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ags/tag27.xml" ContentType="application/vnd.openxmlformats-officedocument.presentationml.tags+xml"/>
  <Override PartName="/ppt/theme/theme14.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93482" r:id="rId4"/>
    <p:sldMasterId id="2147493579" r:id="rId5"/>
    <p:sldMasterId id="2147493480" r:id="rId6"/>
    <p:sldMasterId id="2147493455" r:id="rId7"/>
    <p:sldMasterId id="2147493574" r:id="rId8"/>
    <p:sldMasterId id="2147493666" r:id="rId9"/>
    <p:sldMasterId id="2147493677" r:id="rId10"/>
    <p:sldMasterId id="2147493679" r:id="rId11"/>
    <p:sldMasterId id="2147493686" r:id="rId12"/>
    <p:sldMasterId id="2147493702" r:id="rId13"/>
    <p:sldMasterId id="2147493709" r:id="rId14"/>
    <p:sldMasterId id="2147493761" r:id="rId15"/>
  </p:sldMasterIdLst>
  <p:notesMasterIdLst>
    <p:notesMasterId r:id="rId74"/>
  </p:notesMasterIdLst>
  <p:handoutMasterIdLst>
    <p:handoutMasterId r:id="rId75"/>
  </p:handoutMasterIdLst>
  <p:sldIdLst>
    <p:sldId id="404" r:id="rId16"/>
    <p:sldId id="555" r:id="rId17"/>
    <p:sldId id="675" r:id="rId18"/>
    <p:sldId id="560" r:id="rId19"/>
    <p:sldId id="561" r:id="rId20"/>
    <p:sldId id="562" r:id="rId21"/>
    <p:sldId id="567" r:id="rId22"/>
    <p:sldId id="576" r:id="rId23"/>
    <p:sldId id="581" r:id="rId24"/>
    <p:sldId id="578" r:id="rId25"/>
    <p:sldId id="579" r:id="rId26"/>
    <p:sldId id="580" r:id="rId27"/>
    <p:sldId id="582" r:id="rId28"/>
    <p:sldId id="586" r:id="rId29"/>
    <p:sldId id="584" r:id="rId30"/>
    <p:sldId id="585" r:id="rId31"/>
    <p:sldId id="587" r:id="rId32"/>
    <p:sldId id="588" r:id="rId33"/>
    <p:sldId id="589" r:id="rId34"/>
    <p:sldId id="590" r:id="rId35"/>
    <p:sldId id="591" r:id="rId36"/>
    <p:sldId id="592" r:id="rId37"/>
    <p:sldId id="593" r:id="rId38"/>
    <p:sldId id="594" r:id="rId39"/>
    <p:sldId id="596" r:id="rId40"/>
    <p:sldId id="597" r:id="rId41"/>
    <p:sldId id="598" r:id="rId42"/>
    <p:sldId id="599" r:id="rId43"/>
    <p:sldId id="600" r:id="rId44"/>
    <p:sldId id="601" r:id="rId45"/>
    <p:sldId id="602" r:id="rId46"/>
    <p:sldId id="603" r:id="rId47"/>
    <p:sldId id="604" r:id="rId48"/>
    <p:sldId id="605" r:id="rId49"/>
    <p:sldId id="606" r:id="rId50"/>
    <p:sldId id="607" r:id="rId51"/>
    <p:sldId id="608" r:id="rId52"/>
    <p:sldId id="609" r:id="rId53"/>
    <p:sldId id="610" r:id="rId54"/>
    <p:sldId id="611" r:id="rId55"/>
    <p:sldId id="612" r:id="rId56"/>
    <p:sldId id="613" r:id="rId57"/>
    <p:sldId id="557" r:id="rId58"/>
    <p:sldId id="656" r:id="rId59"/>
    <p:sldId id="659" r:id="rId60"/>
    <p:sldId id="660" r:id="rId61"/>
    <p:sldId id="661" r:id="rId62"/>
    <p:sldId id="662" r:id="rId63"/>
    <p:sldId id="663" r:id="rId64"/>
    <p:sldId id="664" r:id="rId65"/>
    <p:sldId id="673" r:id="rId66"/>
    <p:sldId id="665" r:id="rId67"/>
    <p:sldId id="666" r:id="rId68"/>
    <p:sldId id="667" r:id="rId69"/>
    <p:sldId id="670" r:id="rId70"/>
    <p:sldId id="671" r:id="rId71"/>
    <p:sldId id="672" r:id="rId72"/>
    <p:sldId id="674" r:id="rId73"/>
  </p:sldIdLst>
  <p:sldSz cx="12192000" cy="6858000"/>
  <p:notesSz cx="7023100" cy="9309100"/>
  <p:custDataLst>
    <p:tags r:id="rId76"/>
  </p:custData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7155" userDrawn="1">
          <p15:clr>
            <a:srgbClr val="A4A3A4"/>
          </p15:clr>
        </p15:guide>
        <p15:guide id="3" orient="horz" pos="816" userDrawn="1">
          <p15:clr>
            <a:srgbClr val="A4A3A4"/>
          </p15:clr>
        </p15:guide>
        <p15:guide id="4" pos="52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595959"/>
    <a:srgbClr val="E71D1D"/>
    <a:srgbClr val="EB2819"/>
    <a:srgbClr val="E4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D2193C-FA72-4CF6-BBAC-C4C97F4141CD}" v="1" dt="2021-12-25T10:32:16.812"/>
  </p1510:revLst>
</p1510:revInfo>
</file>

<file path=ppt/tableStyles.xml><?xml version="1.0" encoding="utf-8"?>
<a:tblStyleLst xmlns:a="http://schemas.openxmlformats.org/drawingml/2006/main" def="{EB344D84-9AFB-497E-A393-DC336BA19D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43" autoAdjust="0"/>
    <p:restoredTop sz="86347" autoAdjust="0"/>
  </p:normalViewPr>
  <p:slideViewPr>
    <p:cSldViewPr snapToGrid="0" snapToObjects="1">
      <p:cViewPr varScale="1">
        <p:scale>
          <a:sx n="85" d="100"/>
          <a:sy n="85" d="100"/>
        </p:scale>
        <p:origin x="480" y="300"/>
      </p:cViewPr>
      <p:guideLst>
        <p:guide orient="horz" pos="3816"/>
        <p:guide pos="7155"/>
        <p:guide orient="horz" pos="816"/>
        <p:guide pos="522"/>
      </p:guideLst>
    </p:cSldViewPr>
  </p:slideViewPr>
  <p:outlineViewPr>
    <p:cViewPr>
      <p:scale>
        <a:sx n="33" d="100"/>
        <a:sy n="33" d="100"/>
      </p:scale>
      <p:origin x="0" y="-27228"/>
    </p:cViewPr>
    <p:sldLst>
      <p:sld r:id="rId1" collapse="1"/>
    </p:sldLst>
  </p:outlineViewPr>
  <p:notesTextViewPr>
    <p:cViewPr>
      <p:scale>
        <a:sx n="400" d="100"/>
        <a:sy n="400" d="100"/>
      </p:scale>
      <p:origin x="0" y="0"/>
    </p:cViewPr>
  </p:notesTextViewPr>
  <p:sorterViewPr>
    <p:cViewPr>
      <p:scale>
        <a:sx n="50" d="100"/>
        <a:sy n="50" d="100"/>
      </p:scale>
      <p:origin x="0" y="-3702"/>
    </p:cViewPr>
  </p:sorterViewPr>
  <p:notesViewPr>
    <p:cSldViewPr snapToGrid="0" snapToObjects="1">
      <p:cViewPr varScale="1">
        <p:scale>
          <a:sx n="69" d="100"/>
          <a:sy n="69" d="100"/>
        </p:scale>
        <p:origin x="2194" y="5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8.xml"/><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a:latin typeface="+mn-lt"/>
              </a:defRPr>
            </a:lvl1pPr>
          </a:lstStyle>
          <a:p>
            <a:pPr>
              <a:defRPr/>
            </a:pPr>
            <a:fld id="{4EE32258-FB80-45A8-9B74-1683BE9BBCA6}" type="datetimeFigureOut">
              <a:rPr lang="en-US"/>
              <a:pPr>
                <a:defRPr/>
              </a:pPr>
              <a:t>8/26/2025</a:t>
            </a:fld>
            <a:endParaRPr lang="en-US"/>
          </a:p>
        </p:txBody>
      </p:sp>
      <p:sp>
        <p:nvSpPr>
          <p:cNvPr id="4" name="Footer Placeholder 3"/>
          <p:cNvSpPr>
            <a:spLocks noGrp="1"/>
          </p:cNvSpPr>
          <p:nvPr>
            <p:ph type="ftr" sz="quarter" idx="2"/>
            <p:custDataLst>
              <p:tags r:id="rId2"/>
            </p:custDataLst>
          </p:nvPr>
        </p:nvSpPr>
        <p:spPr>
          <a:xfrm>
            <a:off x="0" y="8842375"/>
            <a:ext cx="7023100" cy="465138"/>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defRPr>
            </a:lvl1pPr>
          </a:lstStyle>
          <a:p>
            <a:pPr>
              <a:defRPr/>
            </a:pPr>
            <a:r>
              <a:rPr lang="en-US" sz="700">
                <a:solidFill>
                  <a:srgbClr val="7F7F7F"/>
                </a:solidFill>
                <a:latin typeface="Arial" panose="020B0604020202020204" pitchFamily="34" charset="0"/>
              </a:rPr>
              <a:t>Honeywell Internal</a:t>
            </a:r>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7C3D88DF-F55F-4059-A130-039F3A2BD7AA}" type="slidenum">
              <a:rPr lang="en-US"/>
              <a:pPr>
                <a:defRPr/>
              </a:pPr>
              <a:t>‹#›</a:t>
            </a:fld>
            <a:endParaRPr lang="en-US"/>
          </a:p>
        </p:txBody>
      </p:sp>
    </p:spTree>
    <p:extLst>
      <p:ext uri="{BB962C8B-B14F-4D97-AF65-F5344CB8AC3E}">
        <p14:creationId xmlns:p14="http://schemas.microsoft.com/office/powerpoint/2010/main" val="12673447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27.xml"/><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a:latin typeface="+mn-lt"/>
              </a:defRPr>
            </a:lvl1pPr>
          </a:lstStyle>
          <a:p>
            <a:pPr>
              <a:defRPr/>
            </a:pPr>
            <a:fld id="{04595965-5128-43C4-93B7-052CCC0E0867}" type="datetimeFigureOut">
              <a:rPr lang="en-US"/>
              <a:pPr>
                <a:defRPr/>
              </a:pPr>
              <a:t>8/26/2025</a:t>
            </a:fld>
            <a:endParaRPr lang="en-US"/>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custDataLst>
              <p:tags r:id="rId2"/>
            </p:custDataLst>
          </p:nvPr>
        </p:nvSpPr>
        <p:spPr>
          <a:xfrm>
            <a:off x="0" y="8842375"/>
            <a:ext cx="7023100" cy="465138"/>
          </a:xfrm>
          <a:prstGeom prst="rect">
            <a:avLst/>
          </a:prstGeom>
        </p:spPr>
        <p:txBody>
          <a:bodyPr vert="horz" lIns="93324" tIns="46662" rIns="93324" bIns="46662" rtlCol="0" anchor="b"/>
          <a:lstStyle>
            <a:lvl1pPr algn="l" eaLnBrk="1" fontAlgn="auto" hangingPunct="1">
              <a:spcBef>
                <a:spcPts val="0"/>
              </a:spcBef>
              <a:spcAft>
                <a:spcPts val="0"/>
              </a:spcAft>
              <a:defRPr lang="en-US" sz="700" b="0" i="0" u="none">
                <a:solidFill>
                  <a:srgbClr val="7F7F7F"/>
                </a:solidFill>
                <a:latin typeface="Arial" panose="020B0604020202020204" pitchFamily="34" charset="0"/>
              </a:defRPr>
            </a:lvl1pPr>
          </a:lstStyle>
          <a:p>
            <a:pPr>
              <a:defRPr/>
            </a:pPr>
            <a:r>
              <a:rPr lang="en-US"/>
              <a:t>Honeywell Internal</a:t>
            </a:r>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277FC6C9-3F2A-4303-AD26-6D1FDF078F50}" type="slidenum">
              <a:rPr lang="en-US"/>
              <a:pPr>
                <a:defRPr/>
              </a:pPr>
              <a:t>‹#›</a:t>
            </a:fld>
            <a:endParaRPr lang="en-US"/>
          </a:p>
        </p:txBody>
      </p:sp>
    </p:spTree>
    <p:extLst>
      <p:ext uri="{BB962C8B-B14F-4D97-AF65-F5344CB8AC3E}">
        <p14:creationId xmlns:p14="http://schemas.microsoft.com/office/powerpoint/2010/main" val="3451969149"/>
      </p:ext>
    </p:extLst>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ChangeArrowheads="1" noTextEdit="1"/>
          </p:cNvSpPr>
          <p:nvPr>
            <p:ph type="sldImg"/>
          </p:nvPr>
        </p:nvSpPr>
        <p:spPr>
          <a:xfrm>
            <a:off x="134938" y="762000"/>
            <a:ext cx="6818312" cy="3835400"/>
          </a:xfrm>
          <a:ln w="12700" cap="flat"/>
        </p:spPr>
      </p:sp>
      <p:sp>
        <p:nvSpPr>
          <p:cNvPr id="376835" name="Rectangle 3"/>
          <p:cNvSpPr>
            <a:spLocks noGrp="1" noChangeArrowheads="1"/>
          </p:cNvSpPr>
          <p:nvPr>
            <p:ph type="body" idx="1"/>
          </p:nvPr>
        </p:nvSpPr>
        <p:spPr>
          <a:xfrm>
            <a:off x="1340242" y="4691956"/>
            <a:ext cx="4523316" cy="5035508"/>
          </a:xfrm>
          <a:ln/>
        </p:spPr>
        <p:txBody>
          <a:bodyPr lIns="99118" tIns="47039" rIns="99118" bIns="47039"/>
          <a:lstStyle/>
          <a:p>
            <a:endParaRPr lang="en-GB"/>
          </a:p>
        </p:txBody>
      </p:sp>
    </p:spTree>
    <p:extLst>
      <p:ext uri="{BB962C8B-B14F-4D97-AF65-F5344CB8AC3E}">
        <p14:creationId xmlns:p14="http://schemas.microsoft.com/office/powerpoint/2010/main" val="1088341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Rectangle 3"/>
          <p:cNvSpPr>
            <a:spLocks noGrp="1" noChangeArrowheads="1"/>
          </p:cNvSpPr>
          <p:nvPr>
            <p:ph type="body" idx="1"/>
          </p:nvPr>
        </p:nvSpPr>
        <p:spPr bwMode="auto">
          <a:xfrm>
            <a:off x="976313" y="4559300"/>
            <a:ext cx="5362575" cy="4322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i-FI" altLang="de-DE"/>
              <a:t>Basis Weight sensors are designed with a few principles in mind.</a:t>
            </a:r>
          </a:p>
          <a:p>
            <a:endParaRPr lang="fi-FI" altLang="de-DE"/>
          </a:p>
          <a:p>
            <a:r>
              <a:rPr lang="fi-FI" altLang="de-DE"/>
              <a:t>(1</a:t>
            </a:r>
            <a:r>
              <a:rPr lang="fi-FI" altLang="de-DE" baseline="30000"/>
              <a:t>st</a:t>
            </a:r>
            <a:r>
              <a:rPr lang="fi-FI" altLang="de-DE"/>
              <a:t> bullet) All sensors use beta-particle absorption (not said here is that the selection choice of which beta-isotope is important, it is an application choice).</a:t>
            </a:r>
          </a:p>
          <a:p>
            <a:endParaRPr lang="fi-FI" altLang="de-DE"/>
          </a:p>
          <a:p>
            <a:r>
              <a:rPr lang="fi-FI" altLang="de-DE"/>
              <a:t>(2</a:t>
            </a:r>
            <a:r>
              <a:rPr lang="fi-FI" altLang="de-DE" baseline="30000"/>
              <a:t>nd</a:t>
            </a:r>
            <a:r>
              <a:rPr lang="fi-FI" altLang="de-DE"/>
              <a:t>) All BW sensors are designed with HFG and Full Range Standardization.  They are fundamental design philosophy (like the Ultimate Driving Machine for BMW) for Honeywell’s BW sensor design.  </a:t>
            </a:r>
          </a:p>
          <a:p>
            <a:endParaRPr lang="fi-FI" altLang="de-DE"/>
          </a:p>
          <a:p>
            <a:r>
              <a:rPr lang="fi-FI" altLang="de-DE"/>
              <a:t>(3</a:t>
            </a:r>
            <a:r>
              <a:rPr lang="fi-FI" altLang="de-DE" baseline="30000"/>
              <a:t>rd</a:t>
            </a:r>
            <a:r>
              <a:rPr lang="fi-FI" altLang="de-DE"/>
              <a:t> and 4th) Standardizations occurs every 20 min (default).  Calibration occurs infrequently.  This is why one wants to take advantage of incremental modification to the calibration curves and constants with an intelligent standardizing technique.</a:t>
            </a:r>
            <a:endParaRPr lang="en-GB" altLang="de-DE"/>
          </a:p>
        </p:txBody>
      </p:sp>
    </p:spTree>
    <p:extLst>
      <p:ext uri="{BB962C8B-B14F-4D97-AF65-F5344CB8AC3E}">
        <p14:creationId xmlns:p14="http://schemas.microsoft.com/office/powerpoint/2010/main" val="3992362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HFG basic description – put the beta particles as close to the paper specimen as possible.  Make sure detection is also close to the opposite side of the transition.</a:t>
            </a:r>
          </a:p>
          <a:p>
            <a:endParaRPr lang="en-US" altLang="de-DE"/>
          </a:p>
          <a:p>
            <a:r>
              <a:rPr lang="en-US" altLang="de-DE"/>
              <a:t>Kr – Q4201-62,-63,-64 – uses a rotating source body.  When open, there is no shutter gap distance.</a:t>
            </a:r>
          </a:p>
          <a:p>
            <a:r>
              <a:rPr lang="en-US" altLang="de-DE"/>
              <a:t>Pm – Q4202-50 – Pm does not need as thick a body, shutter design is ok.  But there is no electrical solenoid to cause self induce heating.</a:t>
            </a:r>
          </a:p>
          <a:p>
            <a:endParaRPr lang="en-US" altLang="de-DE"/>
          </a:p>
          <a:p>
            <a:endParaRPr lang="en-US" altLang="de-DE"/>
          </a:p>
        </p:txBody>
      </p:sp>
    </p:spTree>
    <p:extLst>
      <p:ext uri="{BB962C8B-B14F-4D97-AF65-F5344CB8AC3E}">
        <p14:creationId xmlns:p14="http://schemas.microsoft.com/office/powerpoint/2010/main" val="28999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In addition to dirt simulation, standardization performs other corrections.</a:t>
            </a:r>
          </a:p>
          <a:p>
            <a:endParaRPr lang="en-US" altLang="de-DE"/>
          </a:p>
        </p:txBody>
      </p:sp>
    </p:spTree>
    <p:extLst>
      <p:ext uri="{BB962C8B-B14F-4D97-AF65-F5344CB8AC3E}">
        <p14:creationId xmlns:p14="http://schemas.microsoft.com/office/powerpoint/2010/main" val="1637778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txBox="1">
            <a:spLocks noGrp="1" noChangeArrowheads="1"/>
          </p:cNvSpPr>
          <p:nvPr/>
        </p:nvSpPr>
        <p:spPr bwMode="auto">
          <a:xfrm>
            <a:off x="1" y="0"/>
            <a:ext cx="3077006" cy="512081"/>
          </a:xfrm>
          <a:prstGeom prst="rect">
            <a:avLst/>
          </a:prstGeom>
          <a:noFill/>
          <a:ln w="9525">
            <a:noFill/>
            <a:miter lim="800000"/>
            <a:headEnd/>
            <a:tailEnd/>
          </a:ln>
        </p:spPr>
        <p:txBody>
          <a:bodyPr lIns="99038" tIns="49519" rIns="99038" bIns="49519"/>
          <a:lstStyle/>
          <a:p>
            <a:pPr defTabSz="990477"/>
            <a:r>
              <a:rPr lang="en-US" sz="1300" dirty="0">
                <a:latin typeface="Arial" pitchFamily="34" charset="0"/>
              </a:rPr>
              <a:t>Tissue-Overview_v6_090310.pptPower Exec Overview_v2_030310.ppt</a:t>
            </a:r>
          </a:p>
        </p:txBody>
      </p:sp>
      <p:sp>
        <p:nvSpPr>
          <p:cNvPr id="422915" name="Rectangle 3"/>
          <p:cNvSpPr txBox="1">
            <a:spLocks noGrp="1" noChangeArrowheads="1"/>
          </p:cNvSpPr>
          <p:nvPr/>
        </p:nvSpPr>
        <p:spPr bwMode="auto">
          <a:xfrm>
            <a:off x="4020687" y="0"/>
            <a:ext cx="3077006" cy="512081"/>
          </a:xfrm>
          <a:prstGeom prst="rect">
            <a:avLst/>
          </a:prstGeom>
          <a:noFill/>
          <a:ln w="9525">
            <a:noFill/>
            <a:miter lim="800000"/>
            <a:headEnd/>
            <a:tailEnd/>
          </a:ln>
        </p:spPr>
        <p:txBody>
          <a:bodyPr lIns="99038" tIns="49519" rIns="99038" bIns="49519"/>
          <a:lstStyle/>
          <a:p>
            <a:pPr algn="r" defTabSz="990477"/>
            <a:fld id="{0EE02922-22DA-411E-A3A6-3BC352241987}" type="datetime1">
              <a:rPr lang="en-US" sz="1300">
                <a:latin typeface="Arial" pitchFamily="34" charset="0"/>
              </a:rPr>
              <a:pPr algn="r" defTabSz="990477"/>
              <a:t>8/26/2025</a:t>
            </a:fld>
            <a:endParaRPr lang="en-US" sz="1300" dirty="0">
              <a:latin typeface="Arial" pitchFamily="34" charset="0"/>
            </a:endParaRPr>
          </a:p>
        </p:txBody>
      </p:sp>
      <p:sp>
        <p:nvSpPr>
          <p:cNvPr id="422916" name="Rectangle 7"/>
          <p:cNvSpPr txBox="1">
            <a:spLocks noGrp="1" noChangeArrowheads="1"/>
          </p:cNvSpPr>
          <p:nvPr/>
        </p:nvSpPr>
        <p:spPr bwMode="auto">
          <a:xfrm>
            <a:off x="4020687" y="9720785"/>
            <a:ext cx="3077006" cy="512081"/>
          </a:xfrm>
          <a:prstGeom prst="rect">
            <a:avLst/>
          </a:prstGeom>
          <a:noFill/>
          <a:ln w="9525">
            <a:noFill/>
            <a:miter lim="800000"/>
            <a:headEnd/>
            <a:tailEnd/>
          </a:ln>
        </p:spPr>
        <p:txBody>
          <a:bodyPr lIns="99038" tIns="49519" rIns="99038" bIns="49519" anchor="b"/>
          <a:lstStyle/>
          <a:p>
            <a:pPr algn="r" defTabSz="990477"/>
            <a:fld id="{1B421650-3031-420D-8825-68AADA0C3D7E}" type="slidenum">
              <a:rPr lang="en-US" sz="1300">
                <a:latin typeface="Arial" pitchFamily="34" charset="0"/>
              </a:rPr>
              <a:pPr algn="r" defTabSz="990477"/>
              <a:t>16</a:t>
            </a:fld>
            <a:endParaRPr lang="en-US" sz="1300" dirty="0">
              <a:latin typeface="Arial" pitchFamily="34" charset="0"/>
            </a:endParaRPr>
          </a:p>
        </p:txBody>
      </p:sp>
      <p:sp>
        <p:nvSpPr>
          <p:cNvPr id="422917" name="Rectangle 2"/>
          <p:cNvSpPr txBox="1">
            <a:spLocks noGrp="1" noChangeArrowheads="1"/>
          </p:cNvSpPr>
          <p:nvPr/>
        </p:nvSpPr>
        <p:spPr bwMode="auto">
          <a:xfrm>
            <a:off x="1" y="0"/>
            <a:ext cx="3077006" cy="512081"/>
          </a:xfrm>
          <a:prstGeom prst="rect">
            <a:avLst/>
          </a:prstGeom>
          <a:noFill/>
          <a:ln w="9525">
            <a:noFill/>
            <a:miter lim="800000"/>
            <a:headEnd/>
            <a:tailEnd/>
          </a:ln>
        </p:spPr>
        <p:txBody>
          <a:bodyPr lIns="99038" tIns="49519" rIns="99038" bIns="49519"/>
          <a:lstStyle/>
          <a:p>
            <a:pPr defTabSz="990477"/>
            <a:r>
              <a:rPr lang="en-US" sz="1300" dirty="0">
                <a:latin typeface="Arial" pitchFamily="34" charset="0"/>
              </a:rPr>
              <a:t>Tissue-Overview_v6_090310.pptPower Exec Overview_v2_030310.ppt</a:t>
            </a:r>
          </a:p>
        </p:txBody>
      </p:sp>
      <p:sp>
        <p:nvSpPr>
          <p:cNvPr id="422918" name="Rectangle 3"/>
          <p:cNvSpPr txBox="1">
            <a:spLocks noGrp="1" noChangeArrowheads="1"/>
          </p:cNvSpPr>
          <p:nvPr/>
        </p:nvSpPr>
        <p:spPr bwMode="auto">
          <a:xfrm>
            <a:off x="4020687" y="0"/>
            <a:ext cx="3077006" cy="512081"/>
          </a:xfrm>
          <a:prstGeom prst="rect">
            <a:avLst/>
          </a:prstGeom>
          <a:noFill/>
          <a:ln w="9525">
            <a:noFill/>
            <a:miter lim="800000"/>
            <a:headEnd/>
            <a:tailEnd/>
          </a:ln>
        </p:spPr>
        <p:txBody>
          <a:bodyPr lIns="99038" tIns="49519" rIns="99038" bIns="49519"/>
          <a:lstStyle/>
          <a:p>
            <a:pPr algn="r" defTabSz="990477"/>
            <a:fld id="{ED68EEC7-5DFB-46F5-9A71-F8CB65D9AB6B}" type="datetime1">
              <a:rPr lang="en-US" sz="1300">
                <a:latin typeface="Arial" pitchFamily="34" charset="0"/>
              </a:rPr>
              <a:pPr algn="r" defTabSz="990477"/>
              <a:t>8/26/2025</a:t>
            </a:fld>
            <a:endParaRPr lang="en-US" sz="1300" dirty="0">
              <a:latin typeface="Arial" pitchFamily="34" charset="0"/>
            </a:endParaRPr>
          </a:p>
        </p:txBody>
      </p:sp>
      <p:sp>
        <p:nvSpPr>
          <p:cNvPr id="422919" name="Rectangle 2"/>
          <p:cNvSpPr>
            <a:spLocks noGrp="1" noRot="1" noChangeAspect="1" noChangeArrowheads="1" noTextEdit="1"/>
          </p:cNvSpPr>
          <p:nvPr>
            <p:ph type="sldImg"/>
          </p:nvPr>
        </p:nvSpPr>
        <p:spPr>
          <a:ln/>
        </p:spPr>
      </p:sp>
      <p:sp>
        <p:nvSpPr>
          <p:cNvPr id="422920" name="Rectangle 3"/>
          <p:cNvSpPr>
            <a:spLocks noGrp="1" noChangeArrowheads="1"/>
          </p:cNvSpPr>
          <p:nvPr>
            <p:ph type="body" idx="1"/>
          </p:nvPr>
        </p:nvSpPr>
        <p:spPr>
          <a:xfrm>
            <a:off x="946896" y="4860394"/>
            <a:ext cx="5205510" cy="4608721"/>
          </a:xfrm>
          <a:noFill/>
          <a:ln/>
        </p:spPr>
        <p:txBody>
          <a:bodyPr/>
          <a:lstStyle/>
          <a:p>
            <a:endParaRPr lang="en-CA">
              <a:latin typeface="Arial" pitchFamily="34" charset="0"/>
            </a:endParaRPr>
          </a:p>
        </p:txBody>
      </p:sp>
    </p:spTree>
    <p:extLst>
      <p:ext uri="{BB962C8B-B14F-4D97-AF65-F5344CB8AC3E}">
        <p14:creationId xmlns:p14="http://schemas.microsoft.com/office/powerpoint/2010/main" val="2309898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txBox="1">
            <a:spLocks noGrp="1" noChangeArrowheads="1"/>
          </p:cNvSpPr>
          <p:nvPr/>
        </p:nvSpPr>
        <p:spPr bwMode="auto">
          <a:xfrm>
            <a:off x="1" y="0"/>
            <a:ext cx="3077006" cy="512081"/>
          </a:xfrm>
          <a:prstGeom prst="rect">
            <a:avLst/>
          </a:prstGeom>
          <a:noFill/>
          <a:ln w="9525">
            <a:noFill/>
            <a:miter lim="800000"/>
            <a:headEnd/>
            <a:tailEnd/>
          </a:ln>
        </p:spPr>
        <p:txBody>
          <a:bodyPr lIns="99038" tIns="49519" rIns="99038" bIns="49519"/>
          <a:lstStyle/>
          <a:p>
            <a:pPr defTabSz="990477"/>
            <a:r>
              <a:rPr lang="en-US" sz="1300" dirty="0">
                <a:latin typeface="Arial" pitchFamily="34" charset="0"/>
              </a:rPr>
              <a:t>Tissue-Overview_v6_090310.pptPower Exec Overview_v2_030310.ppt</a:t>
            </a:r>
          </a:p>
        </p:txBody>
      </p:sp>
      <p:sp>
        <p:nvSpPr>
          <p:cNvPr id="422915" name="Rectangle 3"/>
          <p:cNvSpPr txBox="1">
            <a:spLocks noGrp="1" noChangeArrowheads="1"/>
          </p:cNvSpPr>
          <p:nvPr/>
        </p:nvSpPr>
        <p:spPr bwMode="auto">
          <a:xfrm>
            <a:off x="4020687" y="0"/>
            <a:ext cx="3077006" cy="512081"/>
          </a:xfrm>
          <a:prstGeom prst="rect">
            <a:avLst/>
          </a:prstGeom>
          <a:noFill/>
          <a:ln w="9525">
            <a:noFill/>
            <a:miter lim="800000"/>
            <a:headEnd/>
            <a:tailEnd/>
          </a:ln>
        </p:spPr>
        <p:txBody>
          <a:bodyPr lIns="99038" tIns="49519" rIns="99038" bIns="49519"/>
          <a:lstStyle/>
          <a:p>
            <a:pPr algn="r" defTabSz="990477"/>
            <a:fld id="{0EE02922-22DA-411E-A3A6-3BC352241987}" type="datetime1">
              <a:rPr lang="en-US" sz="1300">
                <a:latin typeface="Arial" pitchFamily="34" charset="0"/>
              </a:rPr>
              <a:pPr algn="r" defTabSz="990477"/>
              <a:t>8/26/2025</a:t>
            </a:fld>
            <a:endParaRPr lang="en-US" sz="1300" dirty="0">
              <a:latin typeface="Arial" pitchFamily="34" charset="0"/>
            </a:endParaRPr>
          </a:p>
        </p:txBody>
      </p:sp>
      <p:sp>
        <p:nvSpPr>
          <p:cNvPr id="422916" name="Rectangle 7"/>
          <p:cNvSpPr txBox="1">
            <a:spLocks noGrp="1" noChangeArrowheads="1"/>
          </p:cNvSpPr>
          <p:nvPr/>
        </p:nvSpPr>
        <p:spPr bwMode="auto">
          <a:xfrm>
            <a:off x="4020687" y="9720785"/>
            <a:ext cx="3077006" cy="512081"/>
          </a:xfrm>
          <a:prstGeom prst="rect">
            <a:avLst/>
          </a:prstGeom>
          <a:noFill/>
          <a:ln w="9525">
            <a:noFill/>
            <a:miter lim="800000"/>
            <a:headEnd/>
            <a:tailEnd/>
          </a:ln>
        </p:spPr>
        <p:txBody>
          <a:bodyPr lIns="99038" tIns="49519" rIns="99038" bIns="49519" anchor="b"/>
          <a:lstStyle/>
          <a:p>
            <a:pPr algn="r" defTabSz="990477"/>
            <a:fld id="{1B421650-3031-420D-8825-68AADA0C3D7E}" type="slidenum">
              <a:rPr lang="en-US" sz="1300">
                <a:latin typeface="Arial" pitchFamily="34" charset="0"/>
              </a:rPr>
              <a:pPr algn="r" defTabSz="990477"/>
              <a:t>22</a:t>
            </a:fld>
            <a:endParaRPr lang="en-US" sz="1300" dirty="0">
              <a:latin typeface="Arial" pitchFamily="34" charset="0"/>
            </a:endParaRPr>
          </a:p>
        </p:txBody>
      </p:sp>
      <p:sp>
        <p:nvSpPr>
          <p:cNvPr id="422917" name="Rectangle 2"/>
          <p:cNvSpPr txBox="1">
            <a:spLocks noGrp="1" noChangeArrowheads="1"/>
          </p:cNvSpPr>
          <p:nvPr/>
        </p:nvSpPr>
        <p:spPr bwMode="auto">
          <a:xfrm>
            <a:off x="1" y="0"/>
            <a:ext cx="3077006" cy="512081"/>
          </a:xfrm>
          <a:prstGeom prst="rect">
            <a:avLst/>
          </a:prstGeom>
          <a:noFill/>
          <a:ln w="9525">
            <a:noFill/>
            <a:miter lim="800000"/>
            <a:headEnd/>
            <a:tailEnd/>
          </a:ln>
        </p:spPr>
        <p:txBody>
          <a:bodyPr lIns="99038" tIns="49519" rIns="99038" bIns="49519"/>
          <a:lstStyle/>
          <a:p>
            <a:pPr defTabSz="990477"/>
            <a:r>
              <a:rPr lang="en-US" sz="1300" dirty="0">
                <a:latin typeface="Arial" pitchFamily="34" charset="0"/>
              </a:rPr>
              <a:t>Tissue-Overview_v6_090310.pptPower Exec Overview_v2_030310.ppt</a:t>
            </a:r>
          </a:p>
        </p:txBody>
      </p:sp>
      <p:sp>
        <p:nvSpPr>
          <p:cNvPr id="422918" name="Rectangle 3"/>
          <p:cNvSpPr txBox="1">
            <a:spLocks noGrp="1" noChangeArrowheads="1"/>
          </p:cNvSpPr>
          <p:nvPr/>
        </p:nvSpPr>
        <p:spPr bwMode="auto">
          <a:xfrm>
            <a:off x="4020687" y="0"/>
            <a:ext cx="3077006" cy="512081"/>
          </a:xfrm>
          <a:prstGeom prst="rect">
            <a:avLst/>
          </a:prstGeom>
          <a:noFill/>
          <a:ln w="9525">
            <a:noFill/>
            <a:miter lim="800000"/>
            <a:headEnd/>
            <a:tailEnd/>
          </a:ln>
        </p:spPr>
        <p:txBody>
          <a:bodyPr lIns="99038" tIns="49519" rIns="99038" bIns="49519"/>
          <a:lstStyle/>
          <a:p>
            <a:pPr algn="r" defTabSz="990477"/>
            <a:fld id="{ED68EEC7-5DFB-46F5-9A71-F8CB65D9AB6B}" type="datetime1">
              <a:rPr lang="en-US" sz="1300">
                <a:latin typeface="Arial" pitchFamily="34" charset="0"/>
              </a:rPr>
              <a:pPr algn="r" defTabSz="990477"/>
              <a:t>8/26/2025</a:t>
            </a:fld>
            <a:endParaRPr lang="en-US" sz="1300" dirty="0">
              <a:latin typeface="Arial" pitchFamily="34" charset="0"/>
            </a:endParaRPr>
          </a:p>
        </p:txBody>
      </p:sp>
      <p:sp>
        <p:nvSpPr>
          <p:cNvPr id="422919" name="Rectangle 2"/>
          <p:cNvSpPr>
            <a:spLocks noGrp="1" noRot="1" noChangeAspect="1" noChangeArrowheads="1" noTextEdit="1"/>
          </p:cNvSpPr>
          <p:nvPr>
            <p:ph type="sldImg"/>
          </p:nvPr>
        </p:nvSpPr>
        <p:spPr>
          <a:ln/>
        </p:spPr>
      </p:sp>
      <p:sp>
        <p:nvSpPr>
          <p:cNvPr id="422920" name="Rectangle 3"/>
          <p:cNvSpPr>
            <a:spLocks noGrp="1" noChangeArrowheads="1"/>
          </p:cNvSpPr>
          <p:nvPr>
            <p:ph type="body" idx="1"/>
          </p:nvPr>
        </p:nvSpPr>
        <p:spPr>
          <a:xfrm>
            <a:off x="946896" y="4860394"/>
            <a:ext cx="5205510" cy="4608721"/>
          </a:xfrm>
          <a:noFill/>
          <a:ln/>
        </p:spPr>
        <p:txBody>
          <a:bodyPr/>
          <a:lstStyle/>
          <a:p>
            <a:endParaRPr lang="en-CA">
              <a:latin typeface="Arial" pitchFamily="34" charset="0"/>
            </a:endParaRPr>
          </a:p>
        </p:txBody>
      </p:sp>
    </p:spTree>
    <p:extLst>
      <p:ext uri="{BB962C8B-B14F-4D97-AF65-F5344CB8AC3E}">
        <p14:creationId xmlns:p14="http://schemas.microsoft.com/office/powerpoint/2010/main" val="769060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938213" y="4421188"/>
            <a:ext cx="5159375" cy="4189412"/>
          </a:xfrm>
          <a:noFill/>
        </p:spPr>
        <p:txBody>
          <a:bodyPr/>
          <a:lstStyle/>
          <a:p>
            <a:r>
              <a:rPr lang="en-US" altLang="de-DE"/>
              <a:t>Fixed point sensors can be located at many places along the path of the paper machine, including through the dryer sections. Each Sensor Control Cabinet (SCC) can support six sensors.</a:t>
            </a:r>
            <a:endParaRPr lang="en-CA" altLang="de-DE"/>
          </a:p>
        </p:txBody>
      </p:sp>
    </p:spTree>
    <p:extLst>
      <p:ext uri="{BB962C8B-B14F-4D97-AF65-F5344CB8AC3E}">
        <p14:creationId xmlns:p14="http://schemas.microsoft.com/office/powerpoint/2010/main" val="2566953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 Introduction slide</a:t>
            </a:r>
          </a:p>
          <a:p>
            <a:endParaRPr lang="en-US" altLang="de-DE"/>
          </a:p>
          <a:p>
            <a:r>
              <a:rPr lang="en-US" altLang="de-DE"/>
              <a:t>Honeywell’s Color Measurement provides scanning measurements of color and appearance quantities of paper web able to provide profiles and trends of the coloring process.</a:t>
            </a:r>
          </a:p>
          <a:p>
            <a:endParaRPr lang="en-US" altLang="de-DE"/>
          </a:p>
          <a:p>
            <a:endParaRPr lang="en-US" altLang="de-DE"/>
          </a:p>
          <a:p>
            <a:endParaRPr lang="en-US" altLang="de-DE"/>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CF51FE-997C-4A5B-A9B3-4A521B09BB2C}" type="slidenum">
              <a:rPr kumimoji="0" lang="en-CA"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CA"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3431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a:p>
          <a:p>
            <a:endParaRPr lang="en-US" altLang="de-DE" sz="1400"/>
          </a:p>
          <a:p>
            <a:r>
              <a:rPr lang="en-US" altLang="de-DE" sz="1400"/>
              <a:t>From reflectance (UV excluded measurement) and apparent reflectance for an illuminant S (UV included measurement) any other derived color and apparent quantity can be calculated under specified CIE observer and illuminant.</a:t>
            </a:r>
          </a:p>
          <a:p>
            <a:endParaRPr lang="en-US" altLang="de-DE" sz="1400"/>
          </a:p>
          <a:p>
            <a:r>
              <a:rPr lang="en-US" altLang="de-DE" sz="1400"/>
              <a:t>Q4215 provides most used color and appearance measurements.</a:t>
            </a:r>
          </a:p>
          <a:p>
            <a:endParaRPr lang="en-US" altLang="de-DE"/>
          </a:p>
          <a:p>
            <a:r>
              <a:rPr lang="en-US" altLang="de-DE"/>
              <a:t>Color is measured following ISO standards:</a:t>
            </a:r>
          </a:p>
          <a:p>
            <a:pPr>
              <a:buFontTx/>
              <a:buChar char="-"/>
            </a:pPr>
            <a:r>
              <a:rPr lang="en-US" altLang="de-DE"/>
              <a:t> ISO 5631-1 indoor daylight conditions C/2</a:t>
            </a:r>
          </a:p>
          <a:p>
            <a:pPr>
              <a:buFontTx/>
              <a:buChar char="-"/>
            </a:pPr>
            <a:r>
              <a:rPr lang="en-US" altLang="de-DE"/>
              <a:t> ISO 5631-2 outdoor daylight conditions D65/10</a:t>
            </a:r>
          </a:p>
          <a:p>
            <a:pPr>
              <a:buFontTx/>
              <a:buChar char="-"/>
            </a:pPr>
            <a:r>
              <a:rPr lang="en-US" altLang="de-DE"/>
              <a:t> ISO 5631-3 indoor illumination conditions D50/2</a:t>
            </a:r>
          </a:p>
          <a:p>
            <a:r>
              <a:rPr lang="en-US" altLang="de-DE"/>
              <a:t>Brightness:</a:t>
            </a:r>
          </a:p>
          <a:p>
            <a:pPr>
              <a:buFontTx/>
              <a:buChar char="-"/>
            </a:pPr>
            <a:r>
              <a:rPr lang="en-US" altLang="de-DE"/>
              <a:t> ISO 2470-1 Indoor daylight conditions (ISO brightness)</a:t>
            </a:r>
          </a:p>
          <a:p>
            <a:pPr>
              <a:buFontTx/>
              <a:buChar char="-"/>
            </a:pPr>
            <a:r>
              <a:rPr lang="en-US" altLang="de-DE"/>
              <a:t> ISO 2470-2 Outdoor daylight conditions (D65 brightness)</a:t>
            </a:r>
          </a:p>
          <a:p>
            <a:r>
              <a:rPr lang="en-US" altLang="de-DE"/>
              <a:t>CIE Whiteness:</a:t>
            </a:r>
          </a:p>
          <a:p>
            <a:pPr>
              <a:buFontTx/>
              <a:buChar char="-"/>
            </a:pPr>
            <a:r>
              <a:rPr lang="en-US" altLang="de-DE"/>
              <a:t> ISO 11475 outdoor daylight conditions D65/10</a:t>
            </a:r>
          </a:p>
          <a:p>
            <a:pPr>
              <a:buFontTx/>
              <a:buChar char="-"/>
            </a:pPr>
            <a:r>
              <a:rPr lang="en-US" altLang="de-DE"/>
              <a:t> ISO 11476 indoor daylight conditions C/2</a:t>
            </a:r>
          </a:p>
          <a:p>
            <a:pPr>
              <a:buFontTx/>
              <a:buChar char="-"/>
            </a:pPr>
            <a:endParaRPr lang="en-US" altLang="de-DE"/>
          </a:p>
        </p:txBody>
      </p:sp>
      <p:sp>
        <p:nvSpPr>
          <p:cNvPr id="56324"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96151B-EEE5-4476-895D-888330DA726C}" type="slidenum">
              <a:rPr kumimoji="0" lang="en-CA"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CA"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8905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de-DE"/>
              <a:t>- Introduction slide</a:t>
            </a:r>
          </a:p>
          <a:p>
            <a:endParaRPr lang="en-US" altLang="de-DE"/>
          </a:p>
          <a:p>
            <a:r>
              <a:rPr lang="en-US" altLang="de-DE"/>
              <a:t>Honeywell’s Color Measurement provides scanning measurements of color and appearance quantities of paper web able to provide profiles and trends of the coloring process.</a:t>
            </a:r>
          </a:p>
          <a:p>
            <a:endParaRPr lang="en-US" altLang="de-DE"/>
          </a:p>
          <a:p>
            <a:endParaRPr lang="en-US" altLang="de-DE"/>
          </a:p>
          <a:p>
            <a:endParaRPr lang="en-US" altLang="de-DE"/>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EF08C3-4230-4836-BB6B-A7E8597690EE}" type="slidenum">
              <a:rPr kumimoji="0" lang="en-CA" altLang="de-DE"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CA" altLang="de-DE"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8957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Updated 2014.04.07by Antti Paavola.</a:t>
            </a: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9ADDE-E858-4A46-BBBF-502A20805F6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01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0BBEA-4829-7A53-DFCD-6A30DC833F80}"/>
            </a:ext>
          </a:extLst>
        </p:cNvPr>
        <p:cNvGrpSpPr/>
        <p:nvPr/>
      </p:nvGrpSpPr>
      <p:grpSpPr>
        <a:xfrm>
          <a:off x="0" y="0"/>
          <a:ext cx="0" cy="0"/>
          <a:chOff x="0" y="0"/>
          <a:chExt cx="0" cy="0"/>
        </a:xfrm>
      </p:grpSpPr>
      <p:sp>
        <p:nvSpPr>
          <p:cNvPr id="376834" name="Rectangle 2">
            <a:extLst>
              <a:ext uri="{FF2B5EF4-FFF2-40B4-BE49-F238E27FC236}">
                <a16:creationId xmlns:a16="http://schemas.microsoft.com/office/drawing/2014/main" id="{C312606A-B231-B462-7864-70CD4AF52688}"/>
              </a:ext>
            </a:extLst>
          </p:cNvPr>
          <p:cNvSpPr>
            <a:spLocks noGrp="1" noRot="1" noChangeAspect="1" noChangeArrowheads="1" noTextEdit="1"/>
          </p:cNvSpPr>
          <p:nvPr>
            <p:ph type="sldImg"/>
          </p:nvPr>
        </p:nvSpPr>
        <p:spPr>
          <a:xfrm>
            <a:off x="134938" y="762000"/>
            <a:ext cx="6818312" cy="3835400"/>
          </a:xfrm>
          <a:ln w="12700" cap="flat"/>
        </p:spPr>
      </p:sp>
      <p:sp>
        <p:nvSpPr>
          <p:cNvPr id="376835" name="Rectangle 3">
            <a:extLst>
              <a:ext uri="{FF2B5EF4-FFF2-40B4-BE49-F238E27FC236}">
                <a16:creationId xmlns:a16="http://schemas.microsoft.com/office/drawing/2014/main" id="{6F2142FC-54FB-1EDE-BA81-9706ECC53419}"/>
              </a:ext>
            </a:extLst>
          </p:cNvPr>
          <p:cNvSpPr>
            <a:spLocks noGrp="1" noChangeArrowheads="1"/>
          </p:cNvSpPr>
          <p:nvPr>
            <p:ph type="body" idx="1"/>
          </p:nvPr>
        </p:nvSpPr>
        <p:spPr>
          <a:xfrm>
            <a:off x="1340242" y="4691956"/>
            <a:ext cx="4523316" cy="5035508"/>
          </a:xfrm>
          <a:ln/>
        </p:spPr>
        <p:txBody>
          <a:bodyPr lIns="99118" tIns="47039" rIns="99118" bIns="47039"/>
          <a:lstStyle/>
          <a:p>
            <a:endParaRPr lang="en-GB"/>
          </a:p>
        </p:txBody>
      </p:sp>
    </p:spTree>
    <p:extLst>
      <p:ext uri="{BB962C8B-B14F-4D97-AF65-F5344CB8AC3E}">
        <p14:creationId xmlns:p14="http://schemas.microsoft.com/office/powerpoint/2010/main" val="3089135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E94E96-FC90-42FE-9446-D4116BB086C0}"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161794" name="Rectangle 2"/>
          <p:cNvSpPr>
            <a:spLocks noGrp="1" noRot="1" noChangeAspect="1" noChangeArrowheads="1" noTextEdit="1"/>
          </p:cNvSpPr>
          <p:nvPr>
            <p:ph type="sldImg"/>
          </p:nvPr>
        </p:nvSpPr>
        <p:spPr>
          <a:xfrm>
            <a:off x="120650" y="784225"/>
            <a:ext cx="6843713" cy="3849688"/>
          </a:xfrm>
          <a:ln/>
        </p:spPr>
      </p:sp>
      <p:sp>
        <p:nvSpPr>
          <p:cNvPr id="161795" name="Rectangle 3"/>
          <p:cNvSpPr>
            <a:spLocks noGrp="1" noChangeArrowheads="1"/>
          </p:cNvSpPr>
          <p:nvPr>
            <p:ph type="body" idx="1"/>
          </p:nvPr>
        </p:nvSpPr>
        <p:spPr>
          <a:xfrm>
            <a:off x="955675" y="4868863"/>
            <a:ext cx="5173663" cy="4633912"/>
          </a:xfrm>
        </p:spPr>
        <p:txBody>
          <a:bodyPr/>
          <a:lstStyle/>
          <a:p>
            <a:endParaRPr lang="en-GB"/>
          </a:p>
        </p:txBody>
      </p:sp>
    </p:spTree>
    <p:extLst>
      <p:ext uri="{BB962C8B-B14F-4D97-AF65-F5344CB8AC3E}">
        <p14:creationId xmlns:p14="http://schemas.microsoft.com/office/powerpoint/2010/main" val="396339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4BF643-79F1-49EC-A12B-7F9B9B0B3115}"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163842" name="Rectangle 2"/>
          <p:cNvSpPr>
            <a:spLocks noGrp="1" noRot="1" noChangeAspect="1" noChangeArrowheads="1" noTextEdit="1"/>
          </p:cNvSpPr>
          <p:nvPr>
            <p:ph type="sldImg"/>
          </p:nvPr>
        </p:nvSpPr>
        <p:spPr>
          <a:xfrm>
            <a:off x="120650" y="784225"/>
            <a:ext cx="6843713" cy="3849688"/>
          </a:xfrm>
          <a:ln/>
        </p:spPr>
      </p:sp>
      <p:sp>
        <p:nvSpPr>
          <p:cNvPr id="163843" name="Rectangle 3"/>
          <p:cNvSpPr>
            <a:spLocks noGrp="1" noChangeArrowheads="1"/>
          </p:cNvSpPr>
          <p:nvPr>
            <p:ph type="body" idx="1"/>
          </p:nvPr>
        </p:nvSpPr>
        <p:spPr>
          <a:xfrm>
            <a:off x="955675" y="4868863"/>
            <a:ext cx="5173663" cy="4633912"/>
          </a:xfrm>
        </p:spPr>
        <p:txBody>
          <a:bodyPr/>
          <a:lstStyle/>
          <a:p>
            <a:endParaRPr lang="en-GB"/>
          </a:p>
        </p:txBody>
      </p:sp>
    </p:spTree>
    <p:extLst>
      <p:ext uri="{BB962C8B-B14F-4D97-AF65-F5344CB8AC3E}">
        <p14:creationId xmlns:p14="http://schemas.microsoft.com/office/powerpoint/2010/main" val="359647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6C8C06-B450-4C92-B63B-D24C991D5FBE}"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166914" name="Rectangle 2"/>
          <p:cNvSpPr>
            <a:spLocks noGrp="1" noRot="1" noChangeAspect="1" noChangeArrowheads="1" noTextEdit="1"/>
          </p:cNvSpPr>
          <p:nvPr>
            <p:ph type="sldImg"/>
          </p:nvPr>
        </p:nvSpPr>
        <p:spPr>
          <a:xfrm>
            <a:off x="120650" y="784225"/>
            <a:ext cx="6843713" cy="3849688"/>
          </a:xfrm>
          <a:ln/>
        </p:spPr>
      </p:sp>
      <p:sp>
        <p:nvSpPr>
          <p:cNvPr id="166915" name="Rectangle 3"/>
          <p:cNvSpPr>
            <a:spLocks noGrp="1" noChangeArrowheads="1"/>
          </p:cNvSpPr>
          <p:nvPr>
            <p:ph type="body" idx="1"/>
          </p:nvPr>
        </p:nvSpPr>
        <p:spPr>
          <a:xfrm>
            <a:off x="955675" y="4868863"/>
            <a:ext cx="5173663" cy="4633912"/>
          </a:xfrm>
        </p:spPr>
        <p:txBody>
          <a:bodyPr/>
          <a:lstStyle/>
          <a:p>
            <a:endParaRPr lang="en-GB"/>
          </a:p>
        </p:txBody>
      </p:sp>
    </p:spTree>
    <p:extLst>
      <p:ext uri="{BB962C8B-B14F-4D97-AF65-F5344CB8AC3E}">
        <p14:creationId xmlns:p14="http://schemas.microsoft.com/office/powerpoint/2010/main" val="2207712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46C8C06-B450-4C92-B63B-D24C991D5FBE}"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166914" name="Rectangle 2"/>
          <p:cNvSpPr>
            <a:spLocks noGrp="1" noRot="1" noChangeAspect="1" noChangeArrowheads="1" noTextEdit="1"/>
          </p:cNvSpPr>
          <p:nvPr>
            <p:ph type="sldImg"/>
          </p:nvPr>
        </p:nvSpPr>
        <p:spPr>
          <a:xfrm>
            <a:off x="120650" y="784225"/>
            <a:ext cx="6843713" cy="3849688"/>
          </a:xfrm>
          <a:ln/>
        </p:spPr>
      </p:sp>
      <p:sp>
        <p:nvSpPr>
          <p:cNvPr id="166915" name="Rectangle 3"/>
          <p:cNvSpPr>
            <a:spLocks noGrp="1" noChangeArrowheads="1"/>
          </p:cNvSpPr>
          <p:nvPr>
            <p:ph type="body" idx="1"/>
          </p:nvPr>
        </p:nvSpPr>
        <p:spPr>
          <a:xfrm>
            <a:off x="955675" y="4868863"/>
            <a:ext cx="5173663" cy="4633912"/>
          </a:xfrm>
        </p:spPr>
        <p:txBody>
          <a:bodyPr/>
          <a:lstStyle/>
          <a:p>
            <a:endParaRPr lang="en-GB"/>
          </a:p>
        </p:txBody>
      </p:sp>
    </p:spTree>
    <p:extLst>
      <p:ext uri="{BB962C8B-B14F-4D97-AF65-F5344CB8AC3E}">
        <p14:creationId xmlns:p14="http://schemas.microsoft.com/office/powerpoint/2010/main" val="266437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80009D-B588-44EB-BF56-841545AB6B35}" type="slidenum">
              <a:rPr kumimoji="0" lang="de-DE"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168962" name="Rectangle 2"/>
          <p:cNvSpPr>
            <a:spLocks noGrp="1" noRot="1" noChangeAspect="1" noChangeArrowheads="1" noTextEdit="1"/>
          </p:cNvSpPr>
          <p:nvPr>
            <p:ph type="sldImg"/>
          </p:nvPr>
        </p:nvSpPr>
        <p:spPr>
          <a:xfrm>
            <a:off x="120650" y="784225"/>
            <a:ext cx="6843713" cy="3849688"/>
          </a:xfrm>
          <a:ln/>
        </p:spPr>
      </p:sp>
      <p:sp>
        <p:nvSpPr>
          <p:cNvPr id="168963" name="Rectangle 3"/>
          <p:cNvSpPr>
            <a:spLocks noGrp="1" noChangeArrowheads="1"/>
          </p:cNvSpPr>
          <p:nvPr>
            <p:ph type="body" idx="1"/>
          </p:nvPr>
        </p:nvSpPr>
        <p:spPr>
          <a:xfrm>
            <a:off x="955675" y="4868863"/>
            <a:ext cx="5173663" cy="4633912"/>
          </a:xfrm>
        </p:spPr>
        <p:txBody>
          <a:bodyPr/>
          <a:lstStyle/>
          <a:p>
            <a:endParaRPr lang="en-GB"/>
          </a:p>
        </p:txBody>
      </p:sp>
    </p:spTree>
    <p:extLst>
      <p:ext uri="{BB962C8B-B14F-4D97-AF65-F5344CB8AC3E}">
        <p14:creationId xmlns:p14="http://schemas.microsoft.com/office/powerpoint/2010/main" val="526328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Updated 2014.04.07by Antti Paavola.</a:t>
            </a: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9ADDE-E858-4A46-BBBF-502A20805F6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890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7F7F7F"/>
                </a:solidFill>
                <a:effectLst/>
                <a:uLnTx/>
                <a:uFillTx/>
                <a:latin typeface="Arial" panose="020B0604020202020204" pitchFamily="34" charset="0"/>
                <a:ea typeface="+mn-ea"/>
                <a:cs typeface="+mn-cs"/>
              </a:rPr>
              <a:t>Honeywell Internal</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FC6C9-3F2A-4303-AD26-6D1FDF078F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323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Updated 2014.04.07by Antti Paavola.</a:t>
            </a: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9ADDE-E858-4A46-BBBF-502A20805F6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204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Updated 2014.04.07by Antti Paavola.</a:t>
            </a: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9ADDE-E858-4A46-BBBF-502A20805F6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8270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Updated 2014.04.07by Antti Paavola.</a:t>
            </a: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9ADDE-E858-4A46-BBBF-502A20805F6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7439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56050" y="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171" name="Rectangle 3"/>
          <p:cNvSpPr>
            <a:spLocks noChangeArrowheads="1"/>
          </p:cNvSpPr>
          <p:nvPr/>
        </p:nvSpPr>
        <p:spPr bwMode="auto">
          <a:xfrm>
            <a:off x="3956050" y="875030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75" tIns="0" rIns="19275" bIns="0" anchor="b"/>
          <a:lstStyle>
            <a:lvl1pPr defTabSz="771525">
              <a:defRPr sz="2400">
                <a:solidFill>
                  <a:schemeClr val="tx1"/>
                </a:solidFill>
                <a:latin typeface="Times New Roman" panose="02020603050405020304" pitchFamily="18" charset="0"/>
              </a:defRPr>
            </a:lvl1pPr>
            <a:lvl2pPr marL="577850" defTabSz="771525">
              <a:defRPr sz="2400">
                <a:solidFill>
                  <a:schemeClr val="tx1"/>
                </a:solidFill>
                <a:latin typeface="Times New Roman" panose="02020603050405020304" pitchFamily="18" charset="0"/>
              </a:defRPr>
            </a:lvl2pPr>
            <a:lvl3pPr marL="1155700" defTabSz="771525">
              <a:defRPr sz="2400">
                <a:solidFill>
                  <a:schemeClr val="tx1"/>
                </a:solidFill>
                <a:latin typeface="Times New Roman" panose="02020603050405020304" pitchFamily="18" charset="0"/>
              </a:defRPr>
            </a:lvl3pPr>
            <a:lvl4pPr marL="1735138" defTabSz="771525">
              <a:defRPr sz="2400">
                <a:solidFill>
                  <a:schemeClr val="tx1"/>
                </a:solidFill>
                <a:latin typeface="Times New Roman" panose="02020603050405020304" pitchFamily="18" charset="0"/>
              </a:defRPr>
            </a:lvl4pPr>
            <a:lvl5pPr marL="2312988" defTabSz="771525">
              <a:defRPr sz="2400">
                <a:solidFill>
                  <a:schemeClr val="tx1"/>
                </a:solidFill>
                <a:latin typeface="Times New Roman" panose="02020603050405020304" pitchFamily="18" charset="0"/>
              </a:defRPr>
            </a:lvl5pPr>
            <a:lvl6pPr marL="2770188" defTabSz="771525" eaLnBrk="0" fontAlgn="base" hangingPunct="0">
              <a:spcBef>
                <a:spcPct val="0"/>
              </a:spcBef>
              <a:spcAft>
                <a:spcPct val="0"/>
              </a:spcAft>
              <a:defRPr sz="2400">
                <a:solidFill>
                  <a:schemeClr val="tx1"/>
                </a:solidFill>
                <a:latin typeface="Times New Roman" panose="02020603050405020304" pitchFamily="18" charset="0"/>
              </a:defRPr>
            </a:lvl6pPr>
            <a:lvl7pPr marL="3227388" defTabSz="771525" eaLnBrk="0" fontAlgn="base" hangingPunct="0">
              <a:spcBef>
                <a:spcPct val="0"/>
              </a:spcBef>
              <a:spcAft>
                <a:spcPct val="0"/>
              </a:spcAft>
              <a:defRPr sz="2400">
                <a:solidFill>
                  <a:schemeClr val="tx1"/>
                </a:solidFill>
                <a:latin typeface="Times New Roman" panose="02020603050405020304" pitchFamily="18" charset="0"/>
              </a:defRPr>
            </a:lvl7pPr>
            <a:lvl8pPr marL="3684588" defTabSz="771525" eaLnBrk="0" fontAlgn="base" hangingPunct="0">
              <a:spcBef>
                <a:spcPct val="0"/>
              </a:spcBef>
              <a:spcAft>
                <a:spcPct val="0"/>
              </a:spcAft>
              <a:defRPr sz="2400">
                <a:solidFill>
                  <a:schemeClr val="tx1"/>
                </a:solidFill>
                <a:latin typeface="Times New Roman" panose="02020603050405020304" pitchFamily="18" charset="0"/>
              </a:defRPr>
            </a:lvl8pPr>
            <a:lvl9pPr marL="4141788" defTabSz="771525" eaLnBrk="0" fontAlgn="base" hangingPunct="0">
              <a:spcBef>
                <a:spcPct val="0"/>
              </a:spcBef>
              <a:spcAft>
                <a:spcPct val="0"/>
              </a:spcAft>
              <a:defRPr sz="2400">
                <a:solidFill>
                  <a:schemeClr val="tx1"/>
                </a:solidFill>
                <a:latin typeface="Times New Roman" panose="02020603050405020304" pitchFamily="18" charset="0"/>
              </a:defRPr>
            </a:lvl9pPr>
          </a:lstStyle>
          <a:p>
            <a:pPr algn="r">
              <a:lnSpc>
                <a:spcPct val="100000"/>
              </a:lnSpc>
            </a:pPr>
            <a:r>
              <a:rPr lang="en-US" altLang="de-DE" sz="1000" b="0" i="1"/>
              <a:t>2</a:t>
            </a:r>
          </a:p>
        </p:txBody>
      </p:sp>
      <p:sp>
        <p:nvSpPr>
          <p:cNvPr id="7172" name="Rectangle 4"/>
          <p:cNvSpPr>
            <a:spLocks noChangeArrowheads="1"/>
          </p:cNvSpPr>
          <p:nvPr/>
        </p:nvSpPr>
        <p:spPr bwMode="auto">
          <a:xfrm>
            <a:off x="0" y="875030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173" name="Rectangle 5"/>
          <p:cNvSpPr>
            <a:spLocks noChangeArrowheads="1"/>
          </p:cNvSpPr>
          <p:nvPr/>
        </p:nvSpPr>
        <p:spPr bwMode="auto">
          <a:xfrm>
            <a:off x="0" y="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174" name="Rectangle 6"/>
          <p:cNvSpPr>
            <a:spLocks noGrp="1" noChangeArrowheads="1"/>
          </p:cNvSpPr>
          <p:nvPr>
            <p:ph type="body" idx="1"/>
          </p:nvPr>
        </p:nvSpPr>
        <p:spPr>
          <a:noFill/>
          <a:ln/>
        </p:spPr>
        <p:txBody>
          <a:bodyPr/>
          <a:lstStyle/>
          <a:p>
            <a:r>
              <a:rPr lang="en-US" altLang="de-DE" u="sng"/>
              <a:t>To the presenter:</a:t>
            </a:r>
          </a:p>
          <a:p>
            <a:r>
              <a:rPr lang="en-US" altLang="de-DE"/>
              <a:t>This slide is the “single slide presentation” you might use if asked for a brief overview of the 4022-10 scanner.  It can also be used as an overview or outline for this presentation.</a:t>
            </a:r>
          </a:p>
          <a:p>
            <a:endParaRPr lang="en-US" altLang="de-DE"/>
          </a:p>
          <a:p>
            <a:r>
              <a:rPr lang="en-US" altLang="de-DE" u="sng"/>
              <a:t>Comments:</a:t>
            </a:r>
            <a:endParaRPr lang="en-US" altLang="de-DE"/>
          </a:p>
          <a:p>
            <a:r>
              <a:rPr lang="en-US" altLang="de-DE"/>
              <a:t>Scanner is shown in photograph.</a:t>
            </a:r>
          </a:p>
          <a:p>
            <a:r>
              <a:rPr lang="en-US" altLang="de-DE"/>
              <a:t>Compact</a:t>
            </a:r>
          </a:p>
          <a:p>
            <a:r>
              <a:rPr lang="en-US" altLang="de-DE"/>
              <a:t>Cost-effective (low cost)</a:t>
            </a:r>
          </a:p>
          <a:p>
            <a:r>
              <a:rPr lang="en-US" altLang="de-DE"/>
              <a:t>Supports all of Honeywell’s PrecisionPLUS scanning sensors (except Extensional Stiffness)</a:t>
            </a:r>
          </a:p>
          <a:p>
            <a:r>
              <a:rPr lang="en-US" altLang="de-DE"/>
              <a:t>Provides all PrecisionPLUS measurement features, including </a:t>
            </a:r>
          </a:p>
          <a:p>
            <a:pPr lvl="1"/>
            <a:r>
              <a:rPr lang="en-US" altLang="de-DE"/>
              <a:t>100% Signal Integration</a:t>
            </a:r>
          </a:p>
          <a:p>
            <a:pPr lvl="1"/>
            <a:r>
              <a:rPr lang="en-US" altLang="de-DE"/>
              <a:t>Edge Measurement</a:t>
            </a:r>
          </a:p>
          <a:p>
            <a:pPr lvl="1"/>
            <a:r>
              <a:rPr lang="en-US" altLang="de-DE"/>
              <a:t>Fast Scan for fast profile measurement, </a:t>
            </a:r>
          </a:p>
          <a:p>
            <a:pPr lvl="1"/>
            <a:r>
              <a:rPr lang="en-US" altLang="de-DE"/>
              <a:t>Parallel Profile Processing, </a:t>
            </a:r>
          </a:p>
          <a:p>
            <a:pPr lvl="1"/>
            <a:r>
              <a:rPr lang="en-US" altLang="de-DE"/>
              <a:t>ZOOM High Resolution Profiles, </a:t>
            </a:r>
          </a:p>
          <a:p>
            <a:pPr lvl="1"/>
            <a:r>
              <a:rPr lang="en-US" altLang="de-DE"/>
              <a:t>ZOOM MD Fast MD measurement  </a:t>
            </a:r>
          </a:p>
        </p:txBody>
      </p:sp>
      <p:sp>
        <p:nvSpPr>
          <p:cNvPr id="7175" name="Rectangle 7"/>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8085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Updated 2014.04.07by Antti Paavola.</a:t>
            </a:r>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F9ADDE-E858-4A46-BBBF-502A20805F67}"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316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335C7-E3A1-44D4-9F77-BA1E7913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131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Vanhat kuvat. Muuta. Vain yksi </a:t>
            </a:r>
            <a:r>
              <a:rPr lang="fi-FI" dirty="0" err="1"/>
              <a:t>stage</a:t>
            </a:r>
            <a:endParaRPr lang="fi-FI" dirty="0"/>
          </a:p>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335C7-E3A1-44D4-9F77-BA1E7913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6557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Number</a:t>
            </a:r>
            <a:r>
              <a:rPr lang="fi-FI" dirty="0"/>
              <a:t> 4 </a:t>
            </a:r>
            <a:r>
              <a:rPr lang="fi-FI" dirty="0" err="1"/>
              <a:t>mirror</a:t>
            </a:r>
            <a:r>
              <a:rPr lang="fi-FI" dirty="0"/>
              <a:t> </a:t>
            </a:r>
            <a:r>
              <a:rPr lang="fi-FI" dirty="0" err="1"/>
              <a:t>finishing</a:t>
            </a:r>
            <a:r>
              <a:rPr lang="fi-FI" dirty="0"/>
              <a:t>.</a:t>
            </a:r>
          </a:p>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335C7-E3A1-44D4-9F77-BA1E7913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8053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Add</a:t>
            </a:r>
            <a:r>
              <a:rPr lang="fi-FI" dirty="0"/>
              <a:t> XP10/2 </a:t>
            </a:r>
          </a:p>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335C7-E3A1-44D4-9F77-BA1E7913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9078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335C7-E3A1-44D4-9F77-BA1E7913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4659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6335C7-E3A1-44D4-9F77-BA1E7913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139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BC500-45D4-44BA-9D9E-CC105A196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D9914-B277-BDD7-9A15-1FEBE691F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F6DFA-FA77-AE74-FF5B-131EE084110A}"/>
              </a:ext>
            </a:extLst>
          </p:cNvPr>
          <p:cNvSpPr>
            <a:spLocks noGrp="1"/>
          </p:cNvSpPr>
          <p:nvPr>
            <p:ph type="body" idx="1"/>
          </p:nvPr>
        </p:nvSpPr>
        <p:spPr/>
        <p:txBody>
          <a:bodyPr/>
          <a:lstStyle/>
          <a:p>
            <a:pPr marL="285750" indent="-285750" defTabSz="457200">
              <a:lnSpc>
                <a:spcPct val="100000"/>
              </a:lnSpc>
              <a:buFont typeface="Wingdings" panose="05000000000000000000" pitchFamily="2" charset="2"/>
              <a:buChar char="q"/>
            </a:pPr>
            <a:r>
              <a:rPr lang="en-US" sz="1200" dirty="0">
                <a:solidFill>
                  <a:srgbClr val="1792E5">
                    <a:lumMod val="50000"/>
                  </a:srgbClr>
                </a:solidFill>
              </a:rPr>
              <a:t>Multiple Teams </a:t>
            </a:r>
          </a:p>
          <a:p>
            <a:pPr algn="just"/>
            <a:r>
              <a:rPr lang="en-US" sz="1200" dirty="0">
                <a:solidFill>
                  <a:schemeClr val="accent5"/>
                </a:solidFill>
              </a:rPr>
              <a:t>	DCS Vendor, PLC Vendor, EPC, Customer</a:t>
            </a:r>
          </a:p>
          <a:p>
            <a:pPr marL="285750" indent="-285750" defTabSz="457200">
              <a:lnSpc>
                <a:spcPct val="100000"/>
              </a:lnSpc>
              <a:buFont typeface="Wingdings" panose="05000000000000000000" pitchFamily="2" charset="2"/>
              <a:buChar char="q"/>
            </a:pPr>
            <a:r>
              <a:rPr lang="en-US" sz="1200" dirty="0">
                <a:solidFill>
                  <a:srgbClr val="1792E5">
                    <a:lumMod val="50000"/>
                  </a:srgbClr>
                </a:solidFill>
              </a:rPr>
              <a:t>Extensive co-ordination</a:t>
            </a:r>
          </a:p>
          <a:p>
            <a:pPr marL="628650" lvl="1" indent="-171450" defTabSz="457200">
              <a:lnSpc>
                <a:spcPct val="100000"/>
              </a:lnSpc>
              <a:buFont typeface="Wingdings" panose="05000000000000000000" pitchFamily="2" charset="2"/>
              <a:buChar char="Ø"/>
            </a:pPr>
            <a:r>
              <a:rPr lang="en-US" sz="1200" b="0" dirty="0">
                <a:solidFill>
                  <a:srgbClr val="1792E5"/>
                </a:solidFill>
              </a:rPr>
              <a:t>Data exchange, System setups, Testing, Troubleshooting</a:t>
            </a:r>
          </a:p>
          <a:p>
            <a:pPr marL="285750" indent="-285750" defTabSz="457200">
              <a:lnSpc>
                <a:spcPct val="100000"/>
              </a:lnSpc>
              <a:buFont typeface="Wingdings" panose="05000000000000000000" pitchFamily="2" charset="2"/>
              <a:buChar char="q"/>
            </a:pPr>
            <a:r>
              <a:rPr lang="en-US" sz="1200" dirty="0">
                <a:solidFill>
                  <a:srgbClr val="1792E5">
                    <a:lumMod val="50000"/>
                  </a:srgbClr>
                </a:solidFill>
              </a:rPr>
              <a:t>Higher Risk</a:t>
            </a:r>
          </a:p>
          <a:p>
            <a:pPr marL="628650" lvl="1" indent="-171450" defTabSz="457200">
              <a:lnSpc>
                <a:spcPct val="100000"/>
              </a:lnSpc>
              <a:buFont typeface="Wingdings" panose="05000000000000000000" pitchFamily="2" charset="2"/>
              <a:buChar char="Ø"/>
            </a:pPr>
            <a:r>
              <a:rPr lang="en-US" sz="1200" b="0" dirty="0">
                <a:solidFill>
                  <a:srgbClr val="1792E5"/>
                </a:solidFill>
              </a:rPr>
              <a:t>Schedule risk , Rework, Low Reliability</a:t>
            </a:r>
          </a:p>
          <a:p>
            <a:pPr marL="285750" lvl="1" indent="-285750" defTabSz="457200">
              <a:lnSpc>
                <a:spcPct val="100000"/>
              </a:lnSpc>
              <a:buFont typeface="Wingdings" panose="05000000000000000000" pitchFamily="2" charset="2"/>
              <a:buChar char="q"/>
            </a:pPr>
            <a:r>
              <a:rPr lang="en-US" sz="1200" dirty="0">
                <a:solidFill>
                  <a:srgbClr val="1792E5">
                    <a:lumMod val="50000"/>
                  </a:srgbClr>
                </a:solidFill>
              </a:rPr>
              <a:t>Inconsistent operator interface</a:t>
            </a:r>
          </a:p>
          <a:p>
            <a:pPr marL="285750" lvl="1" indent="-285750" defTabSz="457200">
              <a:lnSpc>
                <a:spcPct val="100000"/>
              </a:lnSpc>
              <a:buFont typeface="Wingdings" panose="05000000000000000000" pitchFamily="2" charset="2"/>
              <a:buChar char="q"/>
            </a:pPr>
            <a:r>
              <a:rPr lang="en-US" sz="1200" dirty="0">
                <a:solidFill>
                  <a:schemeClr val="accent5">
                    <a:lumMod val="50000"/>
                  </a:schemeClr>
                </a:solidFill>
              </a:rPr>
              <a:t>Higher training expenses </a:t>
            </a:r>
            <a:endParaRPr lang="en-US" sz="1200" b="0" dirty="0">
              <a:solidFill>
                <a:srgbClr val="1792E5"/>
              </a:solidFill>
            </a:endParaRPr>
          </a:p>
          <a:p>
            <a:endParaRPr lang="en-US" dirty="0"/>
          </a:p>
          <a:p>
            <a:pPr marL="285750" indent="-285750" defTabSz="457200">
              <a:lnSpc>
                <a:spcPct val="100000"/>
              </a:lnSpc>
              <a:buFont typeface="Wingdings" panose="05000000000000000000" pitchFamily="2" charset="2"/>
              <a:buChar char="q"/>
            </a:pPr>
            <a:r>
              <a:rPr lang="en-US" sz="1200" dirty="0">
                <a:solidFill>
                  <a:srgbClr val="1792E5">
                    <a:lumMod val="50000"/>
                  </a:srgbClr>
                </a:solidFill>
              </a:rPr>
              <a:t>Few Teams </a:t>
            </a:r>
          </a:p>
          <a:p>
            <a:pPr algn="just"/>
            <a:r>
              <a:rPr lang="en-US" sz="1200" dirty="0">
                <a:solidFill>
                  <a:schemeClr val="accent5"/>
                </a:solidFill>
              </a:rPr>
              <a:t>	One DCS &amp; PLC Vendor, Customer</a:t>
            </a:r>
          </a:p>
          <a:p>
            <a:pPr marL="285750" indent="-285750" defTabSz="457200">
              <a:lnSpc>
                <a:spcPct val="100000"/>
              </a:lnSpc>
              <a:buFont typeface="Wingdings" panose="05000000000000000000" pitchFamily="2" charset="2"/>
              <a:buChar char="q"/>
            </a:pPr>
            <a:r>
              <a:rPr lang="en-US" sz="1200" dirty="0">
                <a:solidFill>
                  <a:srgbClr val="1792E5">
                    <a:lumMod val="50000"/>
                  </a:srgbClr>
                </a:solidFill>
              </a:rPr>
              <a:t>Less co-ordination</a:t>
            </a:r>
          </a:p>
          <a:p>
            <a:pPr marL="628650" lvl="1" indent="-171450" defTabSz="457200">
              <a:lnSpc>
                <a:spcPct val="100000"/>
              </a:lnSpc>
              <a:buFont typeface="Wingdings" panose="05000000000000000000" pitchFamily="2" charset="2"/>
              <a:buChar char="Ø"/>
            </a:pPr>
            <a:r>
              <a:rPr lang="en-US" sz="1200" b="0" dirty="0">
                <a:solidFill>
                  <a:srgbClr val="1792E5"/>
                </a:solidFill>
              </a:rPr>
              <a:t>Few teams, Access to system knowledge, Faster system setup, testing and troubleshooting</a:t>
            </a:r>
          </a:p>
          <a:p>
            <a:pPr marL="285750" indent="-285750" defTabSz="457200">
              <a:lnSpc>
                <a:spcPct val="100000"/>
              </a:lnSpc>
              <a:buFont typeface="Wingdings" panose="05000000000000000000" pitchFamily="2" charset="2"/>
              <a:buChar char="q"/>
            </a:pPr>
            <a:r>
              <a:rPr lang="en-US" sz="1200" dirty="0">
                <a:solidFill>
                  <a:srgbClr val="1792E5">
                    <a:lumMod val="50000"/>
                  </a:srgbClr>
                </a:solidFill>
              </a:rPr>
              <a:t>Low Risk</a:t>
            </a:r>
          </a:p>
          <a:p>
            <a:pPr marL="628650" lvl="1" indent="-171450" defTabSz="457200">
              <a:lnSpc>
                <a:spcPct val="100000"/>
              </a:lnSpc>
              <a:buFont typeface="Wingdings" panose="05000000000000000000" pitchFamily="2" charset="2"/>
              <a:buChar char="Ø"/>
            </a:pPr>
            <a:r>
              <a:rPr lang="en-US" sz="1200" b="0" dirty="0">
                <a:solidFill>
                  <a:srgbClr val="1792E5"/>
                </a:solidFill>
              </a:rPr>
              <a:t>Reduced elements to manage, Single point of responsibility</a:t>
            </a:r>
          </a:p>
          <a:p>
            <a:pPr marL="285750" indent="-285750" defTabSz="457200">
              <a:lnSpc>
                <a:spcPct val="100000"/>
              </a:lnSpc>
              <a:buFont typeface="Wingdings" panose="05000000000000000000" pitchFamily="2" charset="2"/>
              <a:buChar char="q"/>
            </a:pPr>
            <a:r>
              <a:rPr lang="en-US" sz="1200" dirty="0">
                <a:solidFill>
                  <a:srgbClr val="1792E5">
                    <a:lumMod val="50000"/>
                  </a:srgbClr>
                </a:solidFill>
              </a:rPr>
              <a:t>Consistent operator interface</a:t>
            </a:r>
          </a:p>
          <a:p>
            <a:pPr marL="285750" indent="-285750" defTabSz="457200">
              <a:lnSpc>
                <a:spcPct val="100000"/>
              </a:lnSpc>
              <a:buFont typeface="Wingdings" panose="05000000000000000000" pitchFamily="2" charset="2"/>
              <a:buChar char="q"/>
            </a:pPr>
            <a:r>
              <a:rPr lang="en-US" sz="1200" dirty="0">
                <a:solidFill>
                  <a:srgbClr val="1792E5">
                    <a:lumMod val="50000"/>
                  </a:srgbClr>
                </a:solidFill>
              </a:rPr>
              <a:t>Lower Training Expenses</a:t>
            </a:r>
          </a:p>
          <a:p>
            <a:pPr marL="628650" lvl="1" indent="-171450" defTabSz="457200">
              <a:lnSpc>
                <a:spcPct val="100000"/>
              </a:lnSpc>
              <a:buFont typeface="Wingdings" panose="05000000000000000000" pitchFamily="2" charset="2"/>
              <a:buChar char="Ø"/>
            </a:pPr>
            <a:endParaRPr lang="en-US" sz="1200" b="0" dirty="0">
              <a:solidFill>
                <a:srgbClr val="1792E5"/>
              </a:solidFill>
            </a:endParaRPr>
          </a:p>
          <a:p>
            <a:endParaRPr lang="en-US" dirty="0"/>
          </a:p>
          <a:p>
            <a:endParaRPr lang="en-US" dirty="0"/>
          </a:p>
        </p:txBody>
      </p:sp>
    </p:spTree>
    <p:extLst>
      <p:ext uri="{BB962C8B-B14F-4D97-AF65-F5344CB8AC3E}">
        <p14:creationId xmlns:p14="http://schemas.microsoft.com/office/powerpoint/2010/main" val="737683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956050" y="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555" name="Rectangle 3"/>
          <p:cNvSpPr>
            <a:spLocks noChangeArrowheads="1"/>
          </p:cNvSpPr>
          <p:nvPr/>
        </p:nvSpPr>
        <p:spPr bwMode="auto">
          <a:xfrm>
            <a:off x="3956050" y="875030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75" tIns="0" rIns="19275" bIns="0" anchor="b"/>
          <a:lstStyle>
            <a:lvl1pPr defTabSz="771525">
              <a:defRPr sz="2400">
                <a:solidFill>
                  <a:schemeClr val="tx1"/>
                </a:solidFill>
                <a:latin typeface="Times New Roman" panose="02020603050405020304" pitchFamily="18" charset="0"/>
              </a:defRPr>
            </a:lvl1pPr>
            <a:lvl2pPr marL="577850" defTabSz="771525">
              <a:defRPr sz="2400">
                <a:solidFill>
                  <a:schemeClr val="tx1"/>
                </a:solidFill>
                <a:latin typeface="Times New Roman" panose="02020603050405020304" pitchFamily="18" charset="0"/>
              </a:defRPr>
            </a:lvl2pPr>
            <a:lvl3pPr marL="1155700" defTabSz="771525">
              <a:defRPr sz="2400">
                <a:solidFill>
                  <a:schemeClr val="tx1"/>
                </a:solidFill>
                <a:latin typeface="Times New Roman" panose="02020603050405020304" pitchFamily="18" charset="0"/>
              </a:defRPr>
            </a:lvl3pPr>
            <a:lvl4pPr marL="1735138" defTabSz="771525">
              <a:defRPr sz="2400">
                <a:solidFill>
                  <a:schemeClr val="tx1"/>
                </a:solidFill>
                <a:latin typeface="Times New Roman" panose="02020603050405020304" pitchFamily="18" charset="0"/>
              </a:defRPr>
            </a:lvl4pPr>
            <a:lvl5pPr marL="2312988" defTabSz="771525">
              <a:defRPr sz="2400">
                <a:solidFill>
                  <a:schemeClr val="tx1"/>
                </a:solidFill>
                <a:latin typeface="Times New Roman" panose="02020603050405020304" pitchFamily="18" charset="0"/>
              </a:defRPr>
            </a:lvl5pPr>
            <a:lvl6pPr marL="2770188" defTabSz="771525" eaLnBrk="0" fontAlgn="base" hangingPunct="0">
              <a:spcBef>
                <a:spcPct val="0"/>
              </a:spcBef>
              <a:spcAft>
                <a:spcPct val="0"/>
              </a:spcAft>
              <a:defRPr sz="2400">
                <a:solidFill>
                  <a:schemeClr val="tx1"/>
                </a:solidFill>
                <a:latin typeface="Times New Roman" panose="02020603050405020304" pitchFamily="18" charset="0"/>
              </a:defRPr>
            </a:lvl6pPr>
            <a:lvl7pPr marL="3227388" defTabSz="771525" eaLnBrk="0" fontAlgn="base" hangingPunct="0">
              <a:spcBef>
                <a:spcPct val="0"/>
              </a:spcBef>
              <a:spcAft>
                <a:spcPct val="0"/>
              </a:spcAft>
              <a:defRPr sz="2400">
                <a:solidFill>
                  <a:schemeClr val="tx1"/>
                </a:solidFill>
                <a:latin typeface="Times New Roman" panose="02020603050405020304" pitchFamily="18" charset="0"/>
              </a:defRPr>
            </a:lvl7pPr>
            <a:lvl8pPr marL="3684588" defTabSz="771525" eaLnBrk="0" fontAlgn="base" hangingPunct="0">
              <a:spcBef>
                <a:spcPct val="0"/>
              </a:spcBef>
              <a:spcAft>
                <a:spcPct val="0"/>
              </a:spcAft>
              <a:defRPr sz="2400">
                <a:solidFill>
                  <a:schemeClr val="tx1"/>
                </a:solidFill>
                <a:latin typeface="Times New Roman" panose="02020603050405020304" pitchFamily="18" charset="0"/>
              </a:defRPr>
            </a:lvl8pPr>
            <a:lvl9pPr marL="4141788" defTabSz="7715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771525" rtl="0" eaLnBrk="0" fontAlgn="base" latinLnBrk="0" hangingPunct="0">
              <a:lnSpc>
                <a:spcPct val="100000"/>
              </a:lnSpc>
              <a:spcBef>
                <a:spcPct val="0"/>
              </a:spcBef>
              <a:spcAft>
                <a:spcPct val="0"/>
              </a:spcAft>
              <a:buClrTx/>
              <a:buSzTx/>
              <a:buFontTx/>
              <a:buNone/>
              <a:tabLst/>
              <a:defRPr/>
            </a:pPr>
            <a:r>
              <a:rPr kumimoji="0" lang="en-US" altLang="de-DE" sz="10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10</a:t>
            </a:r>
          </a:p>
        </p:txBody>
      </p:sp>
      <p:sp>
        <p:nvSpPr>
          <p:cNvPr id="23556" name="Rectangle 4"/>
          <p:cNvSpPr>
            <a:spLocks noChangeArrowheads="1"/>
          </p:cNvSpPr>
          <p:nvPr/>
        </p:nvSpPr>
        <p:spPr bwMode="auto">
          <a:xfrm>
            <a:off x="0" y="875030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557" name="Rectangle 5"/>
          <p:cNvSpPr>
            <a:spLocks noChangeArrowheads="1"/>
          </p:cNvSpPr>
          <p:nvPr/>
        </p:nvSpPr>
        <p:spPr bwMode="auto">
          <a:xfrm>
            <a:off x="0" y="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3558" name="Rectangle 6"/>
          <p:cNvSpPr>
            <a:spLocks noGrp="1" noRot="1" noChangeAspect="1" noChangeArrowheads="1" noTextEdit="1"/>
          </p:cNvSpPr>
          <p:nvPr>
            <p:ph type="sldImg"/>
          </p:nvPr>
        </p:nvSpPr>
        <p:spPr>
          <a:ln cap="flat"/>
        </p:spPr>
      </p:sp>
      <p:sp>
        <p:nvSpPr>
          <p:cNvPr id="23559" name="Rectangle 7"/>
          <p:cNvSpPr>
            <a:spLocks noGrp="1" noChangeArrowheads="1"/>
          </p:cNvSpPr>
          <p:nvPr>
            <p:ph type="body" idx="1"/>
          </p:nvPr>
        </p:nvSpPr>
        <p:spPr>
          <a:ln/>
        </p:spPr>
        <p:txBody>
          <a:bodyPr/>
          <a:lstStyle/>
          <a:p>
            <a:endParaRPr lang="en-CA" altLang="de-DE"/>
          </a:p>
        </p:txBody>
      </p:sp>
    </p:spTree>
    <p:extLst>
      <p:ext uri="{BB962C8B-B14F-4D97-AF65-F5344CB8AC3E}">
        <p14:creationId xmlns:p14="http://schemas.microsoft.com/office/powerpoint/2010/main" val="3873780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956050" y="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171" name="Rectangle 3"/>
          <p:cNvSpPr>
            <a:spLocks noChangeArrowheads="1"/>
          </p:cNvSpPr>
          <p:nvPr/>
        </p:nvSpPr>
        <p:spPr bwMode="auto">
          <a:xfrm>
            <a:off x="3956050" y="875030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9275" tIns="0" rIns="19275" bIns="0" anchor="b"/>
          <a:lstStyle>
            <a:lvl1pPr defTabSz="771525">
              <a:defRPr sz="2400">
                <a:solidFill>
                  <a:schemeClr val="tx1"/>
                </a:solidFill>
                <a:latin typeface="Times New Roman" panose="02020603050405020304" pitchFamily="18" charset="0"/>
              </a:defRPr>
            </a:lvl1pPr>
            <a:lvl2pPr marL="577850" defTabSz="771525">
              <a:defRPr sz="2400">
                <a:solidFill>
                  <a:schemeClr val="tx1"/>
                </a:solidFill>
                <a:latin typeface="Times New Roman" panose="02020603050405020304" pitchFamily="18" charset="0"/>
              </a:defRPr>
            </a:lvl2pPr>
            <a:lvl3pPr marL="1155700" defTabSz="771525">
              <a:defRPr sz="2400">
                <a:solidFill>
                  <a:schemeClr val="tx1"/>
                </a:solidFill>
                <a:latin typeface="Times New Roman" panose="02020603050405020304" pitchFamily="18" charset="0"/>
              </a:defRPr>
            </a:lvl3pPr>
            <a:lvl4pPr marL="1735138" defTabSz="771525">
              <a:defRPr sz="2400">
                <a:solidFill>
                  <a:schemeClr val="tx1"/>
                </a:solidFill>
                <a:latin typeface="Times New Roman" panose="02020603050405020304" pitchFamily="18" charset="0"/>
              </a:defRPr>
            </a:lvl4pPr>
            <a:lvl5pPr marL="2312988" defTabSz="771525">
              <a:defRPr sz="2400">
                <a:solidFill>
                  <a:schemeClr val="tx1"/>
                </a:solidFill>
                <a:latin typeface="Times New Roman" panose="02020603050405020304" pitchFamily="18" charset="0"/>
              </a:defRPr>
            </a:lvl5pPr>
            <a:lvl6pPr marL="2770188" defTabSz="771525" eaLnBrk="0" fontAlgn="base" hangingPunct="0">
              <a:spcBef>
                <a:spcPct val="0"/>
              </a:spcBef>
              <a:spcAft>
                <a:spcPct val="0"/>
              </a:spcAft>
              <a:defRPr sz="2400">
                <a:solidFill>
                  <a:schemeClr val="tx1"/>
                </a:solidFill>
                <a:latin typeface="Times New Roman" panose="02020603050405020304" pitchFamily="18" charset="0"/>
              </a:defRPr>
            </a:lvl6pPr>
            <a:lvl7pPr marL="3227388" defTabSz="771525" eaLnBrk="0" fontAlgn="base" hangingPunct="0">
              <a:spcBef>
                <a:spcPct val="0"/>
              </a:spcBef>
              <a:spcAft>
                <a:spcPct val="0"/>
              </a:spcAft>
              <a:defRPr sz="2400">
                <a:solidFill>
                  <a:schemeClr val="tx1"/>
                </a:solidFill>
                <a:latin typeface="Times New Roman" panose="02020603050405020304" pitchFamily="18" charset="0"/>
              </a:defRPr>
            </a:lvl7pPr>
            <a:lvl8pPr marL="3684588" defTabSz="771525" eaLnBrk="0" fontAlgn="base" hangingPunct="0">
              <a:spcBef>
                <a:spcPct val="0"/>
              </a:spcBef>
              <a:spcAft>
                <a:spcPct val="0"/>
              </a:spcAft>
              <a:defRPr sz="2400">
                <a:solidFill>
                  <a:schemeClr val="tx1"/>
                </a:solidFill>
                <a:latin typeface="Times New Roman" panose="02020603050405020304" pitchFamily="18" charset="0"/>
              </a:defRPr>
            </a:lvl8pPr>
            <a:lvl9pPr marL="4141788" defTabSz="771525" eaLnBrk="0" fontAlgn="base" hangingPunct="0">
              <a:spcBef>
                <a:spcPct val="0"/>
              </a:spcBef>
              <a:spcAft>
                <a:spcPct val="0"/>
              </a:spcAft>
              <a:defRPr sz="2400">
                <a:solidFill>
                  <a:schemeClr val="tx1"/>
                </a:solidFill>
                <a:latin typeface="Times New Roman" panose="02020603050405020304" pitchFamily="18" charset="0"/>
              </a:defRPr>
            </a:lvl9pPr>
          </a:lstStyle>
          <a:p>
            <a:pPr algn="r">
              <a:lnSpc>
                <a:spcPct val="100000"/>
              </a:lnSpc>
            </a:pPr>
            <a:r>
              <a:rPr lang="en-US" altLang="de-DE" sz="1000" b="0" i="1"/>
              <a:t>2</a:t>
            </a:r>
          </a:p>
        </p:txBody>
      </p:sp>
      <p:sp>
        <p:nvSpPr>
          <p:cNvPr id="7172" name="Rectangle 4"/>
          <p:cNvSpPr>
            <a:spLocks noChangeArrowheads="1"/>
          </p:cNvSpPr>
          <p:nvPr/>
        </p:nvSpPr>
        <p:spPr bwMode="auto">
          <a:xfrm>
            <a:off x="0" y="875030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173" name="Rectangle 5"/>
          <p:cNvSpPr>
            <a:spLocks noChangeArrowheads="1"/>
          </p:cNvSpPr>
          <p:nvPr/>
        </p:nvSpPr>
        <p:spPr bwMode="auto">
          <a:xfrm>
            <a:off x="0" y="0"/>
            <a:ext cx="3024188" cy="460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7174" name="Rectangle 6"/>
          <p:cNvSpPr>
            <a:spLocks noGrp="1" noChangeArrowheads="1"/>
          </p:cNvSpPr>
          <p:nvPr>
            <p:ph type="body" idx="1"/>
          </p:nvPr>
        </p:nvSpPr>
        <p:spPr>
          <a:noFill/>
          <a:ln/>
        </p:spPr>
        <p:txBody>
          <a:bodyPr/>
          <a:lstStyle/>
          <a:p>
            <a:r>
              <a:rPr lang="en-US" altLang="de-DE" u="sng"/>
              <a:t>To the presenter:</a:t>
            </a:r>
          </a:p>
          <a:p>
            <a:r>
              <a:rPr lang="en-US" altLang="de-DE"/>
              <a:t>This slide is the “single slide presentation” you might use if asked for a brief overview of the 4022-10 scanner.  It can also be used as an overview or outline for this presentation.</a:t>
            </a:r>
          </a:p>
          <a:p>
            <a:endParaRPr lang="en-US" altLang="de-DE"/>
          </a:p>
          <a:p>
            <a:r>
              <a:rPr lang="en-US" altLang="de-DE" u="sng"/>
              <a:t>Comments:</a:t>
            </a:r>
            <a:endParaRPr lang="en-US" altLang="de-DE"/>
          </a:p>
          <a:p>
            <a:r>
              <a:rPr lang="en-US" altLang="de-DE"/>
              <a:t>Scanner is shown in photograph.</a:t>
            </a:r>
          </a:p>
          <a:p>
            <a:r>
              <a:rPr lang="en-US" altLang="de-DE"/>
              <a:t>Compact</a:t>
            </a:r>
          </a:p>
          <a:p>
            <a:r>
              <a:rPr lang="en-US" altLang="de-DE"/>
              <a:t>Cost-effective (low cost)</a:t>
            </a:r>
          </a:p>
          <a:p>
            <a:r>
              <a:rPr lang="en-US" altLang="de-DE"/>
              <a:t>Supports all of Honeywell’s PrecisionPLUS scanning sensors (except Extensional Stiffness)</a:t>
            </a:r>
          </a:p>
          <a:p>
            <a:r>
              <a:rPr lang="en-US" altLang="de-DE"/>
              <a:t>Provides all PrecisionPLUS measurement features, including </a:t>
            </a:r>
          </a:p>
          <a:p>
            <a:pPr lvl="1"/>
            <a:r>
              <a:rPr lang="en-US" altLang="de-DE"/>
              <a:t>100% Signal Integration</a:t>
            </a:r>
          </a:p>
          <a:p>
            <a:pPr lvl="1"/>
            <a:r>
              <a:rPr lang="en-US" altLang="de-DE"/>
              <a:t>Edge Measurement</a:t>
            </a:r>
          </a:p>
          <a:p>
            <a:pPr lvl="1"/>
            <a:r>
              <a:rPr lang="en-US" altLang="de-DE"/>
              <a:t>Fast Scan for fast profile measurement, </a:t>
            </a:r>
          </a:p>
          <a:p>
            <a:pPr lvl="1"/>
            <a:r>
              <a:rPr lang="en-US" altLang="de-DE"/>
              <a:t>Parallel Profile Processing, </a:t>
            </a:r>
          </a:p>
          <a:p>
            <a:pPr lvl="1"/>
            <a:r>
              <a:rPr lang="en-US" altLang="de-DE"/>
              <a:t>ZOOM High Resolution Profiles, </a:t>
            </a:r>
          </a:p>
          <a:p>
            <a:pPr lvl="1"/>
            <a:r>
              <a:rPr lang="en-US" altLang="de-DE"/>
              <a:t>ZOOM MD Fast MD measurement  </a:t>
            </a:r>
          </a:p>
        </p:txBody>
      </p:sp>
      <p:sp>
        <p:nvSpPr>
          <p:cNvPr id="7175" name="Rectangle 7"/>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85915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lIns="91432" tIns="45717" rIns="91432" bIns="45717" numCol="1" anchor="t" anchorCtr="0" compatLnSpc="1">
            <a:prstTxWarp prst="textNoShape">
              <a:avLst/>
            </a:prstTxWarp>
          </a:bodyPr>
          <a:lstStyle/>
          <a:p>
            <a:pPr defTabSz="946150"/>
            <a:r>
              <a:rPr lang="en-CA"/>
              <a:t>Experion MX has designed to provide the lowest possible life cycle costs and improved measurement reliability.  By enhancing sensor self diagnostics and digital communications, </a:t>
            </a:r>
          </a:p>
        </p:txBody>
      </p:sp>
      <p:sp>
        <p:nvSpPr>
          <p:cNvPr id="24579"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1432" tIns="45717" rIns="91432" bIns="45717" anchor="b"/>
          <a:lstStyle/>
          <a:p>
            <a:pPr algn="r"/>
            <a:fld id="{6F7F8999-FFE4-41D2-AD96-A45DB0778BB0}" type="slidenum">
              <a:rPr lang="en-CA" sz="1200"/>
              <a:pPr algn="r"/>
              <a:t>9</a:t>
            </a:fld>
            <a:endParaRPr lang="en-CA" sz="1200"/>
          </a:p>
        </p:txBody>
      </p:sp>
    </p:spTree>
    <p:extLst>
      <p:ext uri="{BB962C8B-B14F-4D97-AF65-F5344CB8AC3E}">
        <p14:creationId xmlns:p14="http://schemas.microsoft.com/office/powerpoint/2010/main" val="296689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lIns="91432" tIns="45717" rIns="91432" bIns="45717" numCol="1" anchor="t" anchorCtr="0" compatLnSpc="1">
            <a:prstTxWarp prst="textNoShape">
              <a:avLst/>
            </a:prstTxWarp>
          </a:bodyPr>
          <a:lstStyle/>
          <a:p>
            <a:pPr defTabSz="946150"/>
            <a:r>
              <a:rPr lang="en-CA"/>
              <a:t>Experion MX has designed to provide the lowest possible life cycle costs and improved measurement reliability.  By enhancing sensor self diagnostics and digital communications, </a:t>
            </a:r>
          </a:p>
        </p:txBody>
      </p:sp>
      <p:sp>
        <p:nvSpPr>
          <p:cNvPr id="26627"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1432" tIns="45717" rIns="91432" bIns="45717" anchor="b"/>
          <a:lstStyle/>
          <a:p>
            <a:pPr algn="r"/>
            <a:fld id="{18AF9CA3-0B6D-497B-9E5E-57A59D8D8731}" type="slidenum">
              <a:rPr lang="en-CA" sz="1200"/>
              <a:pPr algn="r"/>
              <a:t>10</a:t>
            </a:fld>
            <a:endParaRPr lang="en-CA" sz="1200"/>
          </a:p>
        </p:txBody>
      </p:sp>
    </p:spTree>
    <p:extLst>
      <p:ext uri="{BB962C8B-B14F-4D97-AF65-F5344CB8AC3E}">
        <p14:creationId xmlns:p14="http://schemas.microsoft.com/office/powerpoint/2010/main" val="2184287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lIns="91432" tIns="45717" rIns="91432" bIns="45717" numCol="1" anchor="t" anchorCtr="0" compatLnSpc="1">
            <a:prstTxWarp prst="textNoShape">
              <a:avLst/>
            </a:prstTxWarp>
          </a:bodyPr>
          <a:lstStyle/>
          <a:p>
            <a:pPr defTabSz="946150"/>
            <a:r>
              <a:rPr lang="en-CA"/>
              <a:t>Experion MX has designed to provide the lowest possible life cycle costs and improved measurement reliability.  By enhancing sensor self diagnostics and digital communications, </a:t>
            </a:r>
          </a:p>
        </p:txBody>
      </p:sp>
      <p:sp>
        <p:nvSpPr>
          <p:cNvPr id="28675"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1432" tIns="45717" rIns="91432" bIns="45717" anchor="b"/>
          <a:lstStyle/>
          <a:p>
            <a:pPr algn="r"/>
            <a:fld id="{2CB262C4-D9A5-44A6-8E60-DD3CA3FA72CA}" type="slidenum">
              <a:rPr lang="en-CA" sz="1200"/>
              <a:pPr algn="r"/>
              <a:t>11</a:t>
            </a:fld>
            <a:endParaRPr lang="en-CA" sz="1200"/>
          </a:p>
        </p:txBody>
      </p:sp>
    </p:spTree>
    <p:extLst>
      <p:ext uri="{BB962C8B-B14F-4D97-AF65-F5344CB8AC3E}">
        <p14:creationId xmlns:p14="http://schemas.microsoft.com/office/powerpoint/2010/main" val="21273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txBox="1">
            <a:spLocks noGrp="1" noChangeArrowheads="1"/>
          </p:cNvSpPr>
          <p:nvPr/>
        </p:nvSpPr>
        <p:spPr bwMode="auto">
          <a:xfrm>
            <a:off x="1" y="0"/>
            <a:ext cx="3077006" cy="512081"/>
          </a:xfrm>
          <a:prstGeom prst="rect">
            <a:avLst/>
          </a:prstGeom>
          <a:noFill/>
          <a:ln w="9525">
            <a:noFill/>
            <a:miter lim="800000"/>
            <a:headEnd/>
            <a:tailEnd/>
          </a:ln>
        </p:spPr>
        <p:txBody>
          <a:bodyPr lIns="99038" tIns="49519" rIns="99038" bIns="49519"/>
          <a:lstStyle/>
          <a:p>
            <a:pPr defTabSz="990477"/>
            <a:r>
              <a:rPr lang="en-US" sz="1300" dirty="0">
                <a:latin typeface="Arial" pitchFamily="34" charset="0"/>
              </a:rPr>
              <a:t>Tissue-Overview_v6_090310.pptPower Exec Overview_v2_030310.ppt</a:t>
            </a:r>
          </a:p>
        </p:txBody>
      </p:sp>
      <p:sp>
        <p:nvSpPr>
          <p:cNvPr id="422915" name="Rectangle 3"/>
          <p:cNvSpPr txBox="1">
            <a:spLocks noGrp="1" noChangeArrowheads="1"/>
          </p:cNvSpPr>
          <p:nvPr/>
        </p:nvSpPr>
        <p:spPr bwMode="auto">
          <a:xfrm>
            <a:off x="4020687" y="0"/>
            <a:ext cx="3077006" cy="512081"/>
          </a:xfrm>
          <a:prstGeom prst="rect">
            <a:avLst/>
          </a:prstGeom>
          <a:noFill/>
          <a:ln w="9525">
            <a:noFill/>
            <a:miter lim="800000"/>
            <a:headEnd/>
            <a:tailEnd/>
          </a:ln>
        </p:spPr>
        <p:txBody>
          <a:bodyPr lIns="99038" tIns="49519" rIns="99038" bIns="49519"/>
          <a:lstStyle/>
          <a:p>
            <a:pPr algn="r" defTabSz="990477"/>
            <a:fld id="{0EE02922-22DA-411E-A3A6-3BC352241987}" type="datetime1">
              <a:rPr lang="en-US" sz="1300">
                <a:latin typeface="Arial" pitchFamily="34" charset="0"/>
              </a:rPr>
              <a:pPr algn="r" defTabSz="990477"/>
              <a:t>8/26/2025</a:t>
            </a:fld>
            <a:endParaRPr lang="en-US" sz="1300" dirty="0">
              <a:latin typeface="Arial" pitchFamily="34" charset="0"/>
            </a:endParaRPr>
          </a:p>
        </p:txBody>
      </p:sp>
      <p:sp>
        <p:nvSpPr>
          <p:cNvPr id="422916" name="Rectangle 7"/>
          <p:cNvSpPr txBox="1">
            <a:spLocks noGrp="1" noChangeArrowheads="1"/>
          </p:cNvSpPr>
          <p:nvPr/>
        </p:nvSpPr>
        <p:spPr bwMode="auto">
          <a:xfrm>
            <a:off x="4020687" y="9720785"/>
            <a:ext cx="3077006" cy="512081"/>
          </a:xfrm>
          <a:prstGeom prst="rect">
            <a:avLst/>
          </a:prstGeom>
          <a:noFill/>
          <a:ln w="9525">
            <a:noFill/>
            <a:miter lim="800000"/>
            <a:headEnd/>
            <a:tailEnd/>
          </a:ln>
        </p:spPr>
        <p:txBody>
          <a:bodyPr lIns="99038" tIns="49519" rIns="99038" bIns="49519" anchor="b"/>
          <a:lstStyle/>
          <a:p>
            <a:pPr algn="r" defTabSz="990477"/>
            <a:fld id="{1B421650-3031-420D-8825-68AADA0C3D7E}" type="slidenum">
              <a:rPr lang="en-US" sz="1300">
                <a:latin typeface="Arial" pitchFamily="34" charset="0"/>
              </a:rPr>
              <a:pPr algn="r" defTabSz="990477"/>
              <a:t>12</a:t>
            </a:fld>
            <a:endParaRPr lang="en-US" sz="1300" dirty="0">
              <a:latin typeface="Arial" pitchFamily="34" charset="0"/>
            </a:endParaRPr>
          </a:p>
        </p:txBody>
      </p:sp>
      <p:sp>
        <p:nvSpPr>
          <p:cNvPr id="422917" name="Rectangle 2"/>
          <p:cNvSpPr txBox="1">
            <a:spLocks noGrp="1" noChangeArrowheads="1"/>
          </p:cNvSpPr>
          <p:nvPr/>
        </p:nvSpPr>
        <p:spPr bwMode="auto">
          <a:xfrm>
            <a:off x="1" y="0"/>
            <a:ext cx="3077006" cy="512081"/>
          </a:xfrm>
          <a:prstGeom prst="rect">
            <a:avLst/>
          </a:prstGeom>
          <a:noFill/>
          <a:ln w="9525">
            <a:noFill/>
            <a:miter lim="800000"/>
            <a:headEnd/>
            <a:tailEnd/>
          </a:ln>
        </p:spPr>
        <p:txBody>
          <a:bodyPr lIns="99038" tIns="49519" rIns="99038" bIns="49519"/>
          <a:lstStyle/>
          <a:p>
            <a:pPr defTabSz="990477"/>
            <a:r>
              <a:rPr lang="en-US" sz="1300" dirty="0">
                <a:latin typeface="Arial" pitchFamily="34" charset="0"/>
              </a:rPr>
              <a:t>Tissue-Overview_v6_090310.pptPower Exec Overview_v2_030310.ppt</a:t>
            </a:r>
          </a:p>
        </p:txBody>
      </p:sp>
      <p:sp>
        <p:nvSpPr>
          <p:cNvPr id="422918" name="Rectangle 3"/>
          <p:cNvSpPr txBox="1">
            <a:spLocks noGrp="1" noChangeArrowheads="1"/>
          </p:cNvSpPr>
          <p:nvPr/>
        </p:nvSpPr>
        <p:spPr bwMode="auto">
          <a:xfrm>
            <a:off x="4020687" y="0"/>
            <a:ext cx="3077006" cy="512081"/>
          </a:xfrm>
          <a:prstGeom prst="rect">
            <a:avLst/>
          </a:prstGeom>
          <a:noFill/>
          <a:ln w="9525">
            <a:noFill/>
            <a:miter lim="800000"/>
            <a:headEnd/>
            <a:tailEnd/>
          </a:ln>
        </p:spPr>
        <p:txBody>
          <a:bodyPr lIns="99038" tIns="49519" rIns="99038" bIns="49519"/>
          <a:lstStyle/>
          <a:p>
            <a:pPr algn="r" defTabSz="990477"/>
            <a:fld id="{ED68EEC7-5DFB-46F5-9A71-F8CB65D9AB6B}" type="datetime1">
              <a:rPr lang="en-US" sz="1300">
                <a:latin typeface="Arial" pitchFamily="34" charset="0"/>
              </a:rPr>
              <a:pPr algn="r" defTabSz="990477"/>
              <a:t>8/26/2025</a:t>
            </a:fld>
            <a:endParaRPr lang="en-US" sz="1300" dirty="0">
              <a:latin typeface="Arial" pitchFamily="34" charset="0"/>
            </a:endParaRPr>
          </a:p>
        </p:txBody>
      </p:sp>
      <p:sp>
        <p:nvSpPr>
          <p:cNvPr id="422919" name="Rectangle 2"/>
          <p:cNvSpPr>
            <a:spLocks noGrp="1" noRot="1" noChangeAspect="1" noChangeArrowheads="1" noTextEdit="1"/>
          </p:cNvSpPr>
          <p:nvPr>
            <p:ph type="sldImg"/>
          </p:nvPr>
        </p:nvSpPr>
        <p:spPr>
          <a:ln/>
        </p:spPr>
      </p:sp>
      <p:sp>
        <p:nvSpPr>
          <p:cNvPr id="422920" name="Rectangle 3"/>
          <p:cNvSpPr>
            <a:spLocks noGrp="1" noChangeArrowheads="1"/>
          </p:cNvSpPr>
          <p:nvPr>
            <p:ph type="body" idx="1"/>
          </p:nvPr>
        </p:nvSpPr>
        <p:spPr>
          <a:xfrm>
            <a:off x="946896" y="4860394"/>
            <a:ext cx="5205510" cy="4608721"/>
          </a:xfrm>
          <a:noFill/>
          <a:ln/>
        </p:spPr>
        <p:txBody>
          <a:bodyPr/>
          <a:lstStyle/>
          <a:p>
            <a:endParaRPr lang="en-CA">
              <a:latin typeface="Arial" pitchFamily="34" charset="0"/>
            </a:endParaRPr>
          </a:p>
        </p:txBody>
      </p:sp>
    </p:spTree>
    <p:extLst>
      <p:ext uri="{BB962C8B-B14F-4D97-AF65-F5344CB8AC3E}">
        <p14:creationId xmlns:p14="http://schemas.microsoft.com/office/powerpoint/2010/main" val="283803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9.xml"/><Relationship Id="rId4" Type="http://schemas.openxmlformats.org/officeDocument/2006/relationships/image" Target="../media/image17.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1.xml"/><Relationship Id="rId1" Type="http://schemas.openxmlformats.org/officeDocument/2006/relationships/tags" Target="../tags/tag25.xml"/><Relationship Id="rId4" Type="http://schemas.openxmlformats.org/officeDocument/2006/relationships/image" Target="../media/image17.e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26.xml"/><Relationship Id="rId5" Type="http://schemas.openxmlformats.org/officeDocument/2006/relationships/image" Target="../media/image20.jpeg"/><Relationship Id="rId4" Type="http://schemas.openxmlformats.org/officeDocument/2006/relationships/image" Target="../media/image17.e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10.xml"/><Relationship Id="rId4" Type="http://schemas.openxmlformats.org/officeDocument/2006/relationships/image" Target="../media/image17.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17.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17.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4.xml"/><Relationship Id="rId4" Type="http://schemas.openxmlformats.org/officeDocument/2006/relationships/image" Target="../media/image17.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17.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17.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6.xml"/><Relationship Id="rId4" Type="http://schemas.openxmlformats.org/officeDocument/2006/relationships/image" Target="../media/image17.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7.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8.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19.xml"/><Relationship Id="rId4" Type="http://schemas.openxmlformats.org/officeDocument/2006/relationships/image" Target="../media/image17.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4.xml"/><Relationship Id="rId4" Type="http://schemas.openxmlformats.org/officeDocument/2006/relationships/image" Target="../media/image17.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5.xml"/><Relationship Id="rId4" Type="http://schemas.openxmlformats.org/officeDocument/2006/relationships/image" Target="../media/image17.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6.xml"/><Relationship Id="rId4" Type="http://schemas.openxmlformats.org/officeDocument/2006/relationships/image" Target="../media/image17.em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17.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4.jpe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8.xml"/><Relationship Id="rId5" Type="http://schemas.openxmlformats.org/officeDocument/2006/relationships/image" Target="../media/image20.jpeg"/><Relationship Id="rId4" Type="http://schemas.openxmlformats.org/officeDocument/2006/relationships/image" Target="../media/image17.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21.xml"/><Relationship Id="rId4" Type="http://schemas.openxmlformats.org/officeDocument/2006/relationships/image" Target="../media/image1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22.xml"/><Relationship Id="rId4" Type="http://schemas.openxmlformats.org/officeDocument/2006/relationships/image" Target="../media/image1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23.xml"/><Relationship Id="rId4" Type="http://schemas.openxmlformats.org/officeDocument/2006/relationships/image" Target="../media/image17.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1.xml"/><Relationship Id="rId1" Type="http://schemas.openxmlformats.org/officeDocument/2006/relationships/tags" Target="../tags/tag24.xml"/><Relationship Id="rId4" Type="http://schemas.openxmlformats.org/officeDocument/2006/relationships/image" Target="../media/image17.emf"/></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lti-Image Cover">
    <p:spTree>
      <p:nvGrpSpPr>
        <p:cNvPr id="1" name=""/>
        <p:cNvGrpSpPr/>
        <p:nvPr/>
      </p:nvGrpSpPr>
      <p:grpSpPr>
        <a:xfrm>
          <a:off x="0" y="0"/>
          <a:ext cx="0" cy="0"/>
          <a:chOff x="0" y="0"/>
          <a:chExt cx="0" cy="0"/>
        </a:xfrm>
      </p:grpSpPr>
      <p:cxnSp>
        <p:nvCxnSpPr>
          <p:cNvPr id="7" name="Straight Connector 6"/>
          <p:cNvCxnSpPr/>
          <p:nvPr userDrawn="1"/>
        </p:nvCxnSpPr>
        <p:spPr>
          <a:xfrm>
            <a:off x="2851150" y="5954521"/>
            <a:ext cx="0" cy="49212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hasCustomPrompt="1"/>
          </p:nvPr>
        </p:nvSpPr>
        <p:spPr>
          <a:xfrm>
            <a:off x="2864782" y="6222292"/>
            <a:ext cx="6617885" cy="254118"/>
          </a:xfrm>
          <a:prstGeom prst="rect">
            <a:avLst/>
          </a:prstGeom>
        </p:spPr>
        <p:txBody>
          <a:bodyPr vert="horz" anchor="ctr"/>
          <a:lstStyle>
            <a:lvl1pPr algn="l">
              <a:defRPr sz="1600">
                <a:solidFill>
                  <a:schemeClr val="bg2">
                    <a:lumMod val="65000"/>
                    <a:lumOff val="35000"/>
                  </a:schemeClr>
                </a:solidFill>
                <a:latin typeface="Arial" pitchFamily="34" charset="0"/>
                <a:cs typeface="Arial" pitchFamily="34" charset="0"/>
              </a:defRPr>
            </a:lvl1pPr>
          </a:lstStyle>
          <a:p>
            <a:pPr lvl="0"/>
            <a:r>
              <a:rPr lang="en-US" dirty="0"/>
              <a:t>Subtitle If Needed</a:t>
            </a:r>
          </a:p>
        </p:txBody>
      </p:sp>
      <p:sp>
        <p:nvSpPr>
          <p:cNvPr id="9" name="Text Placeholder 17"/>
          <p:cNvSpPr>
            <a:spLocks noGrp="1"/>
          </p:cNvSpPr>
          <p:nvPr>
            <p:ph type="body" sz="quarter" idx="12" hasCustomPrompt="1"/>
          </p:nvPr>
        </p:nvSpPr>
        <p:spPr>
          <a:xfrm>
            <a:off x="2864781" y="5960247"/>
            <a:ext cx="6617887" cy="249655"/>
          </a:xfrm>
          <a:prstGeom prst="rect">
            <a:avLst/>
          </a:prstGeom>
        </p:spPr>
        <p:txBody>
          <a:bodyPr vert="horz" anchor="ctr"/>
          <a:lstStyle>
            <a:lvl1pPr>
              <a:defRPr sz="2400" b="1" i="0" cap="all" baseline="0">
                <a:solidFill>
                  <a:schemeClr val="bg2"/>
                </a:solidFill>
                <a:latin typeface="Arial" pitchFamily="34" charset="0"/>
                <a:cs typeface="Arial" pitchFamily="34" charset="0"/>
              </a:defRPr>
            </a:lvl1pPr>
          </a:lstStyle>
          <a:p>
            <a:pPr lvl="0"/>
            <a:r>
              <a:rPr lang="en-US" dirty="0"/>
              <a:t>PRESENTATION TITLE</a:t>
            </a:r>
          </a:p>
        </p:txBody>
      </p:sp>
      <p:sp>
        <p:nvSpPr>
          <p:cNvPr id="10" name="Content Placeholder 6"/>
          <p:cNvSpPr>
            <a:spLocks noGrp="1"/>
          </p:cNvSpPr>
          <p:nvPr>
            <p:ph sz="quarter" idx="10" hasCustomPrompt="1"/>
          </p:nvPr>
        </p:nvSpPr>
        <p:spPr>
          <a:xfrm>
            <a:off x="351290" y="5932580"/>
            <a:ext cx="2483273" cy="236792"/>
          </a:xfrm>
          <a:prstGeom prst="rect">
            <a:avLst/>
          </a:prstGeom>
        </p:spPr>
        <p:txBody>
          <a:bodyPr vert="horz" anchor="t"/>
          <a:lstStyle>
            <a:lvl1pPr algn="r">
              <a:defRPr sz="1400">
                <a:solidFill>
                  <a:schemeClr val="bg2">
                    <a:lumMod val="65000"/>
                    <a:lumOff val="35000"/>
                  </a:schemeClr>
                </a:solidFill>
                <a:latin typeface="Arial" pitchFamily="34" charset="0"/>
                <a:cs typeface="Arial" pitchFamily="34" charset="0"/>
              </a:defRPr>
            </a:lvl1pPr>
          </a:lstStyle>
          <a:p>
            <a:pPr lvl="0"/>
            <a:r>
              <a:rPr lang="en-US" dirty="0"/>
              <a:t>Presenter Name</a:t>
            </a:r>
          </a:p>
        </p:txBody>
      </p:sp>
      <p:sp>
        <p:nvSpPr>
          <p:cNvPr id="11" name="Text Placeholder 8"/>
          <p:cNvSpPr>
            <a:spLocks noGrp="1"/>
          </p:cNvSpPr>
          <p:nvPr>
            <p:ph type="body" sz="quarter" idx="11" hasCustomPrompt="1"/>
          </p:nvPr>
        </p:nvSpPr>
        <p:spPr>
          <a:xfrm>
            <a:off x="351289" y="6172416"/>
            <a:ext cx="2483275" cy="248524"/>
          </a:xfrm>
          <a:prstGeom prst="rect">
            <a:avLst/>
          </a:prstGeom>
        </p:spPr>
        <p:txBody>
          <a:bodyPr vert="horz"/>
          <a:lstStyle>
            <a:lvl1pPr algn="r">
              <a:defRPr sz="1400">
                <a:solidFill>
                  <a:schemeClr val="bg2">
                    <a:lumMod val="65000"/>
                    <a:lumOff val="35000"/>
                  </a:schemeClr>
                </a:solidFill>
                <a:latin typeface="Arial" pitchFamily="34" charset="0"/>
                <a:cs typeface="Arial" pitchFamily="34" charset="0"/>
              </a:defRPr>
            </a:lvl1pPr>
          </a:lstStyle>
          <a:p>
            <a:pPr lvl="0"/>
            <a:r>
              <a:rPr lang="en-US" dirty="0"/>
              <a:t>Date</a:t>
            </a:r>
          </a:p>
        </p:txBody>
      </p:sp>
    </p:spTree>
    <p:extLst>
      <p:ext uri="{BB962C8B-B14F-4D97-AF65-F5344CB8AC3E}">
        <p14:creationId xmlns:p14="http://schemas.microsoft.com/office/powerpoint/2010/main" val="1573007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age (Chart, Graph or Photo)">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10"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
        <p:nvSpPr>
          <p:cNvPr id="11" name="Title 1"/>
          <p:cNvSpPr>
            <a:spLocks noGrp="1"/>
          </p:cNvSpPr>
          <p:nvPr>
            <p:ph type="title"/>
          </p:nvPr>
        </p:nvSpPr>
        <p:spPr>
          <a:xfrm>
            <a:off x="609600" y="274639"/>
            <a:ext cx="9753600" cy="663044"/>
          </a:xfrm>
        </p:spPr>
        <p:txBody>
          <a:bodyPr/>
          <a:lstStyle/>
          <a:p>
            <a:r>
              <a:rPr lang="en-US" dirty="0"/>
              <a:t>Click to edit Master title style</a:t>
            </a:r>
          </a:p>
        </p:txBody>
      </p:sp>
    </p:spTree>
    <p:extLst>
      <p:ext uri="{BB962C8B-B14F-4D97-AF65-F5344CB8AC3E}">
        <p14:creationId xmlns:p14="http://schemas.microsoft.com/office/powerpoint/2010/main" val="6501717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51418" y="106363"/>
            <a:ext cx="10663767" cy="468312"/>
          </a:xfrm>
        </p:spPr>
        <p:txBody>
          <a:bodyPr/>
          <a:lstStyle/>
          <a:p>
            <a:r>
              <a:rPr lang="en-US"/>
              <a:t>Click to edit Master title style</a:t>
            </a:r>
          </a:p>
        </p:txBody>
      </p:sp>
      <p:sp>
        <p:nvSpPr>
          <p:cNvPr id="3" name="Content Placeholder 2"/>
          <p:cNvSpPr>
            <a:spLocks noGrp="1"/>
          </p:cNvSpPr>
          <p:nvPr>
            <p:ph sz="half" idx="1"/>
          </p:nvPr>
        </p:nvSpPr>
        <p:spPr>
          <a:xfrm>
            <a:off x="751417" y="992189"/>
            <a:ext cx="5230283"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4901" y="992189"/>
            <a:ext cx="5230284" cy="2439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4901" y="3584575"/>
            <a:ext cx="5230284" cy="2439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1951474"/>
      </p:ext>
    </p:extLst>
  </p:cSld>
  <p:clrMapOvr>
    <a:masterClrMapping/>
  </p:clrMapOvr>
  <p:transition>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4422775"/>
            <a:ext cx="10363200" cy="1143000"/>
          </a:xfrm>
        </p:spPr>
        <p:txBody>
          <a:bodyPr/>
          <a:lstStyle>
            <a:lvl1pPr algn="ctr">
              <a:defRPr/>
            </a:lvl1pPr>
          </a:lstStyle>
          <a:p>
            <a:r>
              <a:rPr lang="de-DE"/>
              <a:t>Click to change title format</a:t>
            </a:r>
          </a:p>
        </p:txBody>
      </p:sp>
      <p:sp>
        <p:nvSpPr>
          <p:cNvPr id="242691" name="Line 3"/>
          <p:cNvSpPr>
            <a:spLocks noChangeShapeType="1"/>
          </p:cNvSpPr>
          <p:nvPr/>
        </p:nvSpPr>
        <p:spPr bwMode="auto">
          <a:xfrm flipH="1">
            <a:off x="277285" y="422275"/>
            <a:ext cx="11686116" cy="0"/>
          </a:xfrm>
          <a:prstGeom prst="line">
            <a:avLst/>
          </a:prstGeom>
          <a:noFill/>
          <a:ln w="12700">
            <a:solidFill>
              <a:srgbClr val="E81853"/>
            </a:solidFill>
            <a:round/>
            <a:headEnd/>
            <a:tailEnd/>
          </a:ln>
          <a:effectLst/>
        </p:spPr>
        <p:txBody>
          <a:bodyPr wrap="none" anchor="ctr"/>
          <a:lstStyle/>
          <a:p>
            <a:endParaRPr lang="en-US">
              <a:solidFill>
                <a:srgbClr val="000000"/>
              </a:solidFill>
            </a:endParaRPr>
          </a:p>
        </p:txBody>
      </p:sp>
      <p:sp>
        <p:nvSpPr>
          <p:cNvPr id="242692" name="Line 4"/>
          <p:cNvSpPr>
            <a:spLocks noChangeShapeType="1"/>
          </p:cNvSpPr>
          <p:nvPr userDrawn="1"/>
        </p:nvSpPr>
        <p:spPr bwMode="auto">
          <a:xfrm flipH="1">
            <a:off x="277285" y="6454775"/>
            <a:ext cx="11686116" cy="0"/>
          </a:xfrm>
          <a:prstGeom prst="line">
            <a:avLst/>
          </a:prstGeom>
          <a:noFill/>
          <a:ln w="12700">
            <a:solidFill>
              <a:srgbClr val="E42020"/>
            </a:solidFill>
            <a:round/>
            <a:headEnd/>
            <a:tailEnd/>
          </a:ln>
          <a:effectLst/>
        </p:spPr>
        <p:txBody>
          <a:bodyPr wrap="none" anchor="ctr"/>
          <a:lstStyle/>
          <a:p>
            <a:endParaRPr lang="en-US">
              <a:solidFill>
                <a:srgbClr val="000000"/>
              </a:solidFill>
            </a:endParaRPr>
          </a:p>
        </p:txBody>
      </p:sp>
      <p:pic>
        <p:nvPicPr>
          <p:cNvPr id="242693" name="Picture 5" descr="Honeywell Logo"/>
          <p:cNvPicPr>
            <a:picLocks noChangeAspect="1" noChangeArrowheads="1"/>
          </p:cNvPicPr>
          <p:nvPr userDrawn="1"/>
        </p:nvPicPr>
        <p:blipFill>
          <a:blip r:embed="rId2" cstate="screen"/>
          <a:srcRect/>
          <a:stretch>
            <a:fillRect/>
          </a:stretch>
        </p:blipFill>
        <p:spPr bwMode="auto">
          <a:xfrm>
            <a:off x="1200151" y="873126"/>
            <a:ext cx="4993216" cy="720725"/>
          </a:xfrm>
          <a:prstGeom prst="rect">
            <a:avLst/>
          </a:prstGeom>
          <a:noFill/>
        </p:spPr>
      </p:pic>
    </p:spTree>
    <p:extLst>
      <p:ext uri="{BB962C8B-B14F-4D97-AF65-F5344CB8AC3E}">
        <p14:creationId xmlns:p14="http://schemas.microsoft.com/office/powerpoint/2010/main" val="17506524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8"/>
            <a:ext cx="12192000" cy="498475"/>
          </a:xfrm>
        </p:spPr>
        <p:txBody>
          <a:bodyPr/>
          <a:lstStyle>
            <a:lvl1pPr algn="ctr">
              <a:defRPr sz="2700">
                <a:solidFill>
                  <a:schemeClr val="tx1"/>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E7709538-BB9A-4E8C-A50F-1F4EB6EDDBD2}" type="slidenum">
              <a:rPr lang="en-US"/>
              <a:pPr>
                <a:defRPr/>
              </a:pPr>
              <a:t>‹#›</a:t>
            </a:fld>
            <a:endParaRPr lang="en-US" dirty="0"/>
          </a:p>
        </p:txBody>
      </p:sp>
    </p:spTree>
    <p:extLst>
      <p:ext uri="{BB962C8B-B14F-4D97-AF65-F5344CB8AC3E}">
        <p14:creationId xmlns:p14="http://schemas.microsoft.com/office/powerpoint/2010/main" val="9483687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wo Column with Takeaway">
    <p:spTree>
      <p:nvGrpSpPr>
        <p:cNvPr id="1" name=""/>
        <p:cNvGrpSpPr/>
        <p:nvPr/>
      </p:nvGrpSpPr>
      <p:grpSpPr>
        <a:xfrm>
          <a:off x="0" y="0"/>
          <a:ext cx="0" cy="0"/>
          <a:chOff x="0" y="0"/>
          <a:chExt cx="0" cy="0"/>
        </a:xfrm>
      </p:grpSpPr>
      <p:cxnSp>
        <p:nvCxnSpPr>
          <p:cNvPr id="8" name="Straight Connector 7"/>
          <p:cNvCxnSpPr/>
          <p:nvPr userDrawn="1"/>
        </p:nvCxnSpPr>
        <p:spPr bwMode="auto">
          <a:xfrm>
            <a:off x="6008688" y="996950"/>
            <a:ext cx="0" cy="5056188"/>
          </a:xfrm>
          <a:prstGeom prst="line">
            <a:avLst/>
          </a:prstGeom>
          <a:noFill/>
          <a:ln w="9525" cap="flat" cmpd="sng" algn="ctr">
            <a:solidFill>
              <a:schemeClr val="accent3"/>
            </a:solidFill>
            <a:prstDash val="solid"/>
            <a:round/>
            <a:headEnd type="none" w="med" len="med"/>
            <a:tailEnd type="none" w="med" len="med"/>
          </a:ln>
          <a:effectLst/>
        </p:spPr>
      </p:cxnSp>
      <p:sp>
        <p:nvSpPr>
          <p:cNvPr id="11" name="Content Placeholder 4"/>
          <p:cNvSpPr>
            <a:spLocks noGrp="1"/>
          </p:cNvSpPr>
          <p:nvPr>
            <p:ph sz="quarter" idx="12"/>
          </p:nvPr>
        </p:nvSpPr>
        <p:spPr>
          <a:xfrm>
            <a:off x="714109" y="1005840"/>
            <a:ext cx="517230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200150" indent="-171450">
              <a:buClr>
                <a:schemeClr val="accent3"/>
              </a:buClr>
              <a:buFont typeface="Arial" panose="020B0604020202020204" pitchFamily="34" charset="0"/>
              <a:buChar char="-"/>
              <a:defRPr sz="1050">
                <a:latin typeface="+mn-lt"/>
                <a:cs typeface="Arial" panose="020B0604020202020204" pitchFamily="34" charset="0"/>
              </a:defRPr>
            </a:lvl4pPr>
            <a:lvl5pPr>
              <a:buClr>
                <a:schemeClr val="accent3"/>
              </a:buClr>
              <a:defRPr sz="105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143515" y="1005840"/>
            <a:ext cx="505094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200150" indent="-171450">
              <a:buClr>
                <a:schemeClr val="accent3"/>
              </a:buClr>
              <a:buFont typeface="Arial" panose="020B0604020202020204" pitchFamily="34" charset="0"/>
              <a:buChar char="-"/>
              <a:defRPr sz="1050">
                <a:latin typeface="+mn-lt"/>
                <a:cs typeface="Arial" panose="020B0604020202020204" pitchFamily="34" charset="0"/>
              </a:defRPr>
            </a:lvl4pPr>
            <a:lvl5pPr>
              <a:buClr>
                <a:schemeClr val="accent3"/>
              </a:buClr>
              <a:defRPr sz="105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1800" b="1">
                <a:solidFill>
                  <a:schemeClr val="bg1"/>
                </a:solidFill>
              </a:defRPr>
            </a:lvl1pPr>
          </a:lstStyle>
          <a:p>
            <a:pPr lvl="0"/>
            <a:r>
              <a:rPr lang="en-US" dirty="0"/>
              <a:t>Click to edit Master text styles</a:t>
            </a:r>
          </a:p>
        </p:txBody>
      </p:sp>
      <p:sp>
        <p:nvSpPr>
          <p:cNvPr id="9" name="Slide Number Placeholder 2"/>
          <p:cNvSpPr>
            <a:spLocks noGrp="1"/>
          </p:cNvSpPr>
          <p:nvPr>
            <p:ph type="sldNum" sz="quarter" idx="17"/>
          </p:nvPr>
        </p:nvSpPr>
        <p:spPr/>
        <p:txBody>
          <a:bodyPr/>
          <a:lstStyle>
            <a:lvl1pPr>
              <a:defRPr/>
            </a:lvl1pPr>
          </a:lstStyle>
          <a:p>
            <a:pPr>
              <a:defRPr/>
            </a:pPr>
            <a:fld id="{E55B2C39-C6CC-42D0-AE05-9F96B4FF368A}" type="slidenum">
              <a:rPr lang="en-US"/>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592396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2145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sldNum" sz="quarter" idx="10"/>
          </p:nvPr>
        </p:nvSpPr>
        <p:spPr>
          <a:xfrm>
            <a:off x="167217" y="6548438"/>
            <a:ext cx="2844800" cy="476250"/>
          </a:xfrm>
          <a:prstGeom prst="rect">
            <a:avLst/>
          </a:prstGeom>
          <a:ln/>
        </p:spPr>
        <p:txBody>
          <a:bodyPr/>
          <a:lstStyle>
            <a:lvl1pPr>
              <a:defRPr/>
            </a:lvl1pPr>
          </a:lstStyle>
          <a:p>
            <a:pPr>
              <a:defRPr/>
            </a:pPr>
            <a:fld id="{9256B61A-1B4A-4542-A570-934FE1F78A5F}" type="slidenum">
              <a:rPr lang="en-US"/>
              <a:pPr>
                <a:defRPr/>
              </a:pPr>
              <a:t>‹#›</a:t>
            </a:fld>
            <a:endParaRPr lang="en-US"/>
          </a:p>
        </p:txBody>
      </p:sp>
    </p:spTree>
    <p:extLst>
      <p:ext uri="{BB962C8B-B14F-4D97-AF65-F5344CB8AC3E}">
        <p14:creationId xmlns:p14="http://schemas.microsoft.com/office/powerpoint/2010/main" val="20101249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2895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p:spPr>
      </p:cxnSp>
      <p:sp>
        <p:nvSpPr>
          <p:cNvPr id="13" name="Title 1"/>
          <p:cNvSpPr>
            <a:spLocks noGrp="1"/>
          </p:cNvSpPr>
          <p:nvPr>
            <p:ph type="title"/>
          </p:nvPr>
        </p:nvSpPr>
        <p:spPr>
          <a:xfrm>
            <a:off x="714567" y="357810"/>
            <a:ext cx="10499919" cy="498610"/>
          </a:xfrm>
        </p:spPr>
        <p:txBody>
          <a:bodyPr/>
          <a:lstStyle/>
          <a:p>
            <a:r>
              <a:rPr lang="en-US" dirty="0"/>
              <a:t>Click to edit Master title style</a:t>
            </a:r>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baseline="0">
                <a:latin typeface="Arial" charset="0"/>
              </a:defRPr>
            </a:lvl1pPr>
            <a:lvl2pPr>
              <a:defRPr baseline="0">
                <a:latin typeface="Arial" charset="0"/>
              </a:defRPr>
            </a:lvl2pPr>
            <a:lvl3pP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pPr>
                <a:defRPr/>
              </a:pPr>
              <a:t>‹#›</a:t>
            </a:fld>
            <a:endParaRPr lang="en-US" dirty="0"/>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1617355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9" y="357810"/>
            <a:ext cx="10507948" cy="498610"/>
          </a:xfrm>
        </p:spPr>
        <p:txBody>
          <a:bodyPr/>
          <a:lstStyle>
            <a:lvl1pPr>
              <a:defRPr baseline="0">
                <a:solidFill>
                  <a:schemeClr val="tx1"/>
                </a:solidFill>
              </a:defRPr>
            </a:lvl1pPr>
          </a:lstStyle>
          <a:p>
            <a:r>
              <a:rPr lang="en-US" dirty="0"/>
              <a:t>Click to edit Master title style</a:t>
            </a:r>
          </a:p>
        </p:txBody>
      </p:sp>
      <p:sp>
        <p:nvSpPr>
          <p:cNvPr id="5" name="Content Placeholder 4"/>
          <p:cNvSpPr>
            <a:spLocks noGrp="1"/>
          </p:cNvSpPr>
          <p:nvPr>
            <p:ph sz="quarter" idx="12"/>
          </p:nvPr>
        </p:nvSpPr>
        <p:spPr>
          <a:xfrm>
            <a:off x="714569"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200150" indent="-171450">
              <a:buClr>
                <a:schemeClr val="accent3"/>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chemeClr val="accent3"/>
              </a:buCl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4139291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6" y="3709988"/>
            <a:ext cx="10531475" cy="0"/>
          </a:xfrm>
          <a:prstGeom prst="line">
            <a:avLst/>
          </a:prstGeom>
          <a:noFill/>
          <a:ln w="9525" cap="flat" cmpd="sng" algn="ctr">
            <a:solidFill>
              <a:schemeClr val="accent3"/>
            </a:solidFill>
            <a:prstDash val="solid"/>
            <a:round/>
            <a:headEnd type="none" w="med" len="med"/>
            <a:tailEnd type="none" w="med" len="med"/>
          </a:ln>
          <a:effec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p:spPr>
      </p:cxnSp>
      <p:sp>
        <p:nvSpPr>
          <p:cNvPr id="9" name="TextBox 11"/>
          <p:cNvSpPr txBox="1">
            <a:spLocks noChangeArrowheads="1"/>
          </p:cNvSpPr>
          <p:nvPr userDrawn="1"/>
        </p:nvSpPr>
        <p:spPr bwMode="auto">
          <a:xfrm>
            <a:off x="1666875" y="6804025"/>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800"/>
          </a:p>
        </p:txBody>
      </p:sp>
      <p:sp>
        <p:nvSpPr>
          <p:cNvPr id="20" name="Title 1"/>
          <p:cNvSpPr>
            <a:spLocks noGrp="1"/>
          </p:cNvSpPr>
          <p:nvPr>
            <p:ph type="title"/>
          </p:nvPr>
        </p:nvSpPr>
        <p:spPr>
          <a:xfrm>
            <a:off x="714241"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3"/>
            <a:ext cx="5172339" cy="262442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3" y="1005843"/>
            <a:ext cx="5110491" cy="262442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9"/>
            <a:ext cx="5172339" cy="239320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3" y="3796578"/>
            <a:ext cx="5110491" cy="2393208"/>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825" b="1" i="0">
                <a:solidFill>
                  <a:schemeClr val="bg1"/>
                </a:solidFill>
                <a:latin typeface="+mn-lt"/>
                <a:cs typeface="HelveticaNeue MediumCond"/>
              </a:defRPr>
            </a:lvl1pPr>
          </a:lstStyle>
          <a:p>
            <a:pPr>
              <a:defRPr/>
            </a:pPr>
            <a:fld id="{7A6399F0-1CB9-4AF2-8492-04A4C562147A}" type="slidenum">
              <a:rPr lang="en-US"/>
              <a:pPr>
                <a:defRPr/>
              </a:pPr>
              <a:t>‹#›</a:t>
            </a:fld>
            <a:endParaRPr lang="en-US" dirty="0"/>
          </a:p>
        </p:txBody>
      </p:sp>
      <p:sp>
        <p:nvSpPr>
          <p:cNvPr id="2" name="Footer Placeholder 1"/>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54119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99561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10749280" cy="493776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267249177"/>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9" y="357810"/>
            <a:ext cx="10507948" cy="498610"/>
          </a:xfrm>
        </p:spPr>
        <p:txBody>
          <a:bodyPr/>
          <a:lstStyle>
            <a:lvl1pPr>
              <a:defRPr baseline="0">
                <a:solidFill>
                  <a:schemeClr val="tx1"/>
                </a:solidFill>
              </a:defRPr>
            </a:lvl1pPr>
          </a:lstStyle>
          <a:p>
            <a:r>
              <a:rPr lang="en-US" dirty="0"/>
              <a:t>Click to edit Master title style</a:t>
            </a:r>
          </a:p>
        </p:txBody>
      </p:sp>
      <p:sp>
        <p:nvSpPr>
          <p:cNvPr id="5" name="Content Placeholder 4"/>
          <p:cNvSpPr>
            <a:spLocks noGrp="1"/>
          </p:cNvSpPr>
          <p:nvPr>
            <p:ph sz="quarter" idx="12"/>
          </p:nvPr>
        </p:nvSpPr>
        <p:spPr>
          <a:xfrm>
            <a:off x="714569"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200150" indent="-171450">
              <a:buClr>
                <a:schemeClr val="accent3"/>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chemeClr val="accent3"/>
              </a:buCl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26656713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a:xfrm>
            <a:off x="714241" y="357191"/>
            <a:ext cx="10455164" cy="498475"/>
          </a:xfrm>
        </p:spPr>
        <p:txBody>
          <a:bodyPr/>
          <a:lstStyle/>
          <a:p>
            <a:r>
              <a:rPr lang="en-US"/>
              <a:t>Click to edit Master title style</a:t>
            </a:r>
            <a:endParaRPr lang="en-US" dirty="0"/>
          </a:p>
        </p:txBody>
      </p:sp>
      <p:sp>
        <p:nvSpPr>
          <p:cNvPr id="12" name="Text Placeholder 9"/>
          <p:cNvSpPr>
            <a:spLocks noGrp="1"/>
          </p:cNvSpPr>
          <p:nvPr>
            <p:ph type="body" sz="quarter" idx="15"/>
          </p:nvPr>
        </p:nvSpPr>
        <p:spPr>
          <a:xfrm>
            <a:off x="315384" y="6384610"/>
            <a:ext cx="11063816" cy="457200"/>
          </a:xfrm>
          <a:prstGeom prst="rect">
            <a:avLst/>
          </a:prstGeom>
        </p:spPr>
        <p:txBody>
          <a:bodyPr anchor="ctr"/>
          <a:lstStyle>
            <a:lvl1pPr marL="0" indent="0" algn="r">
              <a:buNone/>
              <a:defRPr sz="1800" b="1">
                <a:solidFill>
                  <a:schemeClr val="bg1"/>
                </a:solidFill>
              </a:defRPr>
            </a:lvl1pPr>
          </a:lstStyle>
          <a:p>
            <a:pPr lvl="0"/>
            <a:r>
              <a:rPr lang="en-US" dirty="0"/>
              <a:t>Click to edit Master text styles</a:t>
            </a:r>
          </a:p>
        </p:txBody>
      </p:sp>
      <p:sp>
        <p:nvSpPr>
          <p:cNvPr id="6" name="Slide Number Placeholder 2"/>
          <p:cNvSpPr>
            <a:spLocks noGrp="1"/>
          </p:cNvSpPr>
          <p:nvPr>
            <p:ph type="sldNum" sz="quarter" idx="16"/>
          </p:nvPr>
        </p:nvSpPr>
        <p:spPr/>
        <p:txBody>
          <a:bodyPr/>
          <a:lstStyle>
            <a:lvl1pPr>
              <a:defRPr sz="825"/>
            </a:lvl1pPr>
          </a:lstStyle>
          <a:p>
            <a:pPr>
              <a:defRPr/>
            </a:pPr>
            <a:fld id="{528D6B90-B26E-4C9F-854B-7A7111C42F8C}" type="slidenum">
              <a:rPr lang="en-US"/>
              <a:pPr>
                <a:defRPr/>
              </a:pPr>
              <a:t>‹#›</a:t>
            </a:fld>
            <a:endParaRPr lang="en-US" dirty="0"/>
          </a:p>
        </p:txBody>
      </p:sp>
      <p:sp>
        <p:nvSpPr>
          <p:cNvPr id="7" name="Footer Placeholder 6"/>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4259736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6" name="Title 1"/>
          <p:cNvSpPr>
            <a:spLocks noGrp="1"/>
          </p:cNvSpPr>
          <p:nvPr>
            <p:ph type="title"/>
          </p:nvPr>
        </p:nvSpPr>
        <p:spPr>
          <a:xfrm>
            <a:off x="686105" y="482889"/>
            <a:ext cx="10669812" cy="373531"/>
          </a:xfrm>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685800" y="1074738"/>
            <a:ext cx="10670117" cy="5308600"/>
          </a:xfrm>
          <a:prstGeom prst="rect">
            <a:avLst/>
          </a:prstGeom>
        </p:spPr>
        <p:txBody>
          <a:bodyPr>
            <a:normAutofit/>
          </a:bodyPr>
          <a:lstStyle>
            <a:lvl2pPr marL="457200" indent="-169863">
              <a:defRPr/>
            </a:lvl2pPr>
            <a:lvl3pPr marL="804863" indent="-177800">
              <a:defRPr/>
            </a:lvl3pPr>
            <a:lvl4pPr marL="1201738" indent="-168275">
              <a:buClr>
                <a:schemeClr val="tx1">
                  <a:lumMod val="50000"/>
                  <a:lumOff val="50000"/>
                </a:schemeClr>
              </a:buClr>
              <a:buFontTx/>
              <a:buChar char="-"/>
              <a:defRPr sz="1400"/>
            </a:lvl4pPr>
            <a:lvl5pPr marL="1719263" indent="-177800">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1"/>
          </p:nvPr>
        </p:nvSpPr>
        <p:spPr/>
        <p:txBody>
          <a:bodyPr/>
          <a:lstStyle>
            <a:lvl1pPr>
              <a:defRPr/>
            </a:lvl1pPr>
          </a:lstStyle>
          <a:p>
            <a:pPr>
              <a:defRPr/>
            </a:pPr>
            <a:fld id="{83422EB5-BBDF-4000-8DD7-281A13B5CF5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27157576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hangingPunct="0">
              <a:lnSpc>
                <a:spcPct val="110000"/>
              </a:lnSpc>
            </a:pPr>
            <a:endParaRPr lang="en-US" sz="5400" b="1">
              <a:solidFill>
                <a:srgbClr val="FFFFFF"/>
              </a:solidFill>
            </a:endParaRPr>
          </a:p>
        </p:txBody>
      </p:sp>
    </p:spTree>
    <p:extLst>
      <p:ext uri="{BB962C8B-B14F-4D97-AF65-F5344CB8AC3E}">
        <p14:creationId xmlns:p14="http://schemas.microsoft.com/office/powerpoint/2010/main" val="284483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3521037"/>
      </p:ext>
    </p:extLst>
  </p:cSld>
  <p:clrMapOvr>
    <a:masterClrMapping/>
  </p:clrMapOvr>
  <p:transition>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4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descr="Brand-Promise_editable_HORZ_ol.jpg"/>
          <p:cNvPicPr>
            <a:picLocks noChangeAspect="1"/>
          </p:cNvPicPr>
          <p:nvPr userDrawn="1"/>
        </p:nvPicPr>
        <p:blipFill rotWithShape="1">
          <a:blip r:embed="rId5" cstate="print">
            <a:extLst>
              <a:ext uri="{28A0092B-C50C-407E-A947-70E740481C1C}">
                <a14:useLocalDpi xmlns:a14="http://schemas.microsoft.com/office/drawing/2010/main"/>
              </a:ext>
            </a:extLst>
          </a:blip>
          <a:srcRect l="238" t="534" r="413" b="600"/>
          <a:stretch/>
        </p:blipFill>
        <p:spPr>
          <a:xfrm>
            <a:off x="0" y="-1"/>
            <a:ext cx="12192000" cy="6858001"/>
          </a:xfrm>
          <a:prstGeom prst="rect">
            <a:avLst/>
          </a:prstGeom>
          <a:noFill/>
          <a:ln>
            <a:noFill/>
          </a:ln>
        </p:spPr>
      </p:pic>
    </p:spTree>
    <p:extLst>
      <p:ext uri="{BB962C8B-B14F-4D97-AF65-F5344CB8AC3E}">
        <p14:creationId xmlns:p14="http://schemas.microsoft.com/office/powerpoint/2010/main" val="10294859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5_Simple Text">
    <p:spTree>
      <p:nvGrpSpPr>
        <p:cNvPr id="1" name=""/>
        <p:cNvGrpSpPr/>
        <p:nvPr/>
      </p:nvGrpSpPr>
      <p:grpSpPr>
        <a:xfrm>
          <a:off x="0" y="0"/>
          <a:ext cx="0" cy="0"/>
          <a:chOff x="0" y="0"/>
          <a:chExt cx="0" cy="0"/>
        </a:xfrm>
      </p:grpSpPr>
      <p:sp>
        <p:nvSpPr>
          <p:cNvPr id="6" name="Title 1"/>
          <p:cNvSpPr>
            <a:spLocks noGrp="1"/>
          </p:cNvSpPr>
          <p:nvPr>
            <p:ph type="title"/>
          </p:nvPr>
        </p:nvSpPr>
        <p:spPr>
          <a:xfrm>
            <a:off x="686105" y="357810"/>
            <a:ext cx="10669812" cy="498610"/>
          </a:xfrm>
        </p:spPr>
        <p:txBody>
          <a:bodyPr/>
          <a:lstStyle>
            <a:lvl1pPr>
              <a:defRPr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sz="quarter" idx="10"/>
          </p:nvPr>
        </p:nvSpPr>
        <p:spPr>
          <a:xfrm>
            <a:off x="685800" y="1074738"/>
            <a:ext cx="10670117" cy="5308600"/>
          </a:xfrm>
          <a:prstGeom prst="rect">
            <a:avLst/>
          </a:prstGeom>
        </p:spPr>
        <p:txBody>
          <a:bodyPr>
            <a:normAutofit/>
          </a:bodyPr>
          <a:lstStyle>
            <a:lvl1pPr>
              <a:buClr>
                <a:schemeClr val="tx2"/>
              </a:buClr>
              <a:defRPr>
                <a:solidFill>
                  <a:schemeClr val="tx1"/>
                </a:solidFill>
              </a:defRPr>
            </a:lvl1pPr>
            <a:lvl2pPr marL="457200" indent="-169863">
              <a:buClr>
                <a:schemeClr val="accent2"/>
              </a:buClr>
              <a:defRPr>
                <a:solidFill>
                  <a:schemeClr val="tx1"/>
                </a:solidFill>
              </a:defRPr>
            </a:lvl2pPr>
            <a:lvl3pPr marL="804863" indent="-177800">
              <a:buClr>
                <a:schemeClr val="accent2"/>
              </a:buClr>
              <a:defRPr>
                <a:solidFill>
                  <a:schemeClr val="tx1"/>
                </a:solidFill>
              </a:defRPr>
            </a:lvl3pPr>
            <a:lvl4pPr marL="1201738" indent="-168275">
              <a:buClr>
                <a:schemeClr val="accent2"/>
              </a:buClr>
              <a:buFontTx/>
              <a:buChar char="-"/>
              <a:defRPr sz="1400">
                <a:solidFill>
                  <a:schemeClr val="tx1"/>
                </a:solidFill>
              </a:defRPr>
            </a:lvl4pPr>
            <a:lvl5pPr marL="1719263" indent="-177800">
              <a:buClr>
                <a:schemeClr val="accent2"/>
              </a:buCl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1"/>
          </p:nvPr>
        </p:nvSpPr>
        <p:spPr/>
        <p:txBody>
          <a:bodyPr/>
          <a:lstStyle>
            <a:lvl1pPr>
              <a:defRPr/>
            </a:lvl1pPr>
          </a:lstStyle>
          <a:p>
            <a:pPr>
              <a:defRPr/>
            </a:pPr>
            <a:fld id="{C9814D0C-58DA-754D-96DF-668AE432F1BF}" type="slidenum">
              <a:rPr lang="en-US"/>
              <a:pPr>
                <a:defRPr/>
              </a:pPr>
              <a:t>‹#›</a:t>
            </a:fld>
            <a:endParaRPr lang="en-US" dirty="0"/>
          </a:p>
        </p:txBody>
      </p:sp>
    </p:spTree>
    <p:extLst>
      <p:ext uri="{BB962C8B-B14F-4D97-AF65-F5344CB8AC3E}">
        <p14:creationId xmlns:p14="http://schemas.microsoft.com/office/powerpoint/2010/main" val="33532950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0" y="4"/>
            <a:ext cx="12190992" cy="5488545"/>
          </a:xfrm>
          <a:prstGeom prst="rect">
            <a:avLst/>
          </a:prstGeom>
          <a:solidFill>
            <a:srgbClr val="CBC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13895" y="990603"/>
            <a:ext cx="10363200" cy="1470025"/>
          </a:xfrm>
        </p:spPr>
        <p:txBody>
          <a:bodyPr>
            <a:noAutofit/>
          </a:bodyPr>
          <a:lstStyle>
            <a:lvl1pPr algn="ctr">
              <a:defRPr sz="5867"/>
            </a:lvl1pPr>
          </a:lstStyle>
          <a:p>
            <a:endParaRPr lang="en-US" dirty="0"/>
          </a:p>
        </p:txBody>
      </p:sp>
      <p:sp>
        <p:nvSpPr>
          <p:cNvPr id="3" name="Subtitle 2"/>
          <p:cNvSpPr>
            <a:spLocks noGrp="1"/>
          </p:cNvSpPr>
          <p:nvPr>
            <p:ph type="subTitle" idx="1"/>
          </p:nvPr>
        </p:nvSpPr>
        <p:spPr>
          <a:xfrm>
            <a:off x="1828800" y="3098800"/>
            <a:ext cx="8534400" cy="1752600"/>
          </a:xfrm>
        </p:spPr>
        <p:txBody>
          <a:bodyPr>
            <a:normAutofit/>
          </a:bodyPr>
          <a:lstStyle>
            <a:lvl1pPr marL="0" indent="0" algn="ctr">
              <a:lnSpc>
                <a:spcPct val="100000"/>
              </a:lnSpc>
              <a:buNone/>
              <a:defRPr lang="en-US" sz="3733" b="1" baseline="0" dirty="0">
                <a:solidFill>
                  <a:srgbClr val="0053A5"/>
                </a:solidFill>
                <a:latin typeface="Arial" pitchFamily="34" charset="0"/>
                <a:ea typeface="ＭＳ Ｐゴシック" charset="0"/>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endParaRPr lang="en-US" noProof="0" dirty="0"/>
          </a:p>
        </p:txBody>
      </p:sp>
      <p:sp>
        <p:nvSpPr>
          <p:cNvPr id="5" name="Footer Placeholder 4"/>
          <p:cNvSpPr>
            <a:spLocks noGrp="1"/>
          </p:cNvSpPr>
          <p:nvPr>
            <p:ph type="ftr" sz="quarter" idx="11"/>
          </p:nvPr>
        </p:nvSpPr>
        <p:spPr/>
        <p:txBody>
          <a:bodyPr/>
          <a:lstStyle/>
          <a:p>
            <a:r>
              <a:rPr lang="en-US" dirty="0"/>
              <a:t>© 2017 Honeywell International All Rights Reserved</a:t>
            </a:r>
          </a:p>
        </p:txBody>
      </p:sp>
      <p:pic>
        <p:nvPicPr>
          <p:cNvPr id="9" name="Picture 14"/>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636000" y="5854703"/>
            <a:ext cx="2446867" cy="452967"/>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 y="4851400"/>
            <a:ext cx="12190993" cy="2006600"/>
          </a:xfrm>
          <a:prstGeom prst="rect">
            <a:avLst/>
          </a:prstGeom>
        </p:spPr>
      </p:pic>
    </p:spTree>
    <p:extLst>
      <p:ext uri="{BB962C8B-B14F-4D97-AF65-F5344CB8AC3E}">
        <p14:creationId xmlns:p14="http://schemas.microsoft.com/office/powerpoint/2010/main" val="23869525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7"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8"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Tree>
    <p:extLst>
      <p:ext uri="{BB962C8B-B14F-4D97-AF65-F5344CB8AC3E}">
        <p14:creationId xmlns:p14="http://schemas.microsoft.com/office/powerpoint/2010/main" val="9195828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295400"/>
            <a:ext cx="10972800" cy="3962400"/>
          </a:xfrm>
        </p:spPr>
        <p:txBody>
          <a:bodyPr/>
          <a:lstStyle/>
          <a:p>
            <a:pPr lvl="0"/>
            <a:r>
              <a:rPr lang="en-US" dirty="0"/>
              <a:t>Click to edit Master text styles</a:t>
            </a:r>
          </a:p>
          <a:p>
            <a:pPr lvl="1"/>
            <a:r>
              <a:rPr lang="en-US" dirty="0"/>
              <a:t>Second level</a:t>
            </a:r>
          </a:p>
          <a:p>
            <a:pPr lvl="2"/>
            <a:r>
              <a:rPr lang="en-US" dirty="0"/>
              <a:t>Third level</a:t>
            </a:r>
          </a:p>
        </p:txBody>
      </p:sp>
      <p:sp>
        <p:nvSpPr>
          <p:cNvPr id="8" name="Text Placeholder 4"/>
          <p:cNvSpPr>
            <a:spLocks noGrp="1"/>
          </p:cNvSpPr>
          <p:nvPr>
            <p:ph type="body" sz="quarter" idx="13"/>
          </p:nvPr>
        </p:nvSpPr>
        <p:spPr>
          <a:xfrm>
            <a:off x="2" y="5776946"/>
            <a:ext cx="12191999" cy="584775"/>
          </a:xfrm>
          <a:solidFill>
            <a:srgbClr val="EE3124"/>
          </a:solidFill>
          <a:effectLst>
            <a:outerShdw blurRad="50800" dist="38100" dir="2700000" algn="tl" rotWithShape="0">
              <a:prstClr val="black">
                <a:alpha val="40000"/>
              </a:prstClr>
            </a:outerShdw>
          </a:effectLst>
        </p:spPr>
        <p:txBody>
          <a:bodyPr lIns="45720" rIns="45720" anchor="ctr">
            <a:spAutoFit/>
          </a:bodyPr>
          <a:lstStyle>
            <a:lvl1pPr marL="0" indent="0" algn="ctr">
              <a:buFontTx/>
              <a:buNone/>
              <a:defRPr baseline="0">
                <a:solidFill>
                  <a:schemeClr val="bg1"/>
                </a:solidFill>
                <a:latin typeface="Arial" pitchFamily="34" charset="0"/>
                <a:cs typeface="Arial" pitchFamily="34" charset="0"/>
              </a:defRPr>
            </a:lvl1pPr>
          </a:lstStyle>
          <a:p>
            <a:pPr lvl="0"/>
            <a:r>
              <a:rPr lang="en-US" dirty="0"/>
              <a:t>Click to edit Master text styles</a:t>
            </a:r>
          </a:p>
        </p:txBody>
      </p:sp>
      <p:sp>
        <p:nvSpPr>
          <p:cNvPr id="9"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10"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Tree>
    <p:extLst>
      <p:ext uri="{BB962C8B-B14F-4D97-AF65-F5344CB8AC3E}">
        <p14:creationId xmlns:p14="http://schemas.microsoft.com/office/powerpoint/2010/main" val="3552452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00B050"/>
              </a:buClr>
              <a:defRPr/>
            </a:lvl1pPr>
            <a:lvl2pPr>
              <a:buClr>
                <a:srgbClr val="00B050"/>
              </a:buClr>
              <a:defRPr/>
            </a:lvl2pPr>
            <a:lvl3pPr>
              <a:buClr>
                <a:srgbClr val="00B050"/>
              </a:buClr>
              <a:defRPr/>
            </a:lvl3pPr>
            <a:lvl4pPr>
              <a:buClr>
                <a:srgbClr val="00B050"/>
              </a:buClr>
              <a:defRPr/>
            </a:lvl4pPr>
            <a:lvl5pPr>
              <a:buClr>
                <a:srgbClr val="00B05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7135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9"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cxnSp>
        <p:nvCxnSpPr>
          <p:cNvPr id="11" name="Straight Connector 10"/>
          <p:cNvCxnSpPr/>
          <p:nvPr userDrawn="1"/>
        </p:nvCxnSpPr>
        <p:spPr bwMode="auto">
          <a:xfrm>
            <a:off x="6096000" y="1204512"/>
            <a:ext cx="0" cy="5069289"/>
          </a:xfrm>
          <a:prstGeom prst="line">
            <a:avLst/>
          </a:prstGeom>
          <a:noFill/>
          <a:ln w="19050" cap="flat" cmpd="sng" algn="ctr">
            <a:solidFill>
              <a:schemeClr val="bg2">
                <a:lumMod val="65000"/>
              </a:schemeClr>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Content Placeholder 3"/>
          <p:cNvSpPr>
            <a:spLocks noGrp="1"/>
          </p:cNvSpPr>
          <p:nvPr>
            <p:ph sz="half" idx="13"/>
          </p:nvPr>
        </p:nvSpPr>
        <p:spPr>
          <a:xfrm>
            <a:off x="609600" y="1295400"/>
            <a:ext cx="5386917" cy="49784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12" name="Content Placeholder 3"/>
          <p:cNvSpPr>
            <a:spLocks noGrp="1"/>
          </p:cNvSpPr>
          <p:nvPr>
            <p:ph sz="half" idx="2"/>
          </p:nvPr>
        </p:nvSpPr>
        <p:spPr>
          <a:xfrm>
            <a:off x="6197600" y="1295400"/>
            <a:ext cx="5386917" cy="49784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057321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11"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
        <p:nvSpPr>
          <p:cNvPr id="12" name="Text Placeholder 4"/>
          <p:cNvSpPr>
            <a:spLocks noGrp="1"/>
          </p:cNvSpPr>
          <p:nvPr>
            <p:ph type="body" sz="quarter" idx="13"/>
          </p:nvPr>
        </p:nvSpPr>
        <p:spPr>
          <a:xfrm>
            <a:off x="2" y="5776946"/>
            <a:ext cx="12191999" cy="584775"/>
          </a:xfrm>
          <a:solidFill>
            <a:srgbClr val="EE3124"/>
          </a:solidFill>
          <a:effectLst>
            <a:outerShdw blurRad="50800" dist="38100" dir="2700000" algn="tl" rotWithShape="0">
              <a:prstClr val="black">
                <a:alpha val="40000"/>
              </a:prstClr>
            </a:outerShdw>
          </a:effectLst>
        </p:spPr>
        <p:txBody>
          <a:bodyPr lIns="45720" rIns="45720" anchor="ctr">
            <a:spAutoFit/>
          </a:bodyPr>
          <a:lstStyle>
            <a:lvl1pPr marL="0" indent="0" algn="ctr">
              <a:buFontTx/>
              <a:buNone/>
              <a:defRPr baseline="0">
                <a:solidFill>
                  <a:schemeClr val="bg1"/>
                </a:solidFill>
                <a:latin typeface="Arial" pitchFamily="34" charset="0"/>
                <a:cs typeface="Arial" pitchFamily="34" charset="0"/>
              </a:defRPr>
            </a:lvl1pPr>
          </a:lstStyle>
          <a:p>
            <a:pPr lvl="0"/>
            <a:r>
              <a:rPr lang="en-US" dirty="0"/>
              <a:t>Click to edit Master text styles</a:t>
            </a:r>
          </a:p>
        </p:txBody>
      </p:sp>
      <p:cxnSp>
        <p:nvCxnSpPr>
          <p:cNvPr id="14" name="Straight Connector 13"/>
          <p:cNvCxnSpPr/>
          <p:nvPr userDrawn="1"/>
        </p:nvCxnSpPr>
        <p:spPr bwMode="auto">
          <a:xfrm>
            <a:off x="6096000" y="1204512"/>
            <a:ext cx="0" cy="4358089"/>
          </a:xfrm>
          <a:prstGeom prst="line">
            <a:avLst/>
          </a:prstGeom>
          <a:noFill/>
          <a:ln w="19050" cap="flat" cmpd="sng" algn="ctr">
            <a:solidFill>
              <a:schemeClr val="bg2">
                <a:lumMod val="65000"/>
              </a:schemeClr>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ontent Placeholder 3"/>
          <p:cNvSpPr>
            <a:spLocks noGrp="1"/>
          </p:cNvSpPr>
          <p:nvPr>
            <p:ph sz="half" idx="14"/>
          </p:nvPr>
        </p:nvSpPr>
        <p:spPr>
          <a:xfrm>
            <a:off x="609600" y="1295400"/>
            <a:ext cx="5386917" cy="43688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13" name="Content Placeholder 3"/>
          <p:cNvSpPr>
            <a:spLocks noGrp="1"/>
          </p:cNvSpPr>
          <p:nvPr>
            <p:ph sz="half" idx="2"/>
          </p:nvPr>
        </p:nvSpPr>
        <p:spPr>
          <a:xfrm>
            <a:off x="6197600" y="1295400"/>
            <a:ext cx="5386917" cy="43688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710847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Column Option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295401"/>
            <a:ext cx="5386917" cy="1107996"/>
          </a:xfrm>
        </p:spPr>
        <p:txBody>
          <a:bodyPr anchor="t" anchorCtr="0">
            <a:spAutoFit/>
          </a:bodyPr>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514600"/>
            <a:ext cx="5386917" cy="37592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74" y="1295401"/>
            <a:ext cx="5389033" cy="1107996"/>
          </a:xfrm>
        </p:spPr>
        <p:txBody>
          <a:bodyPr anchor="t" anchorCtr="0">
            <a:spAutoFit/>
          </a:bodyPr>
          <a:lstStyle>
            <a:lvl1pPr marL="0" indent="0">
              <a:buNone/>
              <a:defRPr lang="en-US" sz="3200" b="1" kern="1200" smtClean="0">
                <a:solidFill>
                  <a:srgbClr val="000000"/>
                </a:solidFill>
                <a:latin typeface="Arial" panose="020B0604020202020204" pitchFamily="34" charset="0"/>
                <a:ea typeface="ＭＳ Ｐゴシック"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0"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11"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cxnSp>
        <p:nvCxnSpPr>
          <p:cNvPr id="13" name="Straight Connector 12"/>
          <p:cNvCxnSpPr/>
          <p:nvPr userDrawn="1"/>
        </p:nvCxnSpPr>
        <p:spPr bwMode="auto">
          <a:xfrm>
            <a:off x="6096000" y="1204512"/>
            <a:ext cx="0" cy="5069289"/>
          </a:xfrm>
          <a:prstGeom prst="line">
            <a:avLst/>
          </a:prstGeom>
          <a:noFill/>
          <a:ln w="19050" cap="flat" cmpd="sng" algn="ctr">
            <a:solidFill>
              <a:schemeClr val="bg2">
                <a:lumMod val="65000"/>
              </a:schemeClr>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Content Placeholder 3"/>
          <p:cNvSpPr>
            <a:spLocks noGrp="1"/>
          </p:cNvSpPr>
          <p:nvPr>
            <p:ph sz="half" idx="13"/>
          </p:nvPr>
        </p:nvSpPr>
        <p:spPr>
          <a:xfrm>
            <a:off x="6197600" y="2514600"/>
            <a:ext cx="5386917" cy="37592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865098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Column Option 2 -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12"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13"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
        <p:nvSpPr>
          <p:cNvPr id="14" name="Text Placeholder 4"/>
          <p:cNvSpPr>
            <a:spLocks noGrp="1"/>
          </p:cNvSpPr>
          <p:nvPr>
            <p:ph type="body" sz="quarter" idx="13"/>
          </p:nvPr>
        </p:nvSpPr>
        <p:spPr>
          <a:xfrm>
            <a:off x="2" y="5776946"/>
            <a:ext cx="12191999" cy="584775"/>
          </a:xfrm>
          <a:solidFill>
            <a:srgbClr val="EE3124"/>
          </a:solidFill>
          <a:effectLst>
            <a:outerShdw blurRad="50800" dist="38100" dir="2700000" algn="tl" rotWithShape="0">
              <a:prstClr val="black">
                <a:alpha val="40000"/>
              </a:prstClr>
            </a:outerShdw>
          </a:effectLst>
        </p:spPr>
        <p:txBody>
          <a:bodyPr lIns="45720" rIns="45720" anchor="ctr">
            <a:spAutoFit/>
          </a:bodyPr>
          <a:lstStyle>
            <a:lvl1pPr marL="0" indent="0" algn="ctr">
              <a:buFontTx/>
              <a:buNone/>
              <a:defRPr baseline="0">
                <a:solidFill>
                  <a:schemeClr val="bg1"/>
                </a:solidFill>
                <a:latin typeface="Arial" pitchFamily="34" charset="0"/>
                <a:cs typeface="Arial" pitchFamily="34" charset="0"/>
              </a:defRPr>
            </a:lvl1pPr>
          </a:lstStyle>
          <a:p>
            <a:pPr lvl="0"/>
            <a:r>
              <a:rPr lang="en-US" dirty="0"/>
              <a:t>Click to edit Master text styles</a:t>
            </a:r>
          </a:p>
        </p:txBody>
      </p:sp>
      <p:sp>
        <p:nvSpPr>
          <p:cNvPr id="15" name="Text Placeholder 2"/>
          <p:cNvSpPr>
            <a:spLocks noGrp="1"/>
          </p:cNvSpPr>
          <p:nvPr>
            <p:ph type="body" idx="1"/>
          </p:nvPr>
        </p:nvSpPr>
        <p:spPr>
          <a:xfrm>
            <a:off x="609600" y="1295401"/>
            <a:ext cx="5386917" cy="1107996"/>
          </a:xfrm>
        </p:spPr>
        <p:txBody>
          <a:bodyPr anchor="t" anchorCtr="0">
            <a:spAutoFit/>
          </a:bodyPr>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7" name="Text Placeholder 4"/>
          <p:cNvSpPr>
            <a:spLocks noGrp="1"/>
          </p:cNvSpPr>
          <p:nvPr>
            <p:ph type="body" sz="quarter" idx="3"/>
          </p:nvPr>
        </p:nvSpPr>
        <p:spPr>
          <a:xfrm>
            <a:off x="6193374" y="1295401"/>
            <a:ext cx="5389033" cy="1107996"/>
          </a:xfrm>
        </p:spPr>
        <p:txBody>
          <a:bodyPr anchor="t" anchorCtr="0">
            <a:spAutoFit/>
          </a:bodyPr>
          <a:lstStyle>
            <a:lvl1pPr marL="0" indent="0">
              <a:buNone/>
              <a:defRPr lang="en-US" sz="3200" b="1" kern="1200" smtClean="0">
                <a:solidFill>
                  <a:srgbClr val="000000"/>
                </a:solidFill>
                <a:latin typeface="Arial" panose="020B0604020202020204" pitchFamily="34" charset="0"/>
                <a:ea typeface="ＭＳ Ｐゴシック" charset="0"/>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cxnSp>
        <p:nvCxnSpPr>
          <p:cNvPr id="19" name="Straight Connector 18"/>
          <p:cNvCxnSpPr/>
          <p:nvPr userDrawn="1"/>
        </p:nvCxnSpPr>
        <p:spPr bwMode="auto">
          <a:xfrm>
            <a:off x="6096000" y="1204511"/>
            <a:ext cx="0" cy="4459689"/>
          </a:xfrm>
          <a:prstGeom prst="line">
            <a:avLst/>
          </a:prstGeom>
          <a:noFill/>
          <a:ln w="19050" cap="flat" cmpd="sng" algn="ctr">
            <a:solidFill>
              <a:schemeClr val="bg2">
                <a:lumMod val="65000"/>
              </a:schemeClr>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Content Placeholder 3"/>
          <p:cNvSpPr>
            <a:spLocks noGrp="1"/>
          </p:cNvSpPr>
          <p:nvPr>
            <p:ph sz="half" idx="2"/>
          </p:nvPr>
        </p:nvSpPr>
        <p:spPr>
          <a:xfrm>
            <a:off x="609600" y="2514600"/>
            <a:ext cx="5386917" cy="31496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20" name="Content Placeholder 3"/>
          <p:cNvSpPr>
            <a:spLocks noGrp="1"/>
          </p:cNvSpPr>
          <p:nvPr>
            <p:ph sz="half" idx="14"/>
          </p:nvPr>
        </p:nvSpPr>
        <p:spPr>
          <a:xfrm>
            <a:off x="6197600" y="2514600"/>
            <a:ext cx="5386917" cy="31496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300972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age (Chart, Graph or Photo)">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10"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
        <p:nvSpPr>
          <p:cNvPr id="11" name="Title 1"/>
          <p:cNvSpPr>
            <a:spLocks noGrp="1"/>
          </p:cNvSpPr>
          <p:nvPr>
            <p:ph type="title"/>
          </p:nvPr>
        </p:nvSpPr>
        <p:spPr>
          <a:xfrm>
            <a:off x="609600" y="274639"/>
            <a:ext cx="9753600" cy="663044"/>
          </a:xfrm>
        </p:spPr>
        <p:txBody>
          <a:bodyPr/>
          <a:lstStyle/>
          <a:p>
            <a:r>
              <a:rPr lang="en-US" dirty="0"/>
              <a:t>Click to edit Master title style</a:t>
            </a:r>
          </a:p>
        </p:txBody>
      </p:sp>
    </p:spTree>
    <p:extLst>
      <p:ext uri="{BB962C8B-B14F-4D97-AF65-F5344CB8AC3E}">
        <p14:creationId xmlns:p14="http://schemas.microsoft.com/office/powerpoint/2010/main" val="24790611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Page (Chart, Graph or Photo) -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9"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
        <p:nvSpPr>
          <p:cNvPr id="10" name="Text Placeholder 4"/>
          <p:cNvSpPr>
            <a:spLocks noGrp="1"/>
          </p:cNvSpPr>
          <p:nvPr>
            <p:ph type="body" sz="quarter" idx="13"/>
          </p:nvPr>
        </p:nvSpPr>
        <p:spPr>
          <a:xfrm>
            <a:off x="2" y="5776946"/>
            <a:ext cx="12191999" cy="584775"/>
          </a:xfrm>
          <a:solidFill>
            <a:srgbClr val="EE3124"/>
          </a:solidFill>
          <a:effectLst>
            <a:outerShdw blurRad="50800" dist="38100" dir="2700000" algn="tl" rotWithShape="0">
              <a:prstClr val="black">
                <a:alpha val="40000"/>
              </a:prstClr>
            </a:outerShdw>
          </a:effectLst>
        </p:spPr>
        <p:txBody>
          <a:bodyPr lIns="45720" rIns="45720" anchor="ctr">
            <a:spAutoFit/>
          </a:bodyPr>
          <a:lstStyle>
            <a:lvl1pPr marL="0" indent="0" algn="ctr">
              <a:buFontTx/>
              <a:buNone/>
              <a:defRPr baseline="0">
                <a:solidFill>
                  <a:schemeClr val="bg1"/>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15673132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Up">
    <p:spTree>
      <p:nvGrpSpPr>
        <p:cNvPr id="1" name=""/>
        <p:cNvGrpSpPr/>
        <p:nvPr/>
      </p:nvGrpSpPr>
      <p:grpSpPr>
        <a:xfrm>
          <a:off x="0" y="0"/>
          <a:ext cx="0" cy="0"/>
          <a:chOff x="0" y="0"/>
          <a:chExt cx="0" cy="0"/>
        </a:xfrm>
      </p:grpSpPr>
      <p:sp>
        <p:nvSpPr>
          <p:cNvPr id="12" name="Content Placeholder 3"/>
          <p:cNvSpPr>
            <a:spLocks noGrp="1"/>
          </p:cNvSpPr>
          <p:nvPr>
            <p:ph sz="half" idx="2"/>
          </p:nvPr>
        </p:nvSpPr>
        <p:spPr>
          <a:xfrm>
            <a:off x="609600" y="1295400"/>
            <a:ext cx="5386917" cy="23368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13" name="Content Placeholder 3"/>
          <p:cNvSpPr>
            <a:spLocks noGrp="1"/>
          </p:cNvSpPr>
          <p:nvPr>
            <p:ph sz="half" idx="16"/>
          </p:nvPr>
        </p:nvSpPr>
        <p:spPr>
          <a:xfrm>
            <a:off x="6197600" y="1295400"/>
            <a:ext cx="5386917" cy="23368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17" name="Content Placeholder 3"/>
          <p:cNvSpPr>
            <a:spLocks noGrp="1"/>
          </p:cNvSpPr>
          <p:nvPr>
            <p:ph sz="half" idx="17"/>
          </p:nvPr>
        </p:nvSpPr>
        <p:spPr>
          <a:xfrm>
            <a:off x="609600" y="3835400"/>
            <a:ext cx="5386917" cy="23368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18" name="Content Placeholder 3"/>
          <p:cNvSpPr>
            <a:spLocks noGrp="1"/>
          </p:cNvSpPr>
          <p:nvPr>
            <p:ph sz="half" idx="18"/>
          </p:nvPr>
        </p:nvSpPr>
        <p:spPr>
          <a:xfrm>
            <a:off x="6197600" y="3835400"/>
            <a:ext cx="5386917" cy="2336800"/>
          </a:xfrm>
        </p:spPr>
        <p:txBody>
          <a:bodyPr>
            <a:normAutofit/>
          </a:bodyPr>
          <a:lstStyle>
            <a:lvl1pPr>
              <a:defRPr sz="2667"/>
            </a:lvl1pPr>
            <a:lvl2pPr marL="685783" indent="-304792">
              <a:defRPr sz="2400"/>
            </a:lvl2pPr>
            <a:lvl3pPr marL="1219170" indent="-304792">
              <a:defRPr sz="2133"/>
            </a:lvl3pPr>
            <a:lvl4pPr>
              <a:defRPr sz="2667"/>
            </a:lvl4pPr>
            <a:lvl5pPr>
              <a:defRPr sz="26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p:txBody>
          <a:bodyPr/>
          <a:lstStyle/>
          <a:p>
            <a:r>
              <a:rPr lang="en-US"/>
              <a:t>Click to edit Master title style</a:t>
            </a:r>
            <a:endParaRPr lang="en-US" dirty="0"/>
          </a:p>
        </p:txBody>
      </p:sp>
      <p:cxnSp>
        <p:nvCxnSpPr>
          <p:cNvPr id="8" name="Straight Connector 7"/>
          <p:cNvCxnSpPr/>
          <p:nvPr userDrawn="1"/>
        </p:nvCxnSpPr>
        <p:spPr bwMode="auto">
          <a:xfrm>
            <a:off x="6096000" y="1261981"/>
            <a:ext cx="0" cy="4919579"/>
          </a:xfrm>
          <a:prstGeom prst="line">
            <a:avLst/>
          </a:prstGeom>
          <a:noFill/>
          <a:ln w="19050" cap="flat" cmpd="sng" algn="ctr">
            <a:solidFill>
              <a:schemeClr val="bg2">
                <a:lumMod val="65000"/>
              </a:schemeClr>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p:nvPr userDrawn="1"/>
        </p:nvCxnSpPr>
        <p:spPr bwMode="auto">
          <a:xfrm flipH="1">
            <a:off x="704850" y="3733800"/>
            <a:ext cx="10797117" cy="0"/>
          </a:xfrm>
          <a:prstGeom prst="line">
            <a:avLst/>
          </a:prstGeom>
          <a:noFill/>
          <a:ln w="19050" cap="flat" cmpd="sng" algn="ctr">
            <a:solidFill>
              <a:schemeClr val="bg2">
                <a:lumMod val="65000"/>
              </a:schemeClr>
            </a:solidFill>
            <a:prstDash val="solid"/>
            <a:round/>
            <a:headEnd type="none" w="med" len="med"/>
            <a:tailEnd type="none" w="med" len="med"/>
          </a:ln>
          <a:effectLst/>
          <a:extLst>
            <a:ext uri="{909E8E84-426E-40DD-AFC4-6F175D3DCCD1}">
              <a14:hiddenFill xmlns:a14="http://schemas.microsoft.com/office/drawing/2010/main">
                <a:solidFill>
                  <a:srgbClr val="0005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11"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Tree>
    <p:extLst>
      <p:ext uri="{BB962C8B-B14F-4D97-AF65-F5344CB8AC3E}">
        <p14:creationId xmlns:p14="http://schemas.microsoft.com/office/powerpoint/2010/main" val="10518059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No Red Bar - Infographic">
    <p:spTree>
      <p:nvGrpSpPr>
        <p:cNvPr id="1" name=""/>
        <p:cNvGrpSpPr/>
        <p:nvPr/>
      </p:nvGrpSpPr>
      <p:grpSpPr>
        <a:xfrm>
          <a:off x="0" y="0"/>
          <a:ext cx="0" cy="0"/>
          <a:chOff x="0" y="0"/>
          <a:chExt cx="0" cy="0"/>
        </a:xfrm>
      </p:grpSpPr>
      <p:pic>
        <p:nvPicPr>
          <p:cNvPr id="5" name="Picture 19"/>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96656" y="277963"/>
            <a:ext cx="1410112" cy="26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7"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Tree>
    <p:extLst>
      <p:ext uri="{BB962C8B-B14F-4D97-AF65-F5344CB8AC3E}">
        <p14:creationId xmlns:p14="http://schemas.microsoft.com/office/powerpoint/2010/main" val="1896358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No Red Bar - Infographic - With Takeaway">
    <p:spTree>
      <p:nvGrpSpPr>
        <p:cNvPr id="1" name=""/>
        <p:cNvGrpSpPr/>
        <p:nvPr/>
      </p:nvGrpSpPr>
      <p:grpSpPr>
        <a:xfrm>
          <a:off x="0" y="0"/>
          <a:ext cx="0" cy="0"/>
          <a:chOff x="0" y="0"/>
          <a:chExt cx="0" cy="0"/>
        </a:xfrm>
      </p:grpSpPr>
      <p:pic>
        <p:nvPicPr>
          <p:cNvPr id="5" name="Picture 19"/>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96656" y="277963"/>
            <a:ext cx="1410112" cy="265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Footer Placeholder 3"/>
          <p:cNvSpPr>
            <a:spLocks noGrp="1"/>
          </p:cNvSpPr>
          <p:nvPr>
            <p:ph type="ftr" sz="quarter" idx="11"/>
          </p:nvPr>
        </p:nvSpPr>
        <p:spPr>
          <a:xfrm>
            <a:off x="4064000" y="6477000"/>
            <a:ext cx="3860800" cy="365125"/>
          </a:xfrm>
        </p:spPr>
        <p:txBody>
          <a:bodyPr/>
          <a:lstStyle/>
          <a:p>
            <a:r>
              <a:rPr lang="en-US" dirty="0"/>
              <a:t>© 2017 Honeywell International All Rights Reserved</a:t>
            </a:r>
          </a:p>
        </p:txBody>
      </p:sp>
      <p:sp>
        <p:nvSpPr>
          <p:cNvPr id="8" name="Slide Number Placeholder 4"/>
          <p:cNvSpPr>
            <a:spLocks noGrp="1"/>
          </p:cNvSpPr>
          <p:nvPr>
            <p:ph type="sldNum" sz="quarter" idx="12"/>
          </p:nvPr>
        </p:nvSpPr>
        <p:spPr>
          <a:xfrm>
            <a:off x="101600" y="6477000"/>
            <a:ext cx="2844800" cy="365125"/>
          </a:xfrm>
        </p:spPr>
        <p:txBody>
          <a:bodyPr/>
          <a:lstStyle/>
          <a:p>
            <a:fld id="{D6E4B62D-8E16-42DA-A1E1-63FB499CAAE4}" type="slidenum">
              <a:rPr lang="en-US" smtClean="0"/>
              <a:pPr/>
              <a:t>‹#›</a:t>
            </a:fld>
            <a:endParaRPr lang="en-US" dirty="0"/>
          </a:p>
        </p:txBody>
      </p:sp>
      <p:sp>
        <p:nvSpPr>
          <p:cNvPr id="9" name="Text Placeholder 4"/>
          <p:cNvSpPr>
            <a:spLocks noGrp="1"/>
          </p:cNvSpPr>
          <p:nvPr>
            <p:ph type="body" sz="quarter" idx="13"/>
          </p:nvPr>
        </p:nvSpPr>
        <p:spPr>
          <a:xfrm>
            <a:off x="2" y="5776946"/>
            <a:ext cx="12191999" cy="584775"/>
          </a:xfrm>
          <a:solidFill>
            <a:srgbClr val="EE3124"/>
          </a:solidFill>
          <a:effectLst>
            <a:outerShdw blurRad="50800" dist="38100" dir="2700000" algn="tl" rotWithShape="0">
              <a:prstClr val="black">
                <a:alpha val="40000"/>
              </a:prstClr>
            </a:outerShdw>
          </a:effectLst>
        </p:spPr>
        <p:txBody>
          <a:bodyPr lIns="45720" rIns="45720" anchor="ctr">
            <a:spAutoFit/>
          </a:bodyPr>
          <a:lstStyle>
            <a:lvl1pPr marL="0" indent="0" algn="ctr">
              <a:buFontTx/>
              <a:buNone/>
              <a:defRPr baseline="0">
                <a:solidFill>
                  <a:schemeClr val="bg1"/>
                </a:solidFill>
                <a:latin typeface="Arial" pitchFamily="34" charset="0"/>
                <a:cs typeface="Arial" pitchFamily="34" charset="0"/>
              </a:defRPr>
            </a:lvl1pPr>
          </a:lstStyle>
          <a:p>
            <a:pPr lvl="0"/>
            <a:r>
              <a:rPr lang="en-US" dirty="0"/>
              <a:t>Click to edit Master text styles</a:t>
            </a:r>
          </a:p>
        </p:txBody>
      </p:sp>
    </p:spTree>
    <p:extLst>
      <p:ext uri="{BB962C8B-B14F-4D97-AF65-F5344CB8AC3E}">
        <p14:creationId xmlns:p14="http://schemas.microsoft.com/office/powerpoint/2010/main" val="21788736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Optional Closing Sl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2017 Honeywell International All Rights Reserved</a:t>
            </a:r>
          </a:p>
        </p:txBody>
      </p:sp>
      <p:pic>
        <p:nvPicPr>
          <p:cNvPr id="6" name="Picture 19"/>
          <p:cNvPicPr>
            <a:picLocks noChangeArrowheads="1"/>
          </p:cNvPicPr>
          <p:nvPr userDrawn="1"/>
        </p:nvPicPr>
        <p:blipFill>
          <a:blip r:embed="rId2" cstate="screen"/>
          <a:srcRect/>
          <a:stretch>
            <a:fillRect/>
          </a:stretch>
        </p:blipFill>
        <p:spPr bwMode="auto">
          <a:xfrm>
            <a:off x="1395468" y="1432437"/>
            <a:ext cx="9511229" cy="1793363"/>
          </a:xfrm>
          <a:prstGeom prst="rect">
            <a:avLst/>
          </a:prstGeom>
          <a:noFill/>
          <a:ln w="9525">
            <a:noFill/>
            <a:miter lim="800000"/>
            <a:headEnd/>
            <a:tailEnd/>
          </a:ln>
        </p:spPr>
      </p:pic>
      <p:sp>
        <p:nvSpPr>
          <p:cNvPr id="11" name="Text Placeholder 10"/>
          <p:cNvSpPr>
            <a:spLocks noGrp="1"/>
          </p:cNvSpPr>
          <p:nvPr>
            <p:ph type="body" sz="quarter" idx="12"/>
          </p:nvPr>
        </p:nvSpPr>
        <p:spPr>
          <a:xfrm>
            <a:off x="0" y="4038600"/>
            <a:ext cx="12192000" cy="1117600"/>
          </a:xfrm>
        </p:spPr>
        <p:txBody>
          <a:bodyPr/>
          <a:lstStyle>
            <a:lvl1pPr algn="ctr">
              <a:buNone/>
              <a:defRPr/>
            </a:lvl1pPr>
          </a:lstStyle>
          <a:p>
            <a:pPr lvl="0"/>
            <a:r>
              <a:rPr lang="en-US" dirty="0"/>
              <a:t>Click to edit Master text styles</a:t>
            </a:r>
          </a:p>
        </p:txBody>
      </p:sp>
    </p:spTree>
    <p:extLst>
      <p:ext uri="{BB962C8B-B14F-4D97-AF65-F5344CB8AC3E}">
        <p14:creationId xmlns:p14="http://schemas.microsoft.com/office/powerpoint/2010/main" val="1359467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684" y="1371600"/>
            <a:ext cx="5740400" cy="4845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9285" y="1371600"/>
            <a:ext cx="5742516" cy="4845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441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554039"/>
            <a:ext cx="10363200" cy="658812"/>
          </a:xfrm>
        </p:spPr>
        <p:txBody>
          <a:bodyPr/>
          <a:lstStyle/>
          <a:p>
            <a:r>
              <a:rPr lang="en-US"/>
              <a:t>Click to edit Master title style</a:t>
            </a:r>
            <a:endParaRPr lang="fi-FI"/>
          </a:p>
        </p:txBody>
      </p:sp>
      <p:sp>
        <p:nvSpPr>
          <p:cNvPr id="3" name="Online Image Placeholder 2"/>
          <p:cNvSpPr>
            <a:spLocks noGrp="1"/>
          </p:cNvSpPr>
          <p:nvPr>
            <p:ph type="clipArt" sz="half" idx="1"/>
          </p:nvPr>
        </p:nvSpPr>
        <p:spPr>
          <a:xfrm>
            <a:off x="914400" y="1533525"/>
            <a:ext cx="5080000" cy="3657600"/>
          </a:xfrm>
        </p:spPr>
        <p:txBody>
          <a:bodyPr/>
          <a:lstStyle/>
          <a:p>
            <a:endParaRPr lang="fi-FI"/>
          </a:p>
        </p:txBody>
      </p:sp>
      <p:sp>
        <p:nvSpPr>
          <p:cNvPr id="4" name="Text Placeholder 3"/>
          <p:cNvSpPr>
            <a:spLocks noGrp="1"/>
          </p:cNvSpPr>
          <p:nvPr>
            <p:ph type="body" sz="half" idx="2"/>
          </p:nvPr>
        </p:nvSpPr>
        <p:spPr>
          <a:xfrm>
            <a:off x="6197600" y="1533525"/>
            <a:ext cx="5080000" cy="3657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72666954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51418" y="106363"/>
            <a:ext cx="10663767" cy="468312"/>
          </a:xfrm>
        </p:spPr>
        <p:txBody>
          <a:bodyPr/>
          <a:lstStyle/>
          <a:p>
            <a:r>
              <a:rPr lang="en-US"/>
              <a:t>Click to edit Master title style</a:t>
            </a:r>
          </a:p>
        </p:txBody>
      </p:sp>
      <p:sp>
        <p:nvSpPr>
          <p:cNvPr id="3" name="Content Placeholder 2"/>
          <p:cNvSpPr>
            <a:spLocks noGrp="1"/>
          </p:cNvSpPr>
          <p:nvPr>
            <p:ph sz="half" idx="1"/>
          </p:nvPr>
        </p:nvSpPr>
        <p:spPr>
          <a:xfrm>
            <a:off x="751417" y="992189"/>
            <a:ext cx="5230283"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4901" y="992189"/>
            <a:ext cx="5230284" cy="2439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4901" y="3584575"/>
            <a:ext cx="5230284" cy="2439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906774"/>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4422775"/>
            <a:ext cx="10363200" cy="1143000"/>
          </a:xfrm>
        </p:spPr>
        <p:txBody>
          <a:bodyPr/>
          <a:lstStyle>
            <a:lvl1pPr algn="ctr">
              <a:defRPr/>
            </a:lvl1pPr>
          </a:lstStyle>
          <a:p>
            <a:r>
              <a:rPr lang="de-DE"/>
              <a:t>Click to change title format</a:t>
            </a:r>
          </a:p>
        </p:txBody>
      </p:sp>
      <p:sp>
        <p:nvSpPr>
          <p:cNvPr id="242692" name="Line 4"/>
          <p:cNvSpPr>
            <a:spLocks noChangeShapeType="1"/>
          </p:cNvSpPr>
          <p:nvPr userDrawn="1"/>
        </p:nvSpPr>
        <p:spPr bwMode="auto">
          <a:xfrm flipH="1">
            <a:off x="277285" y="6454775"/>
            <a:ext cx="11686116" cy="0"/>
          </a:xfrm>
          <a:prstGeom prst="line">
            <a:avLst/>
          </a:prstGeom>
          <a:noFill/>
          <a:ln w="12700">
            <a:solidFill>
              <a:srgbClr val="00B050"/>
            </a:solidFill>
            <a:round/>
            <a:headEnd/>
            <a:tailEnd/>
          </a:ln>
          <a:effectLst/>
        </p:spPr>
        <p:txBody>
          <a:bodyPr wrap="none" anchor="ctr"/>
          <a:lstStyle/>
          <a:p>
            <a:endParaRPr lang="en-US">
              <a:solidFill>
                <a:srgbClr val="000000"/>
              </a:solidFill>
            </a:endParaRPr>
          </a:p>
        </p:txBody>
      </p:sp>
      <p:pic>
        <p:nvPicPr>
          <p:cNvPr id="242693" name="Picture 5" descr="Honeywell Logo"/>
          <p:cNvPicPr>
            <a:picLocks noChangeAspect="1" noChangeArrowheads="1"/>
          </p:cNvPicPr>
          <p:nvPr userDrawn="1"/>
        </p:nvPicPr>
        <p:blipFill>
          <a:blip r:embed="rId2" cstate="screen"/>
          <a:srcRect/>
          <a:stretch>
            <a:fillRect/>
          </a:stretch>
        </p:blipFill>
        <p:spPr bwMode="auto">
          <a:xfrm>
            <a:off x="1200151" y="873126"/>
            <a:ext cx="4993216" cy="720725"/>
          </a:xfrm>
          <a:prstGeom prst="rect">
            <a:avLst/>
          </a:prstGeom>
          <a:noFill/>
        </p:spPr>
      </p:pic>
    </p:spTree>
    <p:extLst>
      <p:ext uri="{BB962C8B-B14F-4D97-AF65-F5344CB8AC3E}">
        <p14:creationId xmlns:p14="http://schemas.microsoft.com/office/powerpoint/2010/main" val="2118548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lumn with Takeaway">
    <p:spTree>
      <p:nvGrpSpPr>
        <p:cNvPr id="1" name=""/>
        <p:cNvGrpSpPr/>
        <p:nvPr/>
      </p:nvGrpSpPr>
      <p:grpSpPr>
        <a:xfrm>
          <a:off x="0" y="0"/>
          <a:ext cx="0" cy="0"/>
          <a:chOff x="0" y="0"/>
          <a:chExt cx="0" cy="0"/>
        </a:xfrm>
      </p:grpSpPr>
      <p:cxnSp>
        <p:nvCxnSpPr>
          <p:cNvPr id="8" name="Straight Connector 7"/>
          <p:cNvCxnSpPr/>
          <p:nvPr userDrawn="1"/>
        </p:nvCxnSpPr>
        <p:spPr bwMode="auto">
          <a:xfrm>
            <a:off x="6008688" y="996950"/>
            <a:ext cx="0" cy="5056188"/>
          </a:xfrm>
          <a:prstGeom prst="line">
            <a:avLst/>
          </a:prstGeom>
          <a:noFill/>
          <a:ln w="9525" cap="flat" cmpd="sng" algn="ctr">
            <a:solidFill>
              <a:schemeClr val="accent3"/>
            </a:solidFill>
            <a:prstDash val="solid"/>
            <a:round/>
            <a:headEnd type="none" w="med" len="med"/>
            <a:tailEnd type="none" w="med" len="med"/>
          </a:ln>
          <a:effectLst/>
        </p:spPr>
      </p:cxnSp>
      <p:sp>
        <p:nvSpPr>
          <p:cNvPr id="11" name="Content Placeholder 4"/>
          <p:cNvSpPr>
            <a:spLocks noGrp="1"/>
          </p:cNvSpPr>
          <p:nvPr>
            <p:ph sz="quarter" idx="12"/>
          </p:nvPr>
        </p:nvSpPr>
        <p:spPr>
          <a:xfrm>
            <a:off x="714109" y="1005840"/>
            <a:ext cx="517230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200150" indent="-171450">
              <a:buClr>
                <a:schemeClr val="accent3"/>
              </a:buClr>
              <a:buFont typeface="Arial" panose="020B0604020202020204" pitchFamily="34" charset="0"/>
              <a:buChar char="-"/>
              <a:defRPr sz="1050">
                <a:latin typeface="+mn-lt"/>
                <a:cs typeface="Arial" panose="020B0604020202020204" pitchFamily="34" charset="0"/>
              </a:defRPr>
            </a:lvl4pPr>
            <a:lvl5pPr>
              <a:buClr>
                <a:schemeClr val="accent3"/>
              </a:buClr>
              <a:defRPr sz="105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143515" y="1005840"/>
            <a:ext cx="5050940" cy="5047934"/>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200150" indent="-171450">
              <a:buClr>
                <a:schemeClr val="accent3"/>
              </a:buClr>
              <a:buFont typeface="Arial" panose="020B0604020202020204" pitchFamily="34" charset="0"/>
              <a:buChar char="-"/>
              <a:defRPr sz="1050">
                <a:latin typeface="+mn-lt"/>
                <a:cs typeface="Arial" panose="020B0604020202020204" pitchFamily="34" charset="0"/>
              </a:defRPr>
            </a:lvl4pPr>
            <a:lvl5pPr>
              <a:buClr>
                <a:schemeClr val="accent3"/>
              </a:buClr>
              <a:defRPr sz="105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1800" b="1">
                <a:solidFill>
                  <a:schemeClr val="bg1"/>
                </a:solidFill>
              </a:defRPr>
            </a:lvl1pPr>
          </a:lstStyle>
          <a:p>
            <a:pPr lvl="0"/>
            <a:r>
              <a:rPr lang="en-US" dirty="0"/>
              <a:t>Click to edit Master text styles</a:t>
            </a:r>
          </a:p>
        </p:txBody>
      </p:sp>
      <p:sp>
        <p:nvSpPr>
          <p:cNvPr id="9" name="Slide Number Placeholder 2"/>
          <p:cNvSpPr>
            <a:spLocks noGrp="1"/>
          </p:cNvSpPr>
          <p:nvPr>
            <p:ph type="sldNum" sz="quarter" idx="17"/>
          </p:nvPr>
        </p:nvSpPr>
        <p:spPr/>
        <p:txBody>
          <a:bodyPr/>
          <a:lstStyle>
            <a:lvl1pPr>
              <a:defRPr/>
            </a:lvl1pPr>
          </a:lstStyle>
          <a:p>
            <a:pPr>
              <a:defRPr/>
            </a:pPr>
            <a:fld id="{E55B2C39-C6CC-42D0-AE05-9F96B4FF368A}" type="slidenum">
              <a:rPr lang="en-US"/>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532460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744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sldNum" sz="quarter" idx="10"/>
          </p:nvPr>
        </p:nvSpPr>
        <p:spPr>
          <a:xfrm>
            <a:off x="167217" y="6548438"/>
            <a:ext cx="2844800" cy="476250"/>
          </a:xfrm>
          <a:prstGeom prst="rect">
            <a:avLst/>
          </a:prstGeom>
          <a:ln/>
        </p:spPr>
        <p:txBody>
          <a:bodyPr/>
          <a:lstStyle>
            <a:lvl1pPr>
              <a:defRPr/>
            </a:lvl1pPr>
          </a:lstStyle>
          <a:p>
            <a:pPr>
              <a:defRPr/>
            </a:pPr>
            <a:fld id="{9256B61A-1B4A-4542-A570-934FE1F78A5F}" type="slidenum">
              <a:rPr lang="en-US"/>
              <a:pPr>
                <a:defRPr/>
              </a:pPr>
              <a:t>‹#›</a:t>
            </a:fld>
            <a:endParaRPr lang="en-US"/>
          </a:p>
        </p:txBody>
      </p:sp>
    </p:spTree>
    <p:extLst>
      <p:ext uri="{BB962C8B-B14F-4D97-AF65-F5344CB8AC3E}">
        <p14:creationId xmlns:p14="http://schemas.microsoft.com/office/powerpoint/2010/main" val="1265104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687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ulti-Image Cover">
    <p:spTree>
      <p:nvGrpSpPr>
        <p:cNvPr id="1" name=""/>
        <p:cNvGrpSpPr/>
        <p:nvPr/>
      </p:nvGrpSpPr>
      <p:grpSpPr>
        <a:xfrm>
          <a:off x="0" y="0"/>
          <a:ext cx="0" cy="0"/>
          <a:chOff x="0" y="0"/>
          <a:chExt cx="0" cy="0"/>
        </a:xfrm>
      </p:grpSpPr>
      <p:cxnSp>
        <p:nvCxnSpPr>
          <p:cNvPr id="7" name="Straight Connector 6"/>
          <p:cNvCxnSpPr/>
          <p:nvPr userDrawn="1"/>
        </p:nvCxnSpPr>
        <p:spPr>
          <a:xfrm>
            <a:off x="2851150" y="5954521"/>
            <a:ext cx="0" cy="49212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hasCustomPrompt="1"/>
          </p:nvPr>
        </p:nvSpPr>
        <p:spPr>
          <a:xfrm>
            <a:off x="2864782" y="6222292"/>
            <a:ext cx="6617885" cy="254118"/>
          </a:xfrm>
          <a:prstGeom prst="rect">
            <a:avLst/>
          </a:prstGeom>
        </p:spPr>
        <p:txBody>
          <a:bodyPr vert="horz" anchor="ctr"/>
          <a:lstStyle>
            <a:lvl1pPr algn="l">
              <a:defRPr sz="1600">
                <a:solidFill>
                  <a:schemeClr val="bg2">
                    <a:lumMod val="65000"/>
                    <a:lumOff val="35000"/>
                  </a:schemeClr>
                </a:solidFill>
                <a:latin typeface="Arial" pitchFamily="34" charset="0"/>
                <a:cs typeface="Arial" pitchFamily="34" charset="0"/>
              </a:defRPr>
            </a:lvl1pPr>
          </a:lstStyle>
          <a:p>
            <a:pPr lvl="0"/>
            <a:r>
              <a:rPr lang="en-US" dirty="0"/>
              <a:t>Subtitle If Needed</a:t>
            </a:r>
          </a:p>
        </p:txBody>
      </p:sp>
      <p:sp>
        <p:nvSpPr>
          <p:cNvPr id="9" name="Text Placeholder 17"/>
          <p:cNvSpPr>
            <a:spLocks noGrp="1"/>
          </p:cNvSpPr>
          <p:nvPr>
            <p:ph type="body" sz="quarter" idx="12" hasCustomPrompt="1"/>
          </p:nvPr>
        </p:nvSpPr>
        <p:spPr>
          <a:xfrm>
            <a:off x="2864781" y="5960247"/>
            <a:ext cx="6617887" cy="249655"/>
          </a:xfrm>
          <a:prstGeom prst="rect">
            <a:avLst/>
          </a:prstGeom>
        </p:spPr>
        <p:txBody>
          <a:bodyPr vert="horz" anchor="ctr"/>
          <a:lstStyle>
            <a:lvl1pPr>
              <a:defRPr sz="2400" b="1" i="0" cap="all" baseline="0">
                <a:solidFill>
                  <a:schemeClr val="bg2"/>
                </a:solidFill>
                <a:latin typeface="Arial" pitchFamily="34" charset="0"/>
                <a:cs typeface="Arial" pitchFamily="34" charset="0"/>
              </a:defRPr>
            </a:lvl1pPr>
          </a:lstStyle>
          <a:p>
            <a:pPr lvl="0"/>
            <a:r>
              <a:rPr lang="en-US" dirty="0"/>
              <a:t>PRESENTATION TITLE</a:t>
            </a:r>
          </a:p>
        </p:txBody>
      </p:sp>
      <p:sp>
        <p:nvSpPr>
          <p:cNvPr id="10" name="Content Placeholder 6"/>
          <p:cNvSpPr>
            <a:spLocks noGrp="1"/>
          </p:cNvSpPr>
          <p:nvPr>
            <p:ph sz="quarter" idx="10" hasCustomPrompt="1"/>
          </p:nvPr>
        </p:nvSpPr>
        <p:spPr>
          <a:xfrm>
            <a:off x="351290" y="5932580"/>
            <a:ext cx="2483273" cy="236792"/>
          </a:xfrm>
          <a:prstGeom prst="rect">
            <a:avLst/>
          </a:prstGeom>
        </p:spPr>
        <p:txBody>
          <a:bodyPr vert="horz" anchor="t"/>
          <a:lstStyle>
            <a:lvl1pPr algn="r">
              <a:defRPr sz="1400">
                <a:solidFill>
                  <a:schemeClr val="bg2">
                    <a:lumMod val="65000"/>
                    <a:lumOff val="35000"/>
                  </a:schemeClr>
                </a:solidFill>
                <a:latin typeface="Arial" pitchFamily="34" charset="0"/>
                <a:cs typeface="Arial" pitchFamily="34" charset="0"/>
              </a:defRPr>
            </a:lvl1pPr>
          </a:lstStyle>
          <a:p>
            <a:pPr lvl="0"/>
            <a:r>
              <a:rPr lang="en-US" dirty="0"/>
              <a:t>Presenter Name</a:t>
            </a:r>
          </a:p>
        </p:txBody>
      </p:sp>
      <p:sp>
        <p:nvSpPr>
          <p:cNvPr id="11" name="Text Placeholder 8"/>
          <p:cNvSpPr>
            <a:spLocks noGrp="1"/>
          </p:cNvSpPr>
          <p:nvPr>
            <p:ph type="body" sz="quarter" idx="11" hasCustomPrompt="1"/>
          </p:nvPr>
        </p:nvSpPr>
        <p:spPr>
          <a:xfrm>
            <a:off x="351289" y="6172416"/>
            <a:ext cx="2483275" cy="248524"/>
          </a:xfrm>
          <a:prstGeom prst="rect">
            <a:avLst/>
          </a:prstGeom>
        </p:spPr>
        <p:txBody>
          <a:bodyPr vert="horz"/>
          <a:lstStyle>
            <a:lvl1pPr algn="r">
              <a:defRPr sz="1400">
                <a:solidFill>
                  <a:schemeClr val="bg2">
                    <a:lumMod val="65000"/>
                    <a:lumOff val="35000"/>
                  </a:schemeClr>
                </a:solidFill>
                <a:latin typeface="Arial" pitchFamily="34" charset="0"/>
                <a:cs typeface="Arial" pitchFamily="34" charset="0"/>
              </a:defRPr>
            </a:lvl1pPr>
          </a:lstStyle>
          <a:p>
            <a:pPr lvl="0"/>
            <a:r>
              <a:rPr lang="en-US" dirty="0"/>
              <a:t>Date</a:t>
            </a:r>
          </a:p>
        </p:txBody>
      </p:sp>
    </p:spTree>
    <p:extLst>
      <p:ext uri="{BB962C8B-B14F-4D97-AF65-F5344CB8AC3E}">
        <p14:creationId xmlns:p14="http://schemas.microsoft.com/office/powerpoint/2010/main" val="3518871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cxnSp>
        <p:nvCxnSpPr>
          <p:cNvPr id="5" name="Straight Connector 4"/>
          <p:cNvCxnSpPr/>
          <p:nvPr userDrawn="1"/>
        </p:nvCxnSpPr>
        <p:spPr bwMode="auto">
          <a:xfrm>
            <a:off x="6008688" y="996950"/>
            <a:ext cx="0" cy="5122496"/>
          </a:xfrm>
          <a:prstGeom prst="line">
            <a:avLst/>
          </a:prstGeom>
          <a:noFill/>
          <a:ln w="9525" cap="flat" cmpd="sng" algn="ctr">
            <a:solidFill>
              <a:schemeClr val="accent3"/>
            </a:solidFill>
            <a:prstDash val="solid"/>
            <a:round/>
            <a:headEnd type="none" w="med" len="med"/>
            <a:tailEnd type="none" w="med" len="med"/>
          </a:ln>
          <a:effectLst/>
        </p:spPr>
      </p:cxnSp>
      <p:sp>
        <p:nvSpPr>
          <p:cNvPr id="13" name="Title 1"/>
          <p:cNvSpPr>
            <a:spLocks noGrp="1"/>
          </p:cNvSpPr>
          <p:nvPr>
            <p:ph type="title"/>
          </p:nvPr>
        </p:nvSpPr>
        <p:spPr>
          <a:xfrm>
            <a:off x="714567" y="357810"/>
            <a:ext cx="10499919" cy="498610"/>
          </a:xfrm>
        </p:spPr>
        <p:txBody>
          <a:bodyPr/>
          <a:lstStyle/>
          <a:p>
            <a:r>
              <a:rPr lang="en-US" dirty="0"/>
              <a:t>Click to edit Master title style</a:t>
            </a:r>
          </a:p>
        </p:txBody>
      </p:sp>
      <p:sp>
        <p:nvSpPr>
          <p:cNvPr id="7" name="Content Placeholder 4"/>
          <p:cNvSpPr>
            <a:spLocks noGrp="1"/>
          </p:cNvSpPr>
          <p:nvPr>
            <p:ph sz="quarter" idx="12"/>
          </p:nvPr>
        </p:nvSpPr>
        <p:spPr>
          <a:xfrm>
            <a:off x="714793" y="1005840"/>
            <a:ext cx="5160304" cy="5113606"/>
          </a:xfrm>
          <a:prstGeom prst="rect">
            <a:avLst/>
          </a:prstGeom>
        </p:spPr>
        <p:txBody>
          <a:bodyPr/>
          <a:lstStyle>
            <a:lvl1pPr>
              <a:buClr>
                <a:schemeClr val="tx2"/>
              </a:buCl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113606"/>
          </a:xfrm>
          <a:prstGeom prst="rect">
            <a:avLst/>
          </a:prstGeom>
        </p:spPr>
        <p:txBody>
          <a:bodyPr/>
          <a:lstStyle>
            <a:lvl1pPr>
              <a:defRPr baseline="0">
                <a:latin typeface="Arial" charset="0"/>
              </a:defRPr>
            </a:lvl1pPr>
            <a:lvl2pPr>
              <a:defRPr baseline="0">
                <a:latin typeface="Arial" charset="0"/>
              </a:defRPr>
            </a:lvl2pPr>
            <a:lvl3pP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6"/>
          </p:nvPr>
        </p:nvSpPr>
        <p:spPr/>
        <p:txBody>
          <a:bodyPr/>
          <a:lstStyle>
            <a:lvl1pPr>
              <a:defRPr/>
            </a:lvl1pPr>
          </a:lstStyle>
          <a:p>
            <a:pPr>
              <a:defRPr/>
            </a:pPr>
            <a:fld id="{F0121559-6FAE-4C9F-95D5-751370D9C50E}" type="slidenum">
              <a:rPr lang="en-US"/>
              <a:pPr>
                <a:defRPr/>
              </a:pPr>
              <a:t>‹#›</a:t>
            </a:fld>
            <a:endParaRPr lang="en-US" dirty="0"/>
          </a:p>
        </p:txBody>
      </p:sp>
      <p:sp>
        <p:nvSpPr>
          <p:cNvPr id="2" name="Footer Placeholder 1"/>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3132068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9" y="357810"/>
            <a:ext cx="10507948" cy="498610"/>
          </a:xfrm>
        </p:spPr>
        <p:txBody>
          <a:bodyPr/>
          <a:lstStyle>
            <a:lvl1pPr>
              <a:defRPr baseline="0">
                <a:solidFill>
                  <a:schemeClr val="tx1"/>
                </a:solidFill>
              </a:defRPr>
            </a:lvl1pPr>
          </a:lstStyle>
          <a:p>
            <a:r>
              <a:rPr lang="en-US" dirty="0"/>
              <a:t>Click to edit Master title style</a:t>
            </a:r>
          </a:p>
        </p:txBody>
      </p:sp>
      <p:sp>
        <p:nvSpPr>
          <p:cNvPr id="5" name="Content Placeholder 4"/>
          <p:cNvSpPr>
            <a:spLocks noGrp="1"/>
          </p:cNvSpPr>
          <p:nvPr>
            <p:ph sz="quarter" idx="12"/>
          </p:nvPr>
        </p:nvSpPr>
        <p:spPr>
          <a:xfrm>
            <a:off x="714569"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200150" indent="-171450">
              <a:buClr>
                <a:schemeClr val="accent3"/>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chemeClr val="accent3"/>
              </a:buCl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38990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376" y="3709988"/>
            <a:ext cx="10531475" cy="0"/>
          </a:xfrm>
          <a:prstGeom prst="line">
            <a:avLst/>
          </a:prstGeom>
          <a:noFill/>
          <a:ln w="9525" cap="flat" cmpd="sng" algn="ctr">
            <a:solidFill>
              <a:schemeClr val="accent3"/>
            </a:solidFill>
            <a:prstDash val="solid"/>
            <a:round/>
            <a:headEnd type="none" w="med" len="med"/>
            <a:tailEnd type="none" w="med" len="med"/>
          </a:ln>
          <a:effectLst/>
        </p:spPr>
      </p:cxnSp>
      <p:cxnSp>
        <p:nvCxnSpPr>
          <p:cNvPr id="8" name="Straight Connector 7"/>
          <p:cNvCxnSpPr/>
          <p:nvPr userDrawn="1"/>
        </p:nvCxnSpPr>
        <p:spPr bwMode="auto">
          <a:xfrm>
            <a:off x="6008688" y="996950"/>
            <a:ext cx="0" cy="5192836"/>
          </a:xfrm>
          <a:prstGeom prst="line">
            <a:avLst/>
          </a:prstGeom>
          <a:noFill/>
          <a:ln w="9525" cap="flat" cmpd="sng" algn="ctr">
            <a:solidFill>
              <a:schemeClr val="accent3"/>
            </a:solidFill>
            <a:prstDash val="solid"/>
            <a:round/>
            <a:headEnd type="none" w="med" len="med"/>
            <a:tailEnd type="none" w="med" len="med"/>
          </a:ln>
          <a:effectLst/>
        </p:spPr>
      </p:cxnSp>
      <p:sp>
        <p:nvSpPr>
          <p:cNvPr id="9" name="TextBox 11"/>
          <p:cNvSpPr txBox="1">
            <a:spLocks noChangeArrowheads="1"/>
          </p:cNvSpPr>
          <p:nvPr userDrawn="1"/>
        </p:nvSpPr>
        <p:spPr bwMode="auto">
          <a:xfrm>
            <a:off x="1666875" y="6804025"/>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800"/>
          </a:p>
        </p:txBody>
      </p:sp>
      <p:sp>
        <p:nvSpPr>
          <p:cNvPr id="20" name="Title 1"/>
          <p:cNvSpPr>
            <a:spLocks noGrp="1"/>
          </p:cNvSpPr>
          <p:nvPr>
            <p:ph type="title"/>
          </p:nvPr>
        </p:nvSpPr>
        <p:spPr>
          <a:xfrm>
            <a:off x="714241" y="364798"/>
            <a:ext cx="10531033" cy="512064"/>
          </a:xfrm>
        </p:spPr>
        <p:txBody>
          <a:bodyPr/>
          <a:lstStyle/>
          <a:p>
            <a:r>
              <a:rPr lang="en-US"/>
              <a:t>Click to edit Master title style</a:t>
            </a:r>
            <a:endParaRPr lang="en-US" dirty="0"/>
          </a:p>
        </p:txBody>
      </p:sp>
      <p:sp>
        <p:nvSpPr>
          <p:cNvPr id="10" name="Content Placeholder 4"/>
          <p:cNvSpPr>
            <a:spLocks noGrp="1"/>
          </p:cNvSpPr>
          <p:nvPr>
            <p:ph sz="quarter" idx="12"/>
          </p:nvPr>
        </p:nvSpPr>
        <p:spPr>
          <a:xfrm>
            <a:off x="714240" y="1005843"/>
            <a:ext cx="5172339" cy="262442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3" y="1005843"/>
            <a:ext cx="5110491" cy="262442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9"/>
            <a:ext cx="5172339" cy="2393209"/>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3" y="3796578"/>
            <a:ext cx="5110491" cy="2393208"/>
          </a:xfrm>
          <a:prstGeom prst="rect">
            <a:avLst/>
          </a:prstGeom>
        </p:spPr>
        <p:txBody>
          <a:bodyPr/>
          <a:lstStyle>
            <a:lvl1pPr>
              <a:defRPr baseline="0">
                <a:latin typeface="Arial" charset="0"/>
              </a:defRPr>
            </a:lvl1pPr>
            <a:lvl2pPr>
              <a:buClr>
                <a:schemeClr val="accent3"/>
              </a:buClr>
              <a:defRPr baseline="0">
                <a:latin typeface="Arial" charset="0"/>
              </a:defRPr>
            </a:lvl2pPr>
            <a:lvl3pPr>
              <a:buClr>
                <a:schemeClr val="accent3"/>
              </a:buClr>
              <a:defRPr baseline="0">
                <a:latin typeface="Arial" charset="0"/>
              </a:defRPr>
            </a:lvl3pPr>
            <a:lvl4pPr marL="1200150" indent="-171450">
              <a:buClr>
                <a:schemeClr val="accent3"/>
              </a:buClr>
              <a:buFont typeface="Arial" panose="020B0604020202020204" pitchFamily="34" charset="0"/>
              <a:buChar char="-"/>
              <a:defRPr sz="1050" baseline="0">
                <a:latin typeface="Arial" charset="0"/>
                <a:cs typeface="Arial" panose="020B0604020202020204" pitchFamily="34" charset="0"/>
              </a:defRPr>
            </a:lvl4pPr>
            <a:lvl5pPr>
              <a:buClr>
                <a:schemeClr val="accent3"/>
              </a:buClr>
              <a:defRPr sz="1050" baseline="0">
                <a:latin typeface="Arial"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p:cNvSpPr>
            <a:spLocks noGrp="1"/>
          </p:cNvSpPr>
          <p:nvPr>
            <p:ph type="sldNum" sz="quarter" idx="24"/>
          </p:nvPr>
        </p:nvSpPr>
        <p:spPr/>
        <p:txBody>
          <a:bodyPr/>
          <a:lstStyle>
            <a:lvl1pPr algn="l">
              <a:defRPr sz="825" b="1" i="0">
                <a:solidFill>
                  <a:schemeClr val="bg1"/>
                </a:solidFill>
                <a:latin typeface="+mn-lt"/>
                <a:cs typeface="HelveticaNeue MediumCond"/>
              </a:defRPr>
            </a:lvl1pPr>
          </a:lstStyle>
          <a:p>
            <a:pPr>
              <a:defRPr/>
            </a:pPr>
            <a:fld id="{7A6399F0-1CB9-4AF2-8492-04A4C562147A}" type="slidenum">
              <a:rPr lang="en-US"/>
              <a:pPr>
                <a:defRPr/>
              </a:pPr>
              <a:t>‹#›</a:t>
            </a:fld>
            <a:endParaRPr lang="en-US" dirty="0"/>
          </a:p>
        </p:txBody>
      </p:sp>
      <p:sp>
        <p:nvSpPr>
          <p:cNvPr id="2" name="Footer Placeholder 1"/>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570095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mple Text with Takeaway">
    <p:spTree>
      <p:nvGrpSpPr>
        <p:cNvPr id="1" name=""/>
        <p:cNvGrpSpPr/>
        <p:nvPr/>
      </p:nvGrpSpPr>
      <p:grpSpPr>
        <a:xfrm>
          <a:off x="0" y="0"/>
          <a:ext cx="0" cy="0"/>
          <a:chOff x="0" y="0"/>
          <a:chExt cx="0" cy="0"/>
        </a:xfrm>
      </p:grpSpPr>
      <p:sp>
        <p:nvSpPr>
          <p:cNvPr id="14"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dirty="0"/>
              <a:t>Click to edit Master text styles</a:t>
            </a:r>
          </a:p>
        </p:txBody>
      </p:sp>
      <p:sp>
        <p:nvSpPr>
          <p:cNvPr id="9" name="Content Placeholder 4"/>
          <p:cNvSpPr>
            <a:spLocks noGrp="1"/>
          </p:cNvSpPr>
          <p:nvPr>
            <p:ph sz="quarter" idx="12"/>
          </p:nvPr>
        </p:nvSpPr>
        <p:spPr>
          <a:xfrm>
            <a:off x="709787" y="1005463"/>
            <a:ext cx="10669813" cy="5075237"/>
          </a:xfrm>
          <a:prstGeom prst="rect">
            <a:avLst/>
          </a:prstGeom>
        </p:spPr>
        <p:txBody>
          <a:bodyPr/>
          <a:lstStyle>
            <a:lvl4pPr marL="1600200" indent="-228600">
              <a:buClr>
                <a:schemeClr val="accent2"/>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2"/>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16"/>
          </p:nvPr>
        </p:nvSpPr>
        <p:spPr/>
        <p:txBody>
          <a:bodyPr/>
          <a:lstStyle>
            <a:lvl1pPr>
              <a:defRPr/>
            </a:lvl1pPr>
          </a:lstStyle>
          <a:p>
            <a:pPr>
              <a:defRPr/>
            </a:pPr>
            <a:fld id="{19C6AB55-FABF-43F6-AFC8-46DF3D84D476}" type="slidenum">
              <a:rPr lang="en-US"/>
              <a:pPr>
                <a:defRPr/>
              </a:pPr>
              <a:t>‹#›</a:t>
            </a:fld>
            <a:endParaRPr lang="en-US" dirty="0"/>
          </a:p>
        </p:txBody>
      </p:sp>
      <p:sp>
        <p:nvSpPr>
          <p:cNvPr id="6" name="Footer Placeholder 1"/>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3439009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Open Layout">
    <p:spTree>
      <p:nvGrpSpPr>
        <p:cNvPr id="1" name=""/>
        <p:cNvGrpSpPr/>
        <p:nvPr/>
      </p:nvGrpSpPr>
      <p:grpSpPr>
        <a:xfrm>
          <a:off x="0" y="0"/>
          <a:ext cx="0" cy="0"/>
          <a:chOff x="0" y="0"/>
          <a:chExt cx="0" cy="0"/>
        </a:xfrm>
      </p:grpSpPr>
      <p:cxnSp>
        <p:nvCxnSpPr>
          <p:cNvPr id="9" name="Straight Connector 8"/>
          <p:cNvCxnSpPr/>
          <p:nvPr userDrawn="1"/>
        </p:nvCxnSpPr>
        <p:spPr>
          <a:xfrm>
            <a:off x="2852739" y="1998663"/>
            <a:ext cx="0" cy="971550"/>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2851151" y="1998663"/>
            <a:ext cx="0" cy="971550"/>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5" name="Text Placeholder 19"/>
          <p:cNvSpPr>
            <a:spLocks noGrp="1"/>
          </p:cNvSpPr>
          <p:nvPr>
            <p:ph type="body" sz="quarter" idx="13"/>
          </p:nvPr>
        </p:nvSpPr>
        <p:spPr>
          <a:xfrm>
            <a:off x="2864781" y="2620800"/>
            <a:ext cx="7776000" cy="1080000"/>
          </a:xfrm>
          <a:prstGeom prst="rect">
            <a:avLst/>
          </a:prstGeom>
        </p:spPr>
        <p:txBody>
          <a:bodyPr vert="horz" anchor="t" anchorCtr="0"/>
          <a:lstStyle>
            <a:lvl1pPr marL="0" indent="0">
              <a:buNone/>
              <a:defRPr sz="15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6" name="Text Placeholder 17"/>
          <p:cNvSpPr>
            <a:spLocks noGrp="1"/>
          </p:cNvSpPr>
          <p:nvPr>
            <p:ph type="body" sz="quarter" idx="12"/>
          </p:nvPr>
        </p:nvSpPr>
        <p:spPr>
          <a:xfrm>
            <a:off x="2864780" y="1533599"/>
            <a:ext cx="7776000" cy="1080000"/>
          </a:xfrm>
          <a:prstGeom prst="rect">
            <a:avLst/>
          </a:prstGeom>
        </p:spPr>
        <p:txBody>
          <a:bodyPr vert="horz" anchor="b" anchorCtr="0"/>
          <a:lstStyle>
            <a:lvl1pPr marL="0" indent="0">
              <a:buNone/>
              <a:defRPr sz="3000" b="1" i="0" cap="none" baseline="0">
                <a:solidFill>
                  <a:schemeClr val="tx1"/>
                </a:solidFill>
                <a:latin typeface="Arial" pitchFamily="34" charset="0"/>
                <a:cs typeface="Arial" pitchFamily="34" charset="0"/>
              </a:defRPr>
            </a:lvl1pPr>
          </a:lstStyle>
          <a:p>
            <a:pPr lvl="0"/>
            <a:r>
              <a:rPr lang="en-US" dirty="0"/>
              <a:t>Click to edit Master text styles</a:t>
            </a:r>
          </a:p>
        </p:txBody>
      </p:sp>
      <p:sp>
        <p:nvSpPr>
          <p:cNvPr id="7" name="Content Placeholder 6"/>
          <p:cNvSpPr>
            <a:spLocks noGrp="1"/>
          </p:cNvSpPr>
          <p:nvPr>
            <p:ph sz="quarter" idx="14"/>
          </p:nvPr>
        </p:nvSpPr>
        <p:spPr>
          <a:xfrm>
            <a:off x="266701" y="2350800"/>
            <a:ext cx="2483273" cy="236792"/>
          </a:xfrm>
          <a:prstGeom prst="rect">
            <a:avLst/>
          </a:prstGeom>
        </p:spPr>
        <p:txBody>
          <a:bodyPr vert="horz" anchor="t"/>
          <a:lstStyle>
            <a:lvl1pPr marL="0" indent="0" algn="r">
              <a:buNone/>
              <a:defRPr sz="105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8" name="Text Placeholder 8"/>
          <p:cNvSpPr>
            <a:spLocks noGrp="1"/>
          </p:cNvSpPr>
          <p:nvPr>
            <p:ph type="body" sz="quarter" idx="11"/>
          </p:nvPr>
        </p:nvSpPr>
        <p:spPr>
          <a:xfrm>
            <a:off x="266700" y="2599200"/>
            <a:ext cx="2483275" cy="248524"/>
          </a:xfrm>
          <a:prstGeom prst="rect">
            <a:avLst/>
          </a:prstGeom>
        </p:spPr>
        <p:txBody>
          <a:bodyPr vert="horz"/>
          <a:lstStyle>
            <a:lvl1pPr marL="0" indent="0" algn="r">
              <a:buNone/>
              <a:defRPr sz="105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1" name="Slide Number Placeholder 5"/>
          <p:cNvSpPr>
            <a:spLocks noGrp="1"/>
          </p:cNvSpPr>
          <p:nvPr>
            <p:ph type="sldNum" sz="quarter" idx="15"/>
          </p:nvPr>
        </p:nvSpPr>
        <p:spPr/>
        <p:txBody>
          <a:bodyPr/>
          <a:lstStyle>
            <a:lvl1pPr>
              <a:defRPr sz="825" smtClean="0"/>
            </a:lvl1pPr>
          </a:lstStyle>
          <a:p>
            <a:pPr>
              <a:defRPr/>
            </a:pPr>
            <a:fld id="{D6ECE36C-6623-4FE2-BE7F-9354D135962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5690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pen Layout W/ Takeawa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a:xfrm>
            <a:off x="714241" y="357191"/>
            <a:ext cx="10455164" cy="498475"/>
          </a:xfrm>
        </p:spPr>
        <p:txBody>
          <a:bodyPr/>
          <a:lstStyle/>
          <a:p>
            <a:r>
              <a:rPr lang="en-US"/>
              <a:t>Click to edit Master title style</a:t>
            </a:r>
            <a:endParaRPr lang="en-US" dirty="0"/>
          </a:p>
        </p:txBody>
      </p:sp>
      <p:sp>
        <p:nvSpPr>
          <p:cNvPr id="12" name="Text Placeholder 9"/>
          <p:cNvSpPr>
            <a:spLocks noGrp="1"/>
          </p:cNvSpPr>
          <p:nvPr>
            <p:ph type="body" sz="quarter" idx="15"/>
          </p:nvPr>
        </p:nvSpPr>
        <p:spPr>
          <a:xfrm>
            <a:off x="315384" y="6384610"/>
            <a:ext cx="11063816" cy="457200"/>
          </a:xfrm>
          <a:prstGeom prst="rect">
            <a:avLst/>
          </a:prstGeom>
        </p:spPr>
        <p:txBody>
          <a:bodyPr anchor="ctr"/>
          <a:lstStyle>
            <a:lvl1pPr marL="0" indent="0" algn="r">
              <a:buNone/>
              <a:defRPr sz="1800" b="1">
                <a:solidFill>
                  <a:schemeClr val="bg1"/>
                </a:solidFill>
              </a:defRPr>
            </a:lvl1pPr>
          </a:lstStyle>
          <a:p>
            <a:pPr lvl="0"/>
            <a:r>
              <a:rPr lang="en-US" dirty="0"/>
              <a:t>Click to edit Master text styles</a:t>
            </a:r>
          </a:p>
        </p:txBody>
      </p:sp>
      <p:sp>
        <p:nvSpPr>
          <p:cNvPr id="6" name="Slide Number Placeholder 2"/>
          <p:cNvSpPr>
            <a:spLocks noGrp="1"/>
          </p:cNvSpPr>
          <p:nvPr>
            <p:ph type="sldNum" sz="quarter" idx="16"/>
          </p:nvPr>
        </p:nvSpPr>
        <p:spPr/>
        <p:txBody>
          <a:bodyPr/>
          <a:lstStyle>
            <a:lvl1pPr>
              <a:defRPr sz="825"/>
            </a:lvl1pPr>
          </a:lstStyle>
          <a:p>
            <a:pPr>
              <a:defRPr/>
            </a:pPr>
            <a:fld id="{528D6B90-B26E-4C9F-854B-7A7111C42F8C}" type="slidenum">
              <a:rPr lang="en-US"/>
              <a:pPr>
                <a:defRPr/>
              </a:pPr>
              <a:t>‹#›</a:t>
            </a:fld>
            <a:endParaRPr lang="en-US" dirty="0"/>
          </a:p>
        </p:txBody>
      </p:sp>
      <p:sp>
        <p:nvSpPr>
          <p:cNvPr id="7" name="Footer Placeholder 6"/>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446570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Open Layout">
    <p:spTree>
      <p:nvGrpSpPr>
        <p:cNvPr id="1" name=""/>
        <p:cNvGrpSpPr/>
        <p:nvPr/>
      </p:nvGrpSpPr>
      <p:grpSpPr>
        <a:xfrm>
          <a:off x="0" y="0"/>
          <a:ext cx="0" cy="0"/>
          <a:chOff x="0" y="0"/>
          <a:chExt cx="0" cy="0"/>
        </a:xfrm>
      </p:grpSpPr>
      <p:sp>
        <p:nvSpPr>
          <p:cNvPr id="2" name="Title 1"/>
          <p:cNvSpPr>
            <a:spLocks noGrp="1"/>
          </p:cNvSpPr>
          <p:nvPr>
            <p:ph type="title"/>
          </p:nvPr>
        </p:nvSpPr>
        <p:spPr>
          <a:xfrm>
            <a:off x="576000" y="360000"/>
            <a:ext cx="10800000" cy="504000"/>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sz="825" smtClean="0"/>
            </a:lvl1pPr>
          </a:lstStyle>
          <a:p>
            <a:pPr>
              <a:defRPr/>
            </a:pPr>
            <a:fld id="{A21FE5C4-A17C-4982-B2B2-831F2A1F85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3685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Open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a:xfrm>
            <a:off x="713232" y="356618"/>
            <a:ext cx="10523336" cy="498475"/>
          </a:xfrm>
        </p:spPr>
        <p:txBody>
          <a:bodyPr/>
          <a:lstStyle>
            <a:lvl1pPr>
              <a:defRPr>
                <a:solidFill>
                  <a:schemeClr val="bg2"/>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pPr defTabSz="342900">
              <a:defRPr/>
            </a:pPr>
            <a:fld id="{521D1E3F-96BE-4EC6-B772-60D92C1E53EA}" type="slidenum">
              <a:rPr lang="en-US" smtClean="0">
                <a:solidFill>
                  <a:srgbClr val="FFFFFF"/>
                </a:solidFill>
              </a:rPr>
              <a:pPr defTabSz="342900">
                <a:defRPr/>
              </a:pPr>
              <a:t>‹#›</a:t>
            </a:fld>
            <a:endParaRPr lang="en-US" dirty="0">
              <a:solidFill>
                <a:srgbClr val="FFFFFF"/>
              </a:solidFill>
            </a:endParaRPr>
          </a:p>
        </p:txBody>
      </p:sp>
      <p:sp>
        <p:nvSpPr>
          <p:cNvPr id="5"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18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18602018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Simple Text">
    <p:spTree>
      <p:nvGrpSpPr>
        <p:cNvPr id="1" name=""/>
        <p:cNvGrpSpPr/>
        <p:nvPr/>
      </p:nvGrpSpPr>
      <p:grpSpPr>
        <a:xfrm>
          <a:off x="0" y="0"/>
          <a:ext cx="0" cy="0"/>
          <a:chOff x="0" y="0"/>
          <a:chExt cx="0" cy="0"/>
        </a:xfrm>
      </p:grpSpPr>
      <p:sp>
        <p:nvSpPr>
          <p:cNvPr id="6" name="Title 1"/>
          <p:cNvSpPr>
            <a:spLocks noGrp="1"/>
          </p:cNvSpPr>
          <p:nvPr>
            <p:ph type="title"/>
          </p:nvPr>
        </p:nvSpPr>
        <p:spPr>
          <a:xfrm>
            <a:off x="576000" y="360000"/>
            <a:ext cx="10800000" cy="504000"/>
          </a:xfrm>
        </p:spPr>
        <p:txBody>
          <a:bodyPr/>
          <a:lstStyle>
            <a:lvl1pPr>
              <a:defRPr baseline="0">
                <a:solidFill>
                  <a:schemeClr val="tx1"/>
                </a:solidFill>
              </a:defRPr>
            </a:lvl1pPr>
          </a:lstStyle>
          <a:p>
            <a:r>
              <a:rPr lang="en-US"/>
              <a:t>Click to edit Master title style</a:t>
            </a:r>
            <a:endParaRPr lang="en-US" dirty="0"/>
          </a:p>
        </p:txBody>
      </p:sp>
      <p:sp>
        <p:nvSpPr>
          <p:cNvPr id="5" name="Content Placeholder 4"/>
          <p:cNvSpPr>
            <a:spLocks noGrp="1"/>
          </p:cNvSpPr>
          <p:nvPr>
            <p:ph sz="quarter" idx="12"/>
          </p:nvPr>
        </p:nvSpPr>
        <p:spPr>
          <a:xfrm>
            <a:off x="575999" y="1005840"/>
            <a:ext cx="10800000"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200150" indent="-171450">
              <a:buClr>
                <a:schemeClr val="accent3"/>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chemeClr val="accent3"/>
              </a:buCl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C529FBDA-FB01-456C-A12E-8137B9307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2901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Open Layout W/ Takeaway">
    <p:spTree>
      <p:nvGrpSpPr>
        <p:cNvPr id="1" name=""/>
        <p:cNvGrpSpPr/>
        <p:nvPr/>
      </p:nvGrpSpPr>
      <p:grpSpPr>
        <a:xfrm>
          <a:off x="0" y="0"/>
          <a:ext cx="0" cy="0"/>
          <a:chOff x="0" y="0"/>
          <a:chExt cx="0" cy="0"/>
        </a:xfrm>
      </p:grpSpPr>
      <p:sp>
        <p:nvSpPr>
          <p:cNvPr id="10" name="Title 1"/>
          <p:cNvSpPr>
            <a:spLocks noGrp="1"/>
          </p:cNvSpPr>
          <p:nvPr>
            <p:ph type="title"/>
          </p:nvPr>
        </p:nvSpPr>
        <p:spPr>
          <a:xfrm>
            <a:off x="576000" y="371062"/>
            <a:ext cx="11040000" cy="485358"/>
          </a:xfrm>
        </p:spPr>
        <p:txBody>
          <a:bodyPr/>
          <a:lstStyle/>
          <a:p>
            <a:r>
              <a:rPr lang="en-US" dirty="0"/>
              <a:t>Click to edit Master title style</a:t>
            </a:r>
          </a:p>
        </p:txBody>
      </p:sp>
      <p:sp>
        <p:nvSpPr>
          <p:cNvPr id="5" name="Slide Number Placeholder 5"/>
          <p:cNvSpPr>
            <a:spLocks noGrp="1"/>
          </p:cNvSpPr>
          <p:nvPr>
            <p:ph type="sldNum" sz="quarter" idx="10"/>
          </p:nvPr>
        </p:nvSpPr>
        <p:spPr/>
        <p:txBody>
          <a:bodyPr/>
          <a:lstStyle>
            <a:lvl1pPr>
              <a:defRPr/>
            </a:lvl1pPr>
          </a:lstStyle>
          <a:p>
            <a:pPr>
              <a:defRPr/>
            </a:pPr>
            <a:fld id="{21BF5196-35C8-49AD-951E-F79AD6186B03}" type="slidenum">
              <a:rPr lang="en-US" altLang="en-US"/>
              <a:pPr>
                <a:defRPr/>
              </a:pPr>
              <a:t>‹#›</a:t>
            </a:fld>
            <a:endParaRPr lang="en-US" altLang="en-US"/>
          </a:p>
        </p:txBody>
      </p:sp>
    </p:spTree>
    <p:extLst>
      <p:ext uri="{BB962C8B-B14F-4D97-AF65-F5344CB8AC3E}">
        <p14:creationId xmlns:p14="http://schemas.microsoft.com/office/powerpoint/2010/main" val="446821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18" name="Straight Connector 17"/>
          <p:cNvCxnSpPr/>
          <p:nvPr userDrawn="1"/>
        </p:nvCxnSpPr>
        <p:spPr>
          <a:xfrm>
            <a:off x="2851150" y="5954521"/>
            <a:ext cx="0" cy="492125"/>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9"/>
          <p:cNvSpPr>
            <a:spLocks noGrp="1"/>
          </p:cNvSpPr>
          <p:nvPr>
            <p:ph type="body" sz="quarter" idx="13"/>
          </p:nvPr>
        </p:nvSpPr>
        <p:spPr>
          <a:xfrm>
            <a:off x="2864782" y="6222292"/>
            <a:ext cx="6617885" cy="254118"/>
          </a:xfrm>
          <a:prstGeom prst="rect">
            <a:avLst/>
          </a:prstGeom>
        </p:spPr>
        <p:txBody>
          <a:bodyPr vert="horz" anchor="ctr"/>
          <a:lstStyle>
            <a:lvl1pPr algn="l">
              <a:defRPr sz="1600">
                <a:solidFill>
                  <a:schemeClr val="bg2">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2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bg2"/>
                </a:solidFill>
                <a:latin typeface="Arial" pitchFamily="34" charset="0"/>
                <a:cs typeface="Arial" pitchFamily="34" charset="0"/>
              </a:defRPr>
            </a:lvl1pPr>
          </a:lstStyle>
          <a:p>
            <a:pPr lvl="0"/>
            <a:r>
              <a:rPr lang="en-US" dirty="0"/>
              <a:t>Click to edit Master text styles</a:t>
            </a:r>
          </a:p>
        </p:txBody>
      </p:sp>
      <p:sp>
        <p:nvSpPr>
          <p:cNvPr id="21" name="Content Placeholder 6"/>
          <p:cNvSpPr>
            <a:spLocks noGrp="1"/>
          </p:cNvSpPr>
          <p:nvPr>
            <p:ph sz="quarter" idx="10"/>
          </p:nvPr>
        </p:nvSpPr>
        <p:spPr>
          <a:xfrm>
            <a:off x="351290" y="5932580"/>
            <a:ext cx="2483273" cy="236792"/>
          </a:xfrm>
          <a:prstGeom prst="rect">
            <a:avLst/>
          </a:prstGeom>
        </p:spPr>
        <p:txBody>
          <a:bodyPr vert="horz" anchor="t"/>
          <a:lstStyle>
            <a:lvl1pPr algn="r">
              <a:defRPr sz="1400">
                <a:solidFill>
                  <a:schemeClr val="bg2">
                    <a:lumMod val="65000"/>
                    <a:lumOff val="35000"/>
                  </a:schemeClr>
                </a:solidFill>
                <a:latin typeface="Arial" pitchFamily="34" charset="0"/>
                <a:cs typeface="Arial" pitchFamily="34" charset="0"/>
              </a:defRPr>
            </a:lvl1pPr>
          </a:lstStyle>
          <a:p>
            <a:pPr lvl="0"/>
            <a:r>
              <a:rPr lang="en-US" dirty="0"/>
              <a:t>Click to edit Master text</a:t>
            </a:r>
          </a:p>
        </p:txBody>
      </p:sp>
      <p:sp>
        <p:nvSpPr>
          <p:cNvPr id="22" name="Text Placeholder 8"/>
          <p:cNvSpPr>
            <a:spLocks noGrp="1"/>
          </p:cNvSpPr>
          <p:nvPr>
            <p:ph type="body" sz="quarter" idx="11"/>
          </p:nvPr>
        </p:nvSpPr>
        <p:spPr>
          <a:xfrm>
            <a:off x="351289" y="6172416"/>
            <a:ext cx="2483275" cy="248524"/>
          </a:xfrm>
          <a:prstGeom prst="rect">
            <a:avLst/>
          </a:prstGeom>
        </p:spPr>
        <p:txBody>
          <a:bodyPr vert="horz"/>
          <a:lstStyle>
            <a:lvl1pPr algn="r">
              <a:defRPr sz="1400">
                <a:solidFill>
                  <a:schemeClr val="bg2">
                    <a:lumMod val="65000"/>
                    <a:lumOff val="35000"/>
                  </a:schemeClr>
                </a:solidFill>
                <a:latin typeface="Arial" pitchFamily="34" charset="0"/>
                <a:cs typeface="Arial" pitchFamily="34" charset="0"/>
              </a:defRPr>
            </a:lvl1pPr>
          </a:lstStyle>
          <a:p>
            <a:pPr lvl="0"/>
            <a:r>
              <a:rPr lang="en-US" dirty="0"/>
              <a:t>Click to edit Master text</a:t>
            </a:r>
          </a:p>
        </p:txBody>
      </p:sp>
    </p:spTree>
    <p:extLst>
      <p:ext uri="{BB962C8B-B14F-4D97-AF65-F5344CB8AC3E}">
        <p14:creationId xmlns:p14="http://schemas.microsoft.com/office/powerpoint/2010/main" val="3028264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6" name="Title 1"/>
          <p:cNvSpPr>
            <a:spLocks noGrp="1"/>
          </p:cNvSpPr>
          <p:nvPr>
            <p:ph type="title"/>
          </p:nvPr>
        </p:nvSpPr>
        <p:spPr>
          <a:xfrm>
            <a:off x="686105" y="482889"/>
            <a:ext cx="10669812" cy="373531"/>
          </a:xfrm>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685800" y="1074738"/>
            <a:ext cx="10670117" cy="5308600"/>
          </a:xfrm>
          <a:prstGeom prst="rect">
            <a:avLst/>
          </a:prstGeom>
        </p:spPr>
        <p:txBody>
          <a:bodyPr>
            <a:normAutofit/>
          </a:bodyPr>
          <a:lstStyle>
            <a:lvl2pPr marL="457200" indent="-169863">
              <a:defRPr/>
            </a:lvl2pPr>
            <a:lvl3pPr marL="804863" indent="-177800">
              <a:defRPr/>
            </a:lvl3pPr>
            <a:lvl4pPr marL="1201738" indent="-168275">
              <a:buClr>
                <a:schemeClr val="tx1">
                  <a:lumMod val="50000"/>
                  <a:lumOff val="50000"/>
                </a:schemeClr>
              </a:buClr>
              <a:buFontTx/>
              <a:buChar char="-"/>
              <a:defRPr sz="1400"/>
            </a:lvl4pPr>
            <a:lvl5pPr marL="1719263" indent="-177800">
              <a:buClr>
                <a:schemeClr val="tx1">
                  <a:lumMod val="50000"/>
                  <a:lumOff val="50000"/>
                </a:schemeClr>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1"/>
          </p:nvPr>
        </p:nvSpPr>
        <p:spPr/>
        <p:txBody>
          <a:bodyPr/>
          <a:lstStyle>
            <a:lvl1pPr>
              <a:defRPr/>
            </a:lvl1pPr>
          </a:lstStyle>
          <a:p>
            <a:pPr>
              <a:defRPr/>
            </a:pPr>
            <a:fld id="{83422EB5-BBDF-4000-8DD7-281A13B5CF51}"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66202443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hangingPunct="0">
              <a:lnSpc>
                <a:spcPct val="110000"/>
              </a:lnSpc>
            </a:pPr>
            <a:endParaRPr lang="en-US" sz="5400" b="1">
              <a:solidFill>
                <a:srgbClr val="FFFFFF"/>
              </a:solidFill>
            </a:endParaRPr>
          </a:p>
        </p:txBody>
      </p:sp>
    </p:spTree>
    <p:extLst>
      <p:ext uri="{BB962C8B-B14F-4D97-AF65-F5344CB8AC3E}">
        <p14:creationId xmlns:p14="http://schemas.microsoft.com/office/powerpoint/2010/main" val="110596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6108085"/>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 Image Behind">
    <p:bg>
      <p:bgPr>
        <a:solidFill>
          <a:schemeClr val="bg1">
            <a:lumMod val="85000"/>
          </a:schemeClr>
        </a:solidFill>
        <a:effectLst/>
      </p:bgPr>
    </p:bg>
    <p:spTree>
      <p:nvGrpSpPr>
        <p:cNvPr id="1" name=""/>
        <p:cNvGrpSpPr/>
        <p:nvPr/>
      </p:nvGrpSpPr>
      <p:grpSpPr>
        <a:xfrm>
          <a:off x="0" y="0"/>
          <a:ext cx="0" cy="0"/>
          <a:chOff x="0" y="0"/>
          <a:chExt cx="0" cy="0"/>
        </a:xfrm>
      </p:grpSpPr>
      <p:sp>
        <p:nvSpPr>
          <p:cNvPr id="26" name="Picture Placeholder 25"/>
          <p:cNvSpPr>
            <a:spLocks noGrp="1"/>
          </p:cNvSpPr>
          <p:nvPr>
            <p:ph type="pic" sz="quarter" idx="17"/>
          </p:nvPr>
        </p:nvSpPr>
        <p:spPr>
          <a:xfrm>
            <a:off x="0" y="4288536"/>
            <a:ext cx="12192000" cy="2569464"/>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a:defRPr sz="200"/>
            </a:lvl1pPr>
          </a:lstStyle>
          <a:p>
            <a:r>
              <a:rPr lang="en-US"/>
              <a:t>Click icon to add picture</a:t>
            </a:r>
            <a:endParaRPr lang="en-US" dirty="0"/>
          </a:p>
        </p:txBody>
      </p:sp>
      <p:sp>
        <p:nvSpPr>
          <p:cNvPr id="5" name="Text Placeholder 19"/>
          <p:cNvSpPr>
            <a:spLocks noGrp="1"/>
          </p:cNvSpPr>
          <p:nvPr>
            <p:ph type="body" sz="quarter" idx="13"/>
          </p:nvPr>
        </p:nvSpPr>
        <p:spPr>
          <a:xfrm>
            <a:off x="2864782" y="6222292"/>
            <a:ext cx="6617885" cy="254118"/>
          </a:xfrm>
          <a:prstGeom prst="rect">
            <a:avLst/>
          </a:prstGeom>
        </p:spPr>
        <p:txBody>
          <a:bodyPr vert="horz" anchor="ctr"/>
          <a:lstStyle>
            <a:lvl1pPr marL="0" indent="0">
              <a:buNone/>
              <a:defRPr sz="16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7" name="Content Placeholder 6"/>
          <p:cNvSpPr>
            <a:spLocks noGrp="1"/>
          </p:cNvSpPr>
          <p:nvPr>
            <p:ph sz="quarter" idx="10"/>
          </p:nvPr>
        </p:nvSpPr>
        <p:spPr>
          <a:xfrm>
            <a:off x="266700" y="5949950"/>
            <a:ext cx="2483273" cy="236792"/>
          </a:xfrm>
          <a:prstGeom prst="rect">
            <a:avLst/>
          </a:prstGeom>
        </p:spPr>
        <p:txBody>
          <a:bodyPr vert="horz" anchor="t"/>
          <a:lstStyle>
            <a:lvl1pPr marL="0" indent="0" algn="r">
              <a:buNone/>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8" name="Text Placeholder 8"/>
          <p:cNvSpPr>
            <a:spLocks noGrp="1"/>
          </p:cNvSpPr>
          <p:nvPr>
            <p:ph type="body" sz="quarter" idx="11"/>
          </p:nvPr>
        </p:nvSpPr>
        <p:spPr>
          <a:xfrm>
            <a:off x="266699" y="6199311"/>
            <a:ext cx="2483275" cy="248524"/>
          </a:xfrm>
          <a:prstGeom prst="rect">
            <a:avLst/>
          </a:prstGeom>
        </p:spPr>
        <p:txBody>
          <a:bodyPr vert="horz"/>
          <a:lstStyle>
            <a:lvl1pPr marL="0" indent="0" algn="r">
              <a:buNone/>
              <a:defRPr sz="14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3" name="Picture Placeholder 9"/>
          <p:cNvSpPr>
            <a:spLocks noGrp="1"/>
          </p:cNvSpPr>
          <p:nvPr>
            <p:ph type="pic" sz="quarter" idx="14"/>
          </p:nvPr>
        </p:nvSpPr>
        <p:spPr>
          <a:xfrm>
            <a:off x="9668256" y="6199632"/>
            <a:ext cx="1901952" cy="265176"/>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200"/>
            </a:lvl1pPr>
          </a:lstStyle>
          <a:p>
            <a:r>
              <a:rPr lang="en-US"/>
              <a:t>Click icon to add picture</a:t>
            </a:r>
            <a:endParaRPr lang="en-US" dirty="0"/>
          </a:p>
        </p:txBody>
      </p:sp>
      <p:sp>
        <p:nvSpPr>
          <p:cNvPr id="11" name="Text Placeholder 17"/>
          <p:cNvSpPr>
            <a:spLocks noGrp="1"/>
          </p:cNvSpPr>
          <p:nvPr>
            <p:ph type="body" sz="quarter" idx="12"/>
          </p:nvPr>
        </p:nvSpPr>
        <p:spPr>
          <a:xfrm>
            <a:off x="2864781" y="5960247"/>
            <a:ext cx="6617887" cy="249655"/>
          </a:xfrm>
          <a:prstGeom prst="rect">
            <a:avLst/>
          </a:prstGeom>
        </p:spPr>
        <p:txBody>
          <a:bodyPr vert="horz" anchor="ctr"/>
          <a:lstStyle>
            <a:lvl1pPr marL="0" indent="0">
              <a:buNone/>
              <a:defRPr sz="2400" b="1" i="0" cap="all" baseline="0">
                <a:solidFill>
                  <a:schemeClr val="tx1"/>
                </a:solidFill>
                <a:latin typeface="Arial" pitchFamily="34" charset="0"/>
                <a:cs typeface="Arial" pitchFamily="34" charset="0"/>
              </a:defRPr>
            </a:lvl1pPr>
          </a:lstStyle>
          <a:p>
            <a:pPr lvl="0"/>
            <a:r>
              <a:rPr lang="en-US"/>
              <a:t>Click to edit Master text styles</a:t>
            </a:r>
          </a:p>
        </p:txBody>
      </p:sp>
      <p:sp>
        <p:nvSpPr>
          <p:cNvPr id="23" name="Picture Placeholder 9"/>
          <p:cNvSpPr>
            <a:spLocks noGrp="1"/>
          </p:cNvSpPr>
          <p:nvPr>
            <p:ph type="pic" sz="quarter" idx="16"/>
          </p:nvPr>
        </p:nvSpPr>
        <p:spPr>
          <a:xfrm>
            <a:off x="2852928" y="5961888"/>
            <a:ext cx="12192" cy="50292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marL="0" indent="0">
              <a:buNone/>
              <a:defRPr sz="200" baseline="0">
                <a:solidFill>
                  <a:schemeClr val="bg1">
                    <a:lumMod val="7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15273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itle and Content with Takeaway">
    <p:spTree>
      <p:nvGrpSpPr>
        <p:cNvPr id="1" name=""/>
        <p:cNvGrpSpPr/>
        <p:nvPr/>
      </p:nvGrpSpPr>
      <p:grpSpPr>
        <a:xfrm>
          <a:off x="0" y="0"/>
          <a:ext cx="0" cy="0"/>
          <a:chOff x="0" y="0"/>
          <a:chExt cx="0" cy="0"/>
        </a:xfrm>
      </p:grpSpPr>
      <p:sp>
        <p:nvSpPr>
          <p:cNvPr id="17" name="Round Single Corner Rectangle 1"/>
          <p:cNvSpPr>
            <a:spLocks noChangeAspect="1"/>
          </p:cNvSpPr>
          <p:nvPr userDrawn="1"/>
        </p:nvSpPr>
        <p:spPr>
          <a:xfrm rot="5400000">
            <a:off x="10591800" y="-228591"/>
            <a:ext cx="13716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18" name="Round Single Corner Rectangle 17"/>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58E27D68-75D7-1046-B88F-55C44A5ED9A6}" type="slidenum">
              <a:rPr lang="en-US" smtClean="0"/>
              <a:pPr>
                <a:defRPr/>
              </a:pPr>
              <a:t>‹#›</a:t>
            </a:fld>
            <a:endParaRPr lang="en-US" dirty="0"/>
          </a:p>
        </p:txBody>
      </p:sp>
      <p:sp>
        <p:nvSpPr>
          <p:cNvPr id="4" name="Footer Placeholder 3"/>
          <p:cNvSpPr>
            <a:spLocks noGrp="1"/>
          </p:cNvSpPr>
          <p:nvPr>
            <p:ph type="ftr" sz="quarter" idx="11"/>
          </p:nvPr>
        </p:nvSpPr>
        <p:spPr>
          <a:xfrm>
            <a:off x="256032" y="6172200"/>
            <a:ext cx="6096000" cy="201168"/>
          </a:xfrm>
        </p:spPr>
        <p:txBody>
          <a:bodyPr/>
          <a:lstStyle/>
          <a:p>
            <a:r>
              <a:rPr lang="en-US"/>
              <a:t>© 2016 by Honeywell International Inc. All rights reserved</a:t>
            </a:r>
            <a:endParaRPr lang="en-US" dirty="0"/>
          </a:p>
        </p:txBody>
      </p:sp>
      <p:sp>
        <p:nvSpPr>
          <p:cNvPr id="8" name="Text Placeholder 2"/>
          <p:cNvSpPr>
            <a:spLocks noGrp="1"/>
          </p:cNvSpPr>
          <p:nvPr>
            <p:ph type="body" sz="quarter" idx="12"/>
          </p:nvPr>
        </p:nvSpPr>
        <p:spPr>
          <a:xfrm>
            <a:off x="685800" y="1074739"/>
            <a:ext cx="10670117" cy="5070159"/>
          </a:xfrm>
          <a:prstGeom prst="rect">
            <a:avLst/>
          </a:prstGeom>
        </p:spPr>
        <p:txBody>
          <a:bodyPr>
            <a:normAutofit/>
          </a:bodyPr>
          <a:lstStyle>
            <a:lvl1pPr>
              <a:buClr>
                <a:schemeClr val="tx2"/>
              </a:buClr>
              <a:defRPr>
                <a:solidFill>
                  <a:schemeClr val="tx1"/>
                </a:solidFill>
              </a:defRPr>
            </a:lvl1pPr>
            <a:lvl2pPr marL="457200" indent="-169863">
              <a:buClr>
                <a:schemeClr val="accent2"/>
              </a:buClr>
              <a:defRPr>
                <a:solidFill>
                  <a:schemeClr val="tx1"/>
                </a:solidFill>
              </a:defRPr>
            </a:lvl2pPr>
            <a:lvl3pPr marL="804863" indent="-177800">
              <a:buClr>
                <a:schemeClr val="accent2"/>
              </a:buClr>
              <a:defRPr>
                <a:solidFill>
                  <a:schemeClr val="tx1"/>
                </a:solidFill>
              </a:defRPr>
            </a:lvl3pPr>
            <a:lvl4pPr marL="1201738" indent="-168275">
              <a:buClr>
                <a:schemeClr val="accent2"/>
              </a:buClr>
              <a:buFontTx/>
              <a:buChar char="-"/>
              <a:defRPr sz="1400">
                <a:solidFill>
                  <a:schemeClr val="tx1"/>
                </a:solidFill>
              </a:defRPr>
            </a:lvl4pPr>
            <a:lvl5pPr marL="1719263" indent="-177800">
              <a:buClr>
                <a:schemeClr val="accent2"/>
              </a:buCl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7770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itle Only with Takeaway">
    <p:spTree>
      <p:nvGrpSpPr>
        <p:cNvPr id="1" name=""/>
        <p:cNvGrpSpPr/>
        <p:nvPr/>
      </p:nvGrpSpPr>
      <p:grpSpPr>
        <a:xfrm>
          <a:off x="0" y="0"/>
          <a:ext cx="0" cy="0"/>
          <a:chOff x="0" y="0"/>
          <a:chExt cx="0" cy="0"/>
        </a:xfrm>
      </p:grpSpPr>
      <p:sp>
        <p:nvSpPr>
          <p:cNvPr id="17" name="Round Single Corner Rectangle 1"/>
          <p:cNvSpPr>
            <a:spLocks noChangeAspect="1"/>
          </p:cNvSpPr>
          <p:nvPr userDrawn="1"/>
        </p:nvSpPr>
        <p:spPr>
          <a:xfrm rot="5400000">
            <a:off x="10591800" y="-228591"/>
            <a:ext cx="1371600" cy="1828723"/>
          </a:xfrm>
          <a:custGeom>
            <a:avLst/>
            <a:gdLst>
              <a:gd name="connsiteX0" fmla="*/ 0 w 1371600"/>
              <a:gd name="connsiteY0" fmla="*/ 0 h 1532236"/>
              <a:gd name="connsiteX1" fmla="*/ 1142995 w 1371600"/>
              <a:gd name="connsiteY1" fmla="*/ 0 h 1532236"/>
              <a:gd name="connsiteX2" fmla="*/ 1371600 w 1371600"/>
              <a:gd name="connsiteY2" fmla="*/ 228605 h 1532236"/>
              <a:gd name="connsiteX3" fmla="*/ 1371600 w 1371600"/>
              <a:gd name="connsiteY3" fmla="*/ 1532236 h 1532236"/>
              <a:gd name="connsiteX4" fmla="*/ 0 w 1371600"/>
              <a:gd name="connsiteY4" fmla="*/ 1532236 h 1532236"/>
              <a:gd name="connsiteX5" fmla="*/ 0 w 1371600"/>
              <a:gd name="connsiteY5" fmla="*/ 0 h 1532236"/>
              <a:gd name="connsiteX0" fmla="*/ 0 w 1371600"/>
              <a:gd name="connsiteY0" fmla="*/ 0 h 1532236"/>
              <a:gd name="connsiteX1" fmla="*/ 1142995 w 1371600"/>
              <a:gd name="connsiteY1" fmla="*/ 0 h 1532236"/>
              <a:gd name="connsiteX2" fmla="*/ 1371600 w 1371600"/>
              <a:gd name="connsiteY2" fmla="*/ 228605 h 1532236"/>
              <a:gd name="connsiteX3" fmla="*/ 0 w 1371600"/>
              <a:gd name="connsiteY3" fmla="*/ 1532236 h 1532236"/>
              <a:gd name="connsiteX4" fmla="*/ 0 w 1371600"/>
              <a:gd name="connsiteY4"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8 h 1532244"/>
              <a:gd name="connsiteX1" fmla="*/ 1142995 w 1142995"/>
              <a:gd name="connsiteY1" fmla="*/ 8 h 1532244"/>
              <a:gd name="connsiteX2" fmla="*/ 0 w 1142995"/>
              <a:gd name="connsiteY2" fmla="*/ 1532244 h 1532244"/>
              <a:gd name="connsiteX3" fmla="*/ 0 w 1142995"/>
              <a:gd name="connsiteY3" fmla="*/ 8 h 1532244"/>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4012 w 1147007"/>
              <a:gd name="connsiteY0" fmla="*/ 9 h 1532245"/>
              <a:gd name="connsiteX1" fmla="*/ 1147007 w 1147007"/>
              <a:gd name="connsiteY1" fmla="*/ 9 h 1532245"/>
              <a:gd name="connsiteX2" fmla="*/ 4012 w 1147007"/>
              <a:gd name="connsiteY2" fmla="*/ 1532245 h 1532245"/>
              <a:gd name="connsiteX3" fmla="*/ 4012 w 1147007"/>
              <a:gd name="connsiteY3" fmla="*/ 9 h 1532245"/>
              <a:gd name="connsiteX0" fmla="*/ 0 w 1142995"/>
              <a:gd name="connsiteY0" fmla="*/ 9 h 1532245"/>
              <a:gd name="connsiteX1" fmla="*/ 1142995 w 1142995"/>
              <a:gd name="connsiteY1" fmla="*/ 9 h 1532245"/>
              <a:gd name="connsiteX2" fmla="*/ 0 w 1142995"/>
              <a:gd name="connsiteY2" fmla="*/ 1532245 h 1532245"/>
              <a:gd name="connsiteX3" fmla="*/ 0 w 1142995"/>
              <a:gd name="connsiteY3" fmla="*/ 9 h 1532245"/>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64 h 1532300"/>
              <a:gd name="connsiteX1" fmla="*/ 1142995 w 1142995"/>
              <a:gd name="connsiteY1" fmla="*/ 64 h 1532300"/>
              <a:gd name="connsiteX2" fmla="*/ 0 w 1142995"/>
              <a:gd name="connsiteY2" fmla="*/ 1532300 h 1532300"/>
              <a:gd name="connsiteX3" fmla="*/ 0 w 1142995"/>
              <a:gd name="connsiteY3" fmla="*/ 64 h 1532300"/>
              <a:gd name="connsiteX0" fmla="*/ 0 w 1142995"/>
              <a:gd name="connsiteY0" fmla="*/ 76 h 1532312"/>
              <a:gd name="connsiteX1" fmla="*/ 1142995 w 1142995"/>
              <a:gd name="connsiteY1" fmla="*/ 76 h 1532312"/>
              <a:gd name="connsiteX2" fmla="*/ 0 w 1142995"/>
              <a:gd name="connsiteY2" fmla="*/ 1532312 h 1532312"/>
              <a:gd name="connsiteX3" fmla="*/ 0 w 1142995"/>
              <a:gd name="connsiteY3" fmla="*/ 76 h 1532312"/>
              <a:gd name="connsiteX0" fmla="*/ 0 w 1142995"/>
              <a:gd name="connsiteY0" fmla="*/ 83 h 1532319"/>
              <a:gd name="connsiteX1" fmla="*/ 1142995 w 1142995"/>
              <a:gd name="connsiteY1" fmla="*/ 83 h 1532319"/>
              <a:gd name="connsiteX2" fmla="*/ 0 w 1142995"/>
              <a:gd name="connsiteY2" fmla="*/ 1532319 h 1532319"/>
              <a:gd name="connsiteX3" fmla="*/ 0 w 1142995"/>
              <a:gd name="connsiteY3" fmla="*/ 83 h 1532319"/>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87 h 1532323"/>
              <a:gd name="connsiteX1" fmla="*/ 1142995 w 1142995"/>
              <a:gd name="connsiteY1" fmla="*/ 87 h 1532323"/>
              <a:gd name="connsiteX2" fmla="*/ 0 w 1142995"/>
              <a:gd name="connsiteY2" fmla="*/ 1532323 h 1532323"/>
              <a:gd name="connsiteX3" fmla="*/ 0 w 1142995"/>
              <a:gd name="connsiteY3" fmla="*/ 87 h 1532323"/>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 name="connsiteX0" fmla="*/ 0 w 1142995"/>
              <a:gd name="connsiteY0" fmla="*/ 0 h 1532236"/>
              <a:gd name="connsiteX1" fmla="*/ 1142995 w 1142995"/>
              <a:gd name="connsiteY1" fmla="*/ 0 h 1532236"/>
              <a:gd name="connsiteX2" fmla="*/ 0 w 1142995"/>
              <a:gd name="connsiteY2" fmla="*/ 1532236 h 1532236"/>
              <a:gd name="connsiteX3" fmla="*/ 0 w 1142995"/>
              <a:gd name="connsiteY3" fmla="*/ 0 h 1532236"/>
            </a:gdLst>
            <a:ahLst/>
            <a:cxnLst>
              <a:cxn ang="0">
                <a:pos x="connsiteX0" y="connsiteY0"/>
              </a:cxn>
              <a:cxn ang="0">
                <a:pos x="connsiteX1" y="connsiteY1"/>
              </a:cxn>
              <a:cxn ang="0">
                <a:pos x="connsiteX2" y="connsiteY2"/>
              </a:cxn>
              <a:cxn ang="0">
                <a:pos x="connsiteX3" y="connsiteY3"/>
              </a:cxn>
            </a:cxnLst>
            <a:rect l="l" t="t" r="r" b="b"/>
            <a:pathLst>
              <a:path w="1142995" h="1532236">
                <a:moveTo>
                  <a:pt x="0" y="0"/>
                </a:moveTo>
                <a:lnTo>
                  <a:pt x="1142995" y="0"/>
                </a:lnTo>
                <a:cubicBezTo>
                  <a:pt x="511969" y="21249"/>
                  <a:pt x="3930" y="739945"/>
                  <a:pt x="0" y="1532236"/>
                </a:cubicBezTo>
                <a:cubicBezTo>
                  <a:pt x="4519" y="403311"/>
                  <a:pt x="0" y="510745"/>
                  <a:pt x="0" y="0"/>
                </a:cubicBezTo>
                <a:close/>
              </a:path>
            </a:pathLst>
          </a:custGeom>
          <a:solidFill>
            <a:schemeClr val="accent3"/>
          </a:solidFill>
          <a:ln w="9525" cmpd="sng">
            <a:noFill/>
          </a:ln>
          <a:effectLst>
            <a:innerShdw blurRad="127000" dist="25400" dir="2700000">
              <a:schemeClr val="accent3">
                <a:lumMod val="50000"/>
                <a:alpha val="4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 </a:t>
            </a:r>
          </a:p>
        </p:txBody>
      </p:sp>
      <p:sp>
        <p:nvSpPr>
          <p:cNvPr id="18" name="Round Single Corner Rectangle 17"/>
          <p:cNvSpPr/>
          <p:nvPr userDrawn="1"/>
        </p:nvSpPr>
        <p:spPr>
          <a:xfrm>
            <a:off x="0" y="6364289"/>
            <a:ext cx="11584517"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ext Placeholder 9"/>
          <p:cNvSpPr>
            <a:spLocks noGrp="1"/>
          </p:cNvSpPr>
          <p:nvPr>
            <p:ph type="body" sz="quarter" idx="15"/>
          </p:nvPr>
        </p:nvSpPr>
        <p:spPr>
          <a:xfrm>
            <a:off x="315384" y="6384610"/>
            <a:ext cx="11063816" cy="457200"/>
          </a:xfrm>
          <a:prstGeom prst="rect">
            <a:avLst/>
          </a:prstGeom>
        </p:spPr>
        <p:txBody>
          <a:bodyPr/>
          <a:lstStyle>
            <a:lvl1pPr marL="0" indent="0" algn="r">
              <a:buNone/>
              <a:defRPr sz="2400" b="1">
                <a:solidFill>
                  <a:schemeClr val="bg1"/>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58E27D68-75D7-1046-B88F-55C44A5ED9A6}" type="slidenum">
              <a:rPr lang="en-US" smtClean="0"/>
              <a:pPr>
                <a:defRPr/>
              </a:pPr>
              <a:t>‹#›</a:t>
            </a:fld>
            <a:endParaRPr lang="en-US" dirty="0"/>
          </a:p>
        </p:txBody>
      </p:sp>
      <p:sp>
        <p:nvSpPr>
          <p:cNvPr id="4" name="Footer Placeholder 3"/>
          <p:cNvSpPr>
            <a:spLocks noGrp="1"/>
          </p:cNvSpPr>
          <p:nvPr>
            <p:ph type="ftr" sz="quarter" idx="11"/>
          </p:nvPr>
        </p:nvSpPr>
        <p:spPr>
          <a:xfrm>
            <a:off x="256032" y="6172200"/>
            <a:ext cx="6096000" cy="201168"/>
          </a:xfrm>
        </p:spPr>
        <p:txBody>
          <a:bodyPr/>
          <a:lstStyle/>
          <a:p>
            <a:r>
              <a:rPr lang="en-US"/>
              <a:t>© 2016 by Honeywell International Inc. All rights reserved</a:t>
            </a:r>
            <a:endParaRPr lang="en-US" dirty="0"/>
          </a:p>
        </p:txBody>
      </p:sp>
    </p:spTree>
    <p:extLst>
      <p:ext uri="{BB962C8B-B14F-4D97-AF65-F5344CB8AC3E}">
        <p14:creationId xmlns:p14="http://schemas.microsoft.com/office/powerpoint/2010/main" val="3257494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ulti-Image Cover">
    <p:spTree>
      <p:nvGrpSpPr>
        <p:cNvPr id="1" name=""/>
        <p:cNvGrpSpPr/>
        <p:nvPr/>
      </p:nvGrpSpPr>
      <p:grpSpPr>
        <a:xfrm>
          <a:off x="0" y="0"/>
          <a:ext cx="0" cy="0"/>
          <a:chOff x="0" y="0"/>
          <a:chExt cx="0" cy="0"/>
        </a:xfrm>
      </p:grpSpPr>
      <p:sp>
        <p:nvSpPr>
          <p:cNvPr id="13" name="Text Placeholder 19"/>
          <p:cNvSpPr>
            <a:spLocks noGrp="1"/>
          </p:cNvSpPr>
          <p:nvPr>
            <p:ph type="body" sz="quarter" idx="13"/>
          </p:nvPr>
        </p:nvSpPr>
        <p:spPr>
          <a:xfrm>
            <a:off x="2864783" y="6222292"/>
            <a:ext cx="6617885" cy="254118"/>
          </a:xfrm>
          <a:prstGeom prst="rect">
            <a:avLst/>
          </a:prstGeom>
        </p:spPr>
        <p:txBody>
          <a:bodyPr vert="horz" anchor="ctr"/>
          <a:lstStyle>
            <a:lvl1pPr>
              <a:defRPr sz="120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4" name="Text Placeholder 17"/>
          <p:cNvSpPr>
            <a:spLocks noGrp="1"/>
          </p:cNvSpPr>
          <p:nvPr>
            <p:ph type="body" sz="quarter" idx="12"/>
          </p:nvPr>
        </p:nvSpPr>
        <p:spPr>
          <a:xfrm>
            <a:off x="2864782" y="5960249"/>
            <a:ext cx="6617887" cy="249655"/>
          </a:xfrm>
          <a:prstGeom prst="rect">
            <a:avLst/>
          </a:prstGeom>
        </p:spPr>
        <p:txBody>
          <a:bodyPr vert="horz" anchor="ctr"/>
          <a:lstStyle>
            <a:lvl1pPr>
              <a:defRPr sz="1800" b="1" i="0" cap="all" baseline="0">
                <a:solidFill>
                  <a:schemeClr val="tx1"/>
                </a:solidFill>
                <a:latin typeface="Arial" pitchFamily="34" charset="0"/>
                <a:cs typeface="Arial" pitchFamily="34" charset="0"/>
              </a:defRPr>
            </a:lvl1pPr>
          </a:lstStyle>
          <a:p>
            <a:pPr lvl="0"/>
            <a:r>
              <a:rPr lang="en-US"/>
              <a:t>Click to edit Master text styles</a:t>
            </a:r>
          </a:p>
        </p:txBody>
      </p:sp>
      <p:sp>
        <p:nvSpPr>
          <p:cNvPr id="15" name="Content Placeholder 6"/>
          <p:cNvSpPr>
            <a:spLocks noGrp="1"/>
          </p:cNvSpPr>
          <p:nvPr>
            <p:ph sz="quarter" idx="10"/>
          </p:nvPr>
        </p:nvSpPr>
        <p:spPr>
          <a:xfrm>
            <a:off x="266701" y="5949950"/>
            <a:ext cx="2483273" cy="236792"/>
          </a:xfrm>
          <a:prstGeom prst="rect">
            <a:avLst/>
          </a:prstGeom>
        </p:spPr>
        <p:txBody>
          <a:bodyPr vert="horz" anchor="t"/>
          <a:lstStyle>
            <a:lvl1pPr algn="r">
              <a:defRPr sz="105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sp>
        <p:nvSpPr>
          <p:cNvPr id="16" name="Text Placeholder 8"/>
          <p:cNvSpPr>
            <a:spLocks noGrp="1"/>
          </p:cNvSpPr>
          <p:nvPr>
            <p:ph type="body" sz="quarter" idx="11"/>
          </p:nvPr>
        </p:nvSpPr>
        <p:spPr>
          <a:xfrm>
            <a:off x="266700" y="6199311"/>
            <a:ext cx="2483275" cy="248524"/>
          </a:xfrm>
          <a:prstGeom prst="rect">
            <a:avLst/>
          </a:prstGeom>
        </p:spPr>
        <p:txBody>
          <a:bodyPr vert="horz"/>
          <a:lstStyle>
            <a:lvl1pPr algn="r">
              <a:defRPr sz="1050">
                <a:solidFill>
                  <a:schemeClr val="tx1">
                    <a:lumMod val="65000"/>
                    <a:lumOff val="35000"/>
                  </a:schemeClr>
                </a:solidFill>
                <a:latin typeface="Arial" pitchFamily="34" charset="0"/>
                <a:cs typeface="Arial" pitchFamily="34" charset="0"/>
              </a:defRPr>
            </a:lvl1pPr>
          </a:lstStyle>
          <a:p>
            <a:pPr lvl="0"/>
            <a:r>
              <a:rPr lang="en-US"/>
              <a:t>Click to edit Master text styles</a:t>
            </a:r>
          </a:p>
        </p:txBody>
      </p:sp>
      <p:cxnSp>
        <p:nvCxnSpPr>
          <p:cNvPr id="17" name="Straight Connector 16"/>
          <p:cNvCxnSpPr/>
          <p:nvPr userDrawn="1"/>
        </p:nvCxnSpPr>
        <p:spPr>
          <a:xfrm>
            <a:off x="2851856" y="5959479"/>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17560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Open Layout">
    <p:spTree>
      <p:nvGrpSpPr>
        <p:cNvPr id="1" name=""/>
        <p:cNvGrpSpPr/>
        <p:nvPr/>
      </p:nvGrpSpPr>
      <p:grpSpPr>
        <a:xfrm>
          <a:off x="0" y="0"/>
          <a:ext cx="0" cy="0"/>
          <a:chOff x="0" y="0"/>
          <a:chExt cx="0" cy="0"/>
        </a:xfrm>
      </p:grpSpPr>
      <p:sp>
        <p:nvSpPr>
          <p:cNvPr id="2" name="Title 1"/>
          <p:cNvSpPr>
            <a:spLocks noGrp="1"/>
          </p:cNvSpPr>
          <p:nvPr>
            <p:ph type="title"/>
          </p:nvPr>
        </p:nvSpPr>
        <p:spPr>
          <a:xfrm>
            <a:off x="431800" y="357193"/>
            <a:ext cx="10805776" cy="498475"/>
          </a:xfrm>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FCBBC14-82E5-48B4-B893-A4855DF864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59044781"/>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301123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Content Placeholder 4"/>
          <p:cNvSpPr>
            <a:spLocks noGrp="1"/>
          </p:cNvSpPr>
          <p:nvPr>
            <p:ph sz="quarter" idx="14"/>
          </p:nvPr>
        </p:nvSpPr>
        <p:spPr>
          <a:xfrm>
            <a:off x="625750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bwMode="auto">
          <a:xfrm flipH="1">
            <a:off x="841600" y="3677194"/>
            <a:ext cx="10531475" cy="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1" name="Content Placeholder 4"/>
          <p:cNvSpPr>
            <a:spLocks noGrp="1"/>
          </p:cNvSpPr>
          <p:nvPr>
            <p:ph sz="quarter" idx="15"/>
          </p:nvPr>
        </p:nvSpPr>
        <p:spPr>
          <a:xfrm>
            <a:off x="73152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25750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4" name="Text Placeholder 9"/>
          <p:cNvSpPr>
            <a:spLocks noGrp="1"/>
          </p:cNvSpPr>
          <p:nvPr>
            <p:ph type="body" sz="quarter" idx="17"/>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2237079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025013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10749280" cy="493776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20627830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77273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0" y="1188720"/>
            <a:ext cx="10780747"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Tree>
    <p:extLst>
      <p:ext uri="{BB962C8B-B14F-4D97-AF65-F5344CB8AC3E}">
        <p14:creationId xmlns:p14="http://schemas.microsoft.com/office/powerpoint/2010/main" val="341300105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4584965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5212080" cy="493776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Content Placeholder 4"/>
          <p:cNvSpPr>
            <a:spLocks noGrp="1"/>
          </p:cNvSpPr>
          <p:nvPr>
            <p:ph sz="quarter" idx="14"/>
          </p:nvPr>
        </p:nvSpPr>
        <p:spPr>
          <a:xfrm>
            <a:off x="6257501" y="1188720"/>
            <a:ext cx="5212080" cy="493776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9"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8200647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575579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Content Placeholder 4"/>
          <p:cNvSpPr>
            <a:spLocks noGrp="1"/>
          </p:cNvSpPr>
          <p:nvPr>
            <p:ph sz="quarter" idx="14"/>
          </p:nvPr>
        </p:nvSpPr>
        <p:spPr>
          <a:xfrm>
            <a:off x="625750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bwMode="auto">
          <a:xfrm flipH="1">
            <a:off x="841600" y="3677194"/>
            <a:ext cx="10531475" cy="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1" name="Content Placeholder 4"/>
          <p:cNvSpPr>
            <a:spLocks noGrp="1"/>
          </p:cNvSpPr>
          <p:nvPr>
            <p:ph sz="quarter" idx="15"/>
          </p:nvPr>
        </p:nvSpPr>
        <p:spPr>
          <a:xfrm>
            <a:off x="73152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25750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4" name="Text Placeholder 9"/>
          <p:cNvSpPr>
            <a:spLocks noGrp="1"/>
          </p:cNvSpPr>
          <p:nvPr>
            <p:ph type="body" sz="quarter" idx="17"/>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36819786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732656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713232" y="356616"/>
            <a:ext cx="10523336" cy="498475"/>
          </a:xfrm>
        </p:spPr>
        <p:txBody>
          <a:bodyPr/>
          <a:lstStyle>
            <a:lvl1pPr>
              <a:defRPr>
                <a:solidFill>
                  <a:schemeClr val="bg2"/>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pPr>
              <a:defRPr/>
            </a:pPr>
            <a:fld id="{521D1E3F-96BE-4EC6-B772-60D92C1E53EA}" type="slidenum">
              <a:rPr lang="en-US" smtClean="0"/>
              <a:pPr>
                <a:defRPr/>
              </a:pPr>
              <a:t>‹#›</a:t>
            </a:fld>
            <a:endParaRPr lang="en-US" dirty="0"/>
          </a:p>
        </p:txBody>
      </p:sp>
      <p:sp>
        <p:nvSpPr>
          <p:cNvPr id="5"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77943513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51418" y="106363"/>
            <a:ext cx="10663767" cy="468312"/>
          </a:xfrm>
        </p:spPr>
        <p:txBody>
          <a:bodyPr/>
          <a:lstStyle/>
          <a:p>
            <a:r>
              <a:rPr lang="en-US"/>
              <a:t>Click to edit Master title style</a:t>
            </a:r>
          </a:p>
        </p:txBody>
      </p:sp>
      <p:sp>
        <p:nvSpPr>
          <p:cNvPr id="3" name="Content Placeholder 2"/>
          <p:cNvSpPr>
            <a:spLocks noGrp="1"/>
          </p:cNvSpPr>
          <p:nvPr>
            <p:ph sz="half" idx="1"/>
          </p:nvPr>
        </p:nvSpPr>
        <p:spPr>
          <a:xfrm>
            <a:off x="751417" y="992189"/>
            <a:ext cx="5230283"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4901" y="992189"/>
            <a:ext cx="5230284" cy="2439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84901" y="3584575"/>
            <a:ext cx="5230284" cy="2439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96428"/>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Simple Text">
    <p:spTree>
      <p:nvGrpSpPr>
        <p:cNvPr id="1" name=""/>
        <p:cNvGrpSpPr/>
        <p:nvPr/>
      </p:nvGrpSpPr>
      <p:grpSpPr>
        <a:xfrm>
          <a:off x="0" y="0"/>
          <a:ext cx="0" cy="0"/>
          <a:chOff x="0" y="0"/>
          <a:chExt cx="0" cy="0"/>
        </a:xfrm>
      </p:grpSpPr>
      <p:sp>
        <p:nvSpPr>
          <p:cNvPr id="6" name="Title 1"/>
          <p:cNvSpPr>
            <a:spLocks noGrp="1"/>
          </p:cNvSpPr>
          <p:nvPr>
            <p:ph type="title"/>
          </p:nvPr>
        </p:nvSpPr>
        <p:spPr>
          <a:xfrm>
            <a:off x="714569" y="357810"/>
            <a:ext cx="10507948" cy="498610"/>
          </a:xfrm>
        </p:spPr>
        <p:txBody>
          <a:bodyPr/>
          <a:lstStyle>
            <a:lvl1pPr>
              <a:defRPr baseline="0">
                <a:solidFill>
                  <a:schemeClr val="tx1"/>
                </a:solidFill>
              </a:defRPr>
            </a:lvl1pPr>
          </a:lstStyle>
          <a:p>
            <a:r>
              <a:rPr lang="en-US" dirty="0"/>
              <a:t>Click to edit Master title style</a:t>
            </a:r>
          </a:p>
        </p:txBody>
      </p:sp>
      <p:sp>
        <p:nvSpPr>
          <p:cNvPr id="5" name="Content Placeholder 4"/>
          <p:cNvSpPr>
            <a:spLocks noGrp="1"/>
          </p:cNvSpPr>
          <p:nvPr>
            <p:ph sz="quarter" idx="12"/>
          </p:nvPr>
        </p:nvSpPr>
        <p:spPr>
          <a:xfrm>
            <a:off x="714569" y="1005840"/>
            <a:ext cx="10507947" cy="5053316"/>
          </a:xfrm>
          <a:prstGeom prst="rect">
            <a:avLst/>
          </a:prstGeom>
        </p:spPr>
        <p:txBody>
          <a:bodyPr/>
          <a:lstStyle>
            <a:lvl1pPr>
              <a:buClr>
                <a:schemeClr val="accent1"/>
              </a:buClr>
              <a:defRPr/>
            </a:lvl1pPr>
            <a:lvl2pPr>
              <a:buClr>
                <a:schemeClr val="accent3"/>
              </a:buClr>
              <a:defRPr/>
            </a:lvl2pPr>
            <a:lvl3pPr>
              <a:buClr>
                <a:schemeClr val="accent3"/>
              </a:buClr>
              <a:defRPr/>
            </a:lvl3pPr>
            <a:lvl4pPr marL="1200150" indent="-171450">
              <a:buClr>
                <a:schemeClr val="accent3"/>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chemeClr val="accent3"/>
              </a:buClr>
              <a:defRPr sz="105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lvl1pPr>
          </a:lstStyle>
          <a:p>
            <a:pPr>
              <a:defRPr/>
            </a:pPr>
            <a:fld id="{65C380C9-3062-4F1D-A521-BEC000498A55}" type="slidenum">
              <a:rPr lang="en-US"/>
              <a:pPr>
                <a:defRPr/>
              </a:pPr>
              <a:t>‹#›</a:t>
            </a:fld>
            <a:endParaRPr lang="en-US" dirty="0"/>
          </a:p>
        </p:txBody>
      </p:sp>
      <p:sp>
        <p:nvSpPr>
          <p:cNvPr id="2" name="Footer Placeholder 1"/>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867482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10780747" cy="5029200"/>
          </a:xfrm>
          <a:prstGeom prst="rect">
            <a:avLst/>
          </a:prstGeom>
        </p:spPr>
        <p:txBody>
          <a:bodyPr/>
          <a:lstStyle>
            <a:lvl1pPr marL="137160" indent="-137160">
              <a:spcBef>
                <a:spcPts val="450"/>
              </a:spcBef>
              <a:spcAft>
                <a:spcPts val="0"/>
              </a:spcAft>
              <a:buClr>
                <a:schemeClr val="tx2"/>
              </a:buClr>
              <a:defRPr>
                <a:solidFill>
                  <a:schemeClr val="bg2"/>
                </a:solidFill>
              </a:defRPr>
            </a:lvl1pPr>
            <a:lvl2pPr marL="342900" indent="-137160">
              <a:spcBef>
                <a:spcPts val="450"/>
              </a:spcBef>
              <a:spcAft>
                <a:spcPts val="0"/>
              </a:spcAft>
              <a:buClr>
                <a:schemeClr val="tx1"/>
              </a:buClr>
              <a:defRPr>
                <a:solidFill>
                  <a:schemeClr val="bg2"/>
                </a:solidFill>
              </a:defRPr>
            </a:lvl2pPr>
            <a:lvl3pPr marL="480060" indent="-137160">
              <a:spcBef>
                <a:spcPts val="450"/>
              </a:spcBef>
              <a:spcAft>
                <a:spcPts val="0"/>
              </a:spcAft>
              <a:buClr>
                <a:schemeClr val="tx1"/>
              </a:buClr>
              <a:defRPr>
                <a:solidFill>
                  <a:schemeClr val="bg2"/>
                </a:solidFill>
              </a:defRPr>
            </a:lvl3pPr>
            <a:lvl4pPr marL="685800" indent="-137160">
              <a:spcBef>
                <a:spcPts val="450"/>
              </a:spcBef>
              <a:spcAft>
                <a:spcPts val="0"/>
              </a:spcAft>
              <a:buClr>
                <a:schemeClr val="tx1"/>
              </a:buClr>
              <a:buFont typeface="Arial" panose="020B0604020202020204" pitchFamily="34" charset="0"/>
              <a:buChar char="-"/>
              <a:defRPr sz="1050">
                <a:solidFill>
                  <a:schemeClr val="bg2"/>
                </a:solidFill>
                <a:latin typeface="Arial" panose="020B0604020202020204" pitchFamily="34" charset="0"/>
                <a:cs typeface="Arial" panose="020B0604020202020204" pitchFamily="34" charset="0"/>
              </a:defRPr>
            </a:lvl4pPr>
            <a:lvl5pPr marL="822960" indent="-137160">
              <a:spcBef>
                <a:spcPts val="450"/>
              </a:spcBef>
              <a:spcAft>
                <a:spcPts val="0"/>
              </a:spcAft>
              <a:buClr>
                <a:schemeClr val="tx1"/>
              </a:buClr>
              <a:defRPr sz="9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Tree>
    <p:extLst>
      <p:ext uri="{BB962C8B-B14F-4D97-AF65-F5344CB8AC3E}">
        <p14:creationId xmlns:p14="http://schemas.microsoft.com/office/powerpoint/2010/main" val="401711747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Open Layout">
    <p:spTree>
      <p:nvGrpSpPr>
        <p:cNvPr id="1" name=""/>
        <p:cNvGrpSpPr/>
        <p:nvPr/>
      </p:nvGrpSpPr>
      <p:grpSpPr>
        <a:xfrm>
          <a:off x="0" y="0"/>
          <a:ext cx="0" cy="0"/>
          <a:chOff x="0" y="0"/>
          <a:chExt cx="0" cy="0"/>
        </a:xfrm>
      </p:grpSpPr>
      <p:sp>
        <p:nvSpPr>
          <p:cNvPr id="2" name="Title 1"/>
          <p:cNvSpPr>
            <a:spLocks noGrp="1"/>
          </p:cNvSpPr>
          <p:nvPr>
            <p:ph type="title"/>
          </p:nvPr>
        </p:nvSpPr>
        <p:spPr>
          <a:xfrm>
            <a:off x="576000" y="360000"/>
            <a:ext cx="10800000" cy="504000"/>
          </a:xfrm>
        </p:spPr>
        <p:txBody>
          <a:body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sz="825" smtClean="0"/>
            </a:lvl1pPr>
          </a:lstStyle>
          <a:p>
            <a:pPr>
              <a:defRPr/>
            </a:pPr>
            <a:fld id="{A21FE5C4-A17C-4982-B2B2-831F2A1F85E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45437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_Open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a:xfrm>
            <a:off x="713232" y="356618"/>
            <a:ext cx="10523336" cy="498475"/>
          </a:xfrm>
        </p:spPr>
        <p:txBody>
          <a:bodyPr/>
          <a:lstStyle>
            <a:lvl1pPr>
              <a:defRPr>
                <a:solidFill>
                  <a:schemeClr val="bg2"/>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pPr defTabSz="342900">
              <a:defRPr/>
            </a:pPr>
            <a:fld id="{521D1E3F-96BE-4EC6-B772-60D92C1E53EA}" type="slidenum">
              <a:rPr lang="en-US" smtClean="0">
                <a:solidFill>
                  <a:srgbClr val="FFFFFF"/>
                </a:solidFill>
              </a:rPr>
              <a:pPr defTabSz="342900">
                <a:defRPr/>
              </a:pPr>
              <a:t>‹#›</a:t>
            </a:fld>
            <a:endParaRPr lang="en-US" dirty="0">
              <a:solidFill>
                <a:srgbClr val="FFFFFF"/>
              </a:solidFill>
            </a:endParaRPr>
          </a:p>
        </p:txBody>
      </p:sp>
      <p:sp>
        <p:nvSpPr>
          <p:cNvPr id="5"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18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06380855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_Open Layout">
    <p:spTree>
      <p:nvGrpSpPr>
        <p:cNvPr id="1" name=""/>
        <p:cNvGrpSpPr/>
        <p:nvPr/>
      </p:nvGrpSpPr>
      <p:grpSpPr>
        <a:xfrm>
          <a:off x="0" y="0"/>
          <a:ext cx="0" cy="0"/>
          <a:chOff x="0" y="0"/>
          <a:chExt cx="0" cy="0"/>
        </a:xfrm>
      </p:grpSpPr>
      <p:sp>
        <p:nvSpPr>
          <p:cNvPr id="2" name="Title 1"/>
          <p:cNvSpPr>
            <a:spLocks noGrp="1"/>
          </p:cNvSpPr>
          <p:nvPr>
            <p:ph type="title"/>
          </p:nvPr>
        </p:nvSpPr>
        <p:spPr>
          <a:xfrm>
            <a:off x="431800" y="357193"/>
            <a:ext cx="10805776" cy="498475"/>
          </a:xfrm>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FCBBC14-82E5-48B4-B893-A4855DF864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8677212"/>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0410719"/>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860326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5212080"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Content Placeholder 4"/>
          <p:cNvSpPr>
            <a:spLocks noGrp="1"/>
          </p:cNvSpPr>
          <p:nvPr>
            <p:ph sz="quarter" idx="14"/>
          </p:nvPr>
        </p:nvSpPr>
        <p:spPr>
          <a:xfrm>
            <a:off x="6257501" y="1188720"/>
            <a:ext cx="5212080" cy="502920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360862866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42690" name="Rectangle 2"/>
          <p:cNvSpPr>
            <a:spLocks noGrp="1" noChangeArrowheads="1"/>
          </p:cNvSpPr>
          <p:nvPr>
            <p:ph type="ctrTitle"/>
          </p:nvPr>
        </p:nvSpPr>
        <p:spPr>
          <a:xfrm>
            <a:off x="914400" y="4422775"/>
            <a:ext cx="10363200" cy="1143000"/>
          </a:xfrm>
        </p:spPr>
        <p:txBody>
          <a:bodyPr/>
          <a:lstStyle>
            <a:lvl1pPr algn="ctr">
              <a:defRPr/>
            </a:lvl1pPr>
          </a:lstStyle>
          <a:p>
            <a:r>
              <a:rPr lang="de-DE"/>
              <a:t>Click to change title format</a:t>
            </a:r>
          </a:p>
        </p:txBody>
      </p:sp>
      <p:sp>
        <p:nvSpPr>
          <p:cNvPr id="242691" name="Line 3"/>
          <p:cNvSpPr>
            <a:spLocks noChangeShapeType="1"/>
          </p:cNvSpPr>
          <p:nvPr/>
        </p:nvSpPr>
        <p:spPr bwMode="auto">
          <a:xfrm flipH="1">
            <a:off x="277285" y="422275"/>
            <a:ext cx="11686116" cy="0"/>
          </a:xfrm>
          <a:prstGeom prst="line">
            <a:avLst/>
          </a:prstGeom>
          <a:noFill/>
          <a:ln w="12700">
            <a:solidFill>
              <a:srgbClr val="E81853"/>
            </a:solidFill>
            <a:round/>
            <a:headEnd/>
            <a:tailEnd/>
          </a:ln>
          <a:effectLst/>
        </p:spPr>
        <p:txBody>
          <a:bodyPr wrap="none" anchor="ctr"/>
          <a:lstStyle/>
          <a:p>
            <a:endParaRPr lang="en-US">
              <a:solidFill>
                <a:srgbClr val="000000"/>
              </a:solidFill>
            </a:endParaRPr>
          </a:p>
        </p:txBody>
      </p:sp>
      <p:sp>
        <p:nvSpPr>
          <p:cNvPr id="242692" name="Line 4"/>
          <p:cNvSpPr>
            <a:spLocks noChangeShapeType="1"/>
          </p:cNvSpPr>
          <p:nvPr userDrawn="1"/>
        </p:nvSpPr>
        <p:spPr bwMode="auto">
          <a:xfrm flipH="1">
            <a:off x="277285" y="6454775"/>
            <a:ext cx="11686116" cy="0"/>
          </a:xfrm>
          <a:prstGeom prst="line">
            <a:avLst/>
          </a:prstGeom>
          <a:noFill/>
          <a:ln w="12700">
            <a:solidFill>
              <a:srgbClr val="E42020"/>
            </a:solidFill>
            <a:round/>
            <a:headEnd/>
            <a:tailEnd/>
          </a:ln>
          <a:effectLst/>
        </p:spPr>
        <p:txBody>
          <a:bodyPr wrap="none" anchor="ctr"/>
          <a:lstStyle/>
          <a:p>
            <a:endParaRPr lang="en-US">
              <a:solidFill>
                <a:srgbClr val="000000"/>
              </a:solidFill>
            </a:endParaRPr>
          </a:p>
        </p:txBody>
      </p:sp>
      <p:pic>
        <p:nvPicPr>
          <p:cNvPr id="242693" name="Picture 5" descr="Honeywell Logo"/>
          <p:cNvPicPr>
            <a:picLocks noChangeAspect="1" noChangeArrowheads="1"/>
          </p:cNvPicPr>
          <p:nvPr userDrawn="1"/>
        </p:nvPicPr>
        <p:blipFill>
          <a:blip r:embed="rId2" cstate="screen"/>
          <a:srcRect/>
          <a:stretch>
            <a:fillRect/>
          </a:stretch>
        </p:blipFill>
        <p:spPr bwMode="auto">
          <a:xfrm>
            <a:off x="1200151" y="873126"/>
            <a:ext cx="4993216" cy="720725"/>
          </a:xfrm>
          <a:prstGeom prst="rect">
            <a:avLst/>
          </a:prstGeom>
          <a:noFill/>
        </p:spPr>
      </p:pic>
    </p:spTree>
    <p:extLst>
      <p:ext uri="{BB962C8B-B14F-4D97-AF65-F5344CB8AC3E}">
        <p14:creationId xmlns:p14="http://schemas.microsoft.com/office/powerpoint/2010/main" val="21384384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184" y="401638"/>
            <a:ext cx="6908800" cy="723900"/>
          </a:xfrm>
        </p:spPr>
        <p:txBody>
          <a:bodyPr/>
          <a:lstStyle/>
          <a:p>
            <a:r>
              <a:rPr lang="en-US"/>
              <a:t>Click to edit Master title style</a:t>
            </a:r>
            <a:endParaRPr lang="de-AT"/>
          </a:p>
        </p:txBody>
      </p:sp>
      <p:sp>
        <p:nvSpPr>
          <p:cNvPr id="3" name="Text Placeholder 2"/>
          <p:cNvSpPr>
            <a:spLocks noGrp="1"/>
          </p:cNvSpPr>
          <p:nvPr>
            <p:ph type="body" sz="half" idx="1"/>
          </p:nvPr>
        </p:nvSpPr>
        <p:spPr>
          <a:xfrm>
            <a:off x="493185" y="1377950"/>
            <a:ext cx="5507567" cy="4916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6203951" y="1377950"/>
            <a:ext cx="5509683" cy="4916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187136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Tree>
    <p:extLst>
      <p:ext uri="{BB962C8B-B14F-4D97-AF65-F5344CB8AC3E}">
        <p14:creationId xmlns:p14="http://schemas.microsoft.com/office/powerpoint/2010/main" val="1098560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493185" y="1377950"/>
            <a:ext cx="5507567" cy="4916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6203951" y="1377950"/>
            <a:ext cx="5509683" cy="4916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34252284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3267" y="5959476"/>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cxnSp>
        <p:nvCxnSpPr>
          <p:cNvPr id="7" name="Straight Connector 6"/>
          <p:cNvCxnSpPr/>
          <p:nvPr userDrawn="1"/>
        </p:nvCxnSpPr>
        <p:spPr>
          <a:xfrm>
            <a:off x="2851856" y="5959477"/>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8731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Simple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4568" y="357810"/>
            <a:ext cx="10507948" cy="498610"/>
          </a:xfrm>
        </p:spPr>
        <p:txBody>
          <a:bodyPr/>
          <a:lstStyle>
            <a:lvl1pPr>
              <a:defRPr baseline="0">
                <a:solidFill>
                  <a:schemeClr val="tx1"/>
                </a:solidFill>
              </a:defRPr>
            </a:lvl1pPr>
          </a:lstStyle>
          <a:p>
            <a:r>
              <a:rPr lang="en-US" dirty="0"/>
              <a:t>Click to Edit Master Title Style</a:t>
            </a:r>
          </a:p>
        </p:txBody>
      </p:sp>
      <p:sp>
        <p:nvSpPr>
          <p:cNvPr id="4" name="Slide Number Placeholder 5"/>
          <p:cNvSpPr>
            <a:spLocks noGrp="1"/>
          </p:cNvSpPr>
          <p:nvPr>
            <p:ph type="sldNum" sz="quarter" idx="11"/>
          </p:nvPr>
        </p:nvSpPr>
        <p:spPr>
          <a:xfrm>
            <a:off x="11645901" y="-143"/>
            <a:ext cx="675217" cy="504825"/>
          </a:xfrm>
          <a:prstGeom prst="rect">
            <a:avLst/>
          </a:prstGeom>
        </p:spPr>
        <p:txBody>
          <a:bodyPr/>
          <a:lstStyle>
            <a:lvl1pPr>
              <a:defRPr/>
            </a:lvl1pPr>
          </a:lstStyle>
          <a:p>
            <a:pPr>
              <a:defRPr/>
            </a:pPr>
            <a:fld id="{C9814D0C-58DA-754D-96DF-668AE432F1BF}" type="slidenum">
              <a:rPr lang="en-US"/>
              <a:pPr>
                <a:defRPr/>
              </a:pPr>
              <a:t>‹#›</a:t>
            </a:fld>
            <a:endParaRPr lang="en-US" dirty="0"/>
          </a:p>
        </p:txBody>
      </p:sp>
      <p:sp>
        <p:nvSpPr>
          <p:cNvPr id="5" name="Content Placeholder 4"/>
          <p:cNvSpPr>
            <a:spLocks noGrp="1"/>
          </p:cNvSpPr>
          <p:nvPr>
            <p:ph sz="quarter" idx="12"/>
          </p:nvPr>
        </p:nvSpPr>
        <p:spPr>
          <a:xfrm>
            <a:off x="714568" y="1005840"/>
            <a:ext cx="10507947"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5802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4568" y="357810"/>
            <a:ext cx="10507948" cy="498610"/>
          </a:xfrm>
        </p:spPr>
        <p:txBody>
          <a:bodyPr/>
          <a:lstStyle>
            <a:lvl1pPr>
              <a:defRPr baseline="0">
                <a:solidFill>
                  <a:schemeClr val="tx1"/>
                </a:solidFill>
              </a:defRPr>
            </a:lvl1pPr>
          </a:lstStyle>
          <a:p>
            <a:r>
              <a:rPr lang="en-US" dirty="0"/>
              <a:t>Click to Edit Master Title Style</a:t>
            </a:r>
          </a:p>
        </p:txBody>
      </p:sp>
      <p:sp>
        <p:nvSpPr>
          <p:cNvPr id="4" name="Slide Number Placeholder 5"/>
          <p:cNvSpPr>
            <a:spLocks noGrp="1"/>
          </p:cNvSpPr>
          <p:nvPr>
            <p:ph type="sldNum" sz="quarter" idx="11"/>
          </p:nvPr>
        </p:nvSpPr>
        <p:spPr>
          <a:xfrm>
            <a:off x="11645901" y="-143"/>
            <a:ext cx="675217" cy="504825"/>
          </a:xfrm>
          <a:prstGeom prst="rect">
            <a:avLst/>
          </a:prstGeom>
        </p:spPr>
        <p:txBody>
          <a:bodyPr/>
          <a:lstStyle>
            <a:lvl1pPr>
              <a:defRPr/>
            </a:lvl1pPr>
          </a:lstStyle>
          <a:p>
            <a:pPr>
              <a:defRPr/>
            </a:pPr>
            <a:fld id="{C9814D0C-58DA-754D-96DF-668AE432F1BF}" type="slidenum">
              <a:rPr lang="en-US"/>
              <a:pPr>
                <a:defRPr/>
              </a:pPr>
              <a:t>‹#›</a:t>
            </a:fld>
            <a:endParaRPr lang="en-US" dirty="0"/>
          </a:p>
        </p:txBody>
      </p:sp>
      <p:sp>
        <p:nvSpPr>
          <p:cNvPr id="5" name="Content Placeholder 4"/>
          <p:cNvSpPr>
            <a:spLocks noGrp="1"/>
          </p:cNvSpPr>
          <p:nvPr>
            <p:ph sz="quarter" idx="12"/>
          </p:nvPr>
        </p:nvSpPr>
        <p:spPr>
          <a:xfrm>
            <a:off x="714568" y="1005840"/>
            <a:ext cx="10507947" cy="5308600"/>
          </a:xfrm>
          <a:prstGeom prst="rect">
            <a:avLst/>
          </a:prstGeom>
        </p:spPr>
        <p:txBody>
          <a:bodyPr/>
          <a:lstStyle>
            <a:lvl1pPr>
              <a:buClr>
                <a:schemeClr val="accent1"/>
              </a:buClr>
              <a:defRPr/>
            </a:lvl1pPr>
            <a:lvl2pPr>
              <a:buClr>
                <a:schemeClr val="accent3"/>
              </a:buClr>
              <a:defRPr/>
            </a:lvl2pPr>
            <a:lvl3pPr>
              <a:buClr>
                <a:schemeClr val="accent3"/>
              </a:buClr>
              <a:defRPr/>
            </a:lvl3pPr>
            <a:lvl4pPr marL="1600200" indent="-228600">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4pPr>
            <a:lvl5pPr>
              <a:buClr>
                <a:schemeClr val="accent3"/>
              </a:buCl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80696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714567" y="357810"/>
            <a:ext cx="10499918" cy="498610"/>
          </a:xfrm>
        </p:spPr>
        <p:txBody>
          <a:bodyPr/>
          <a:lstStyle/>
          <a:p>
            <a:r>
              <a:rPr lang="en-US" dirty="0"/>
              <a:t>Click to Edit Master Title Style</a:t>
            </a:r>
          </a:p>
        </p:txBody>
      </p:sp>
      <p:sp>
        <p:nvSpPr>
          <p:cNvPr id="5" name="Slide Number Placeholder 5"/>
          <p:cNvSpPr>
            <a:spLocks noGrp="1"/>
          </p:cNvSpPr>
          <p:nvPr>
            <p:ph type="sldNum" sz="quarter" idx="14"/>
          </p:nvPr>
        </p:nvSpPr>
        <p:spPr>
          <a:xfrm>
            <a:off x="11645901" y="-143"/>
            <a:ext cx="675217" cy="504825"/>
          </a:xfrm>
          <a:prstGeom prst="rect">
            <a:avLst/>
          </a:prstGeom>
        </p:spPr>
        <p:txBody>
          <a:bodyPr/>
          <a:lstStyle>
            <a:lvl1pPr>
              <a:defRPr/>
            </a:lvl1pPr>
          </a:lstStyle>
          <a:p>
            <a:pPr>
              <a:defRPr/>
            </a:pPr>
            <a:fld id="{B570C130-3947-5746-9F16-5E7E49C44C45}" type="slidenum">
              <a:rPr lang="en-US"/>
              <a:pPr>
                <a:defRPr/>
              </a:pPr>
              <a:t>‹#›</a:t>
            </a:fld>
            <a:endParaRPr lang="en-US" dirty="0"/>
          </a:p>
        </p:txBody>
      </p:sp>
      <p:sp>
        <p:nvSpPr>
          <p:cNvPr id="7" name="Content Placeholder 4"/>
          <p:cNvSpPr>
            <a:spLocks noGrp="1"/>
          </p:cNvSpPr>
          <p:nvPr>
            <p:ph sz="quarter" idx="12"/>
          </p:nvPr>
        </p:nvSpPr>
        <p:spPr>
          <a:xfrm>
            <a:off x="714793" y="1005840"/>
            <a:ext cx="5160304" cy="5308600"/>
          </a:xfrm>
          <a:prstGeom prst="rect">
            <a:avLst/>
          </a:prstGeom>
        </p:spPr>
        <p:txBody>
          <a:bodyPr/>
          <a:lstStyle>
            <a:lvl1pPr>
              <a:buClr>
                <a:schemeClr val="tx2"/>
              </a:buCl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p:cNvSpPr>
            <a:spLocks noGrp="1"/>
          </p:cNvSpPr>
          <p:nvPr>
            <p:ph sz="quarter" idx="15"/>
          </p:nvPr>
        </p:nvSpPr>
        <p:spPr>
          <a:xfrm>
            <a:off x="6150445" y="1005840"/>
            <a:ext cx="5064040" cy="5308600"/>
          </a:xfrm>
          <a:prstGeom prst="rect">
            <a:avLst/>
          </a:prstGeom>
        </p:spPr>
        <p:txBody>
          <a:bodyPr/>
          <a:lstStyle>
            <a:lvl1pPr>
              <a:defRPr>
                <a:latin typeface="+mn-lt"/>
              </a:defRPr>
            </a:lvl1pPr>
            <a:lvl2pPr>
              <a:defRPr>
                <a:latin typeface="+mn-lt"/>
              </a:defRPr>
            </a:lvl2pPr>
            <a:lvl3pP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bwMode="auto">
          <a:xfrm>
            <a:off x="6008640" y="996697"/>
            <a:ext cx="0" cy="53341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037887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Up Layout">
    <p:spTree>
      <p:nvGrpSpPr>
        <p:cNvPr id="1" name=""/>
        <p:cNvGrpSpPr/>
        <p:nvPr/>
      </p:nvGrpSpPr>
      <p:grpSpPr>
        <a:xfrm>
          <a:off x="0" y="0"/>
          <a:ext cx="0" cy="0"/>
          <a:chOff x="0" y="0"/>
          <a:chExt cx="0" cy="0"/>
        </a:xfrm>
      </p:grpSpPr>
      <p:cxnSp>
        <p:nvCxnSpPr>
          <p:cNvPr id="7" name="Straight Connector 6"/>
          <p:cNvCxnSpPr/>
          <p:nvPr userDrawn="1"/>
        </p:nvCxnSpPr>
        <p:spPr bwMode="auto">
          <a:xfrm flipH="1">
            <a:off x="714240" y="3710164"/>
            <a:ext cx="10531033" cy="0"/>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 name="Straight Connector 7"/>
          <p:cNvCxnSpPr/>
          <p:nvPr userDrawn="1"/>
        </p:nvCxnSpPr>
        <p:spPr bwMode="auto">
          <a:xfrm>
            <a:off x="6008640" y="996697"/>
            <a:ext cx="0" cy="5334129"/>
          </a:xfrm>
          <a:prstGeom prst="line">
            <a:avLst/>
          </a:prstGeom>
          <a:noFill/>
          <a:ln w="9525" cap="flat" cmpd="sng" algn="ctr">
            <a:solidFill>
              <a:schemeClr val="accent3"/>
            </a:solidFill>
            <a:prstDash val="solid"/>
            <a:round/>
            <a:headEnd type="none" w="med" len="med"/>
            <a:tailEnd type="none" w="med" len="med"/>
          </a:ln>
          <a:effectLst/>
          <a:extLst>
            <a:ext uri="{909E8E84-426E-40dd-AFC4-6F175D3DCCD1}">
              <a14:hiddenFill xmlns="" xmlns:a14="http://schemas.microsoft.com/office/drawing/2010/main">
                <a:solidFill>
                  <a:srgbClr val="0005FF"/>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Title 1"/>
          <p:cNvSpPr>
            <a:spLocks noGrp="1"/>
          </p:cNvSpPr>
          <p:nvPr>
            <p:ph type="title" hasCustomPrompt="1"/>
          </p:nvPr>
        </p:nvSpPr>
        <p:spPr>
          <a:xfrm>
            <a:off x="714240" y="364798"/>
            <a:ext cx="10531033" cy="512064"/>
          </a:xfrm>
        </p:spPr>
        <p:txBody>
          <a:bodyPr/>
          <a:lstStyle/>
          <a:p>
            <a:r>
              <a:rPr lang="en-US" dirty="0"/>
              <a:t>Click to Edit Master Title Style</a:t>
            </a:r>
          </a:p>
        </p:txBody>
      </p:sp>
      <p:sp>
        <p:nvSpPr>
          <p:cNvPr id="9" name="Slide Number Placeholder 5"/>
          <p:cNvSpPr>
            <a:spLocks noGrp="1"/>
          </p:cNvSpPr>
          <p:nvPr>
            <p:ph type="sldNum" sz="quarter" idx="21"/>
          </p:nvPr>
        </p:nvSpPr>
        <p:spPr>
          <a:xfrm>
            <a:off x="11645901" y="-143"/>
            <a:ext cx="675217" cy="504825"/>
          </a:xfrm>
          <a:prstGeom prst="rect">
            <a:avLst/>
          </a:prstGeom>
        </p:spPr>
        <p:txBody>
          <a:bodyPr/>
          <a:lstStyle>
            <a:lvl1pPr algn="l">
              <a:defRPr sz="1100" b="1" i="0">
                <a:solidFill>
                  <a:schemeClr val="bg1"/>
                </a:solidFill>
                <a:latin typeface="+mn-lt"/>
                <a:cs typeface="HelveticaNeue MediumCond"/>
              </a:defRPr>
            </a:lvl1pPr>
          </a:lstStyle>
          <a:p>
            <a:pPr>
              <a:defRPr/>
            </a:pPr>
            <a:fld id="{E075DB8A-71E0-F944-83F6-A83A2D996DB4}" type="slidenum">
              <a:rPr lang="en-US" smtClean="0"/>
              <a:pPr>
                <a:defRPr/>
              </a:pPr>
              <a:t>‹#›</a:t>
            </a:fld>
            <a:endParaRPr lang="en-US" dirty="0"/>
          </a:p>
        </p:txBody>
      </p:sp>
      <p:sp>
        <p:nvSpPr>
          <p:cNvPr id="10" name="Content Placeholder 4"/>
          <p:cNvSpPr>
            <a:spLocks noGrp="1"/>
          </p:cNvSpPr>
          <p:nvPr>
            <p:ph sz="quarter" idx="12"/>
          </p:nvPr>
        </p:nvSpPr>
        <p:spPr>
          <a:xfrm>
            <a:off x="714240" y="1005841"/>
            <a:ext cx="5172338"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p:cNvSpPr>
            <a:spLocks noGrp="1"/>
          </p:cNvSpPr>
          <p:nvPr>
            <p:ph sz="quarter" idx="15"/>
          </p:nvPr>
        </p:nvSpPr>
        <p:spPr>
          <a:xfrm>
            <a:off x="6134782" y="1005841"/>
            <a:ext cx="5110491" cy="262442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22"/>
          </p:nvPr>
        </p:nvSpPr>
        <p:spPr>
          <a:xfrm>
            <a:off x="714240" y="3796577"/>
            <a:ext cx="5172338" cy="25342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4"/>
          <p:cNvSpPr>
            <a:spLocks noGrp="1"/>
          </p:cNvSpPr>
          <p:nvPr>
            <p:ph sz="quarter" idx="23"/>
          </p:nvPr>
        </p:nvSpPr>
        <p:spPr>
          <a:xfrm>
            <a:off x="6134782" y="3796577"/>
            <a:ext cx="5110491" cy="2534249"/>
          </a:xfrm>
          <a:prstGeom prst="rect">
            <a:avLst/>
          </a:prstGeom>
        </p:spPr>
        <p:txBody>
          <a:bodyPr/>
          <a:lstStyle>
            <a:lvl1pPr>
              <a:defRPr>
                <a:latin typeface="+mn-lt"/>
              </a:defRPr>
            </a:lvl1pPr>
            <a:lvl2pPr>
              <a:buClr>
                <a:schemeClr val="accent3"/>
              </a:buClr>
              <a:defRPr>
                <a:latin typeface="+mn-lt"/>
              </a:defRPr>
            </a:lvl2pPr>
            <a:lvl3pPr>
              <a:buClr>
                <a:schemeClr val="accent3"/>
              </a:buClr>
              <a:defRPr>
                <a:latin typeface="+mn-lt"/>
              </a:defRPr>
            </a:lvl3pPr>
            <a:lvl4pPr marL="1600200" indent="-228600">
              <a:buClr>
                <a:schemeClr val="accent3"/>
              </a:buClr>
              <a:buFont typeface="Arial" panose="020B0604020202020204" pitchFamily="34" charset="0"/>
              <a:buChar char="-"/>
              <a:defRPr sz="1400">
                <a:latin typeface="+mn-lt"/>
                <a:cs typeface="Arial" panose="020B0604020202020204" pitchFamily="34" charset="0"/>
              </a:defRPr>
            </a:lvl4pPr>
            <a:lvl5pPr>
              <a:buClr>
                <a:schemeClr val="accent3"/>
              </a:buClr>
              <a:defRPr sz="14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userDrawn="1"/>
        </p:nvSpPr>
        <p:spPr>
          <a:xfrm>
            <a:off x="1667435" y="6804212"/>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36876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4240" y="357189"/>
            <a:ext cx="10523336" cy="498475"/>
          </a:xfrm>
        </p:spPr>
        <p:txBody>
          <a:bodyPr/>
          <a:lstStyle/>
          <a:p>
            <a:r>
              <a:rPr lang="en-US" dirty="0"/>
              <a:t>Click to Edit Master Title Style</a:t>
            </a:r>
          </a:p>
        </p:txBody>
      </p:sp>
      <p:sp>
        <p:nvSpPr>
          <p:cNvPr id="3" name="Slide Number Placeholder 5"/>
          <p:cNvSpPr>
            <a:spLocks noGrp="1"/>
          </p:cNvSpPr>
          <p:nvPr>
            <p:ph type="sldNum" sz="quarter" idx="10"/>
          </p:nvPr>
        </p:nvSpPr>
        <p:spPr>
          <a:xfrm>
            <a:off x="11645901" y="-143"/>
            <a:ext cx="675217" cy="504825"/>
          </a:xfrm>
          <a:prstGeom prst="rect">
            <a:avLst/>
          </a:prstGeom>
        </p:spPr>
        <p:txBody>
          <a:bodyPr/>
          <a:lstStyle>
            <a:lvl1pPr>
              <a:defRPr sz="1100"/>
            </a:lvl1pPr>
          </a:lstStyle>
          <a:p>
            <a:pPr>
              <a:defRPr/>
            </a:pPr>
            <a:fld id="{FF1F74E8-2156-B64F-A723-2FC713503C5D}" type="slidenum">
              <a:rPr lang="en-US" smtClean="0"/>
              <a:pPr>
                <a:defRPr/>
              </a:pPr>
              <a:t>‹#›</a:t>
            </a:fld>
            <a:endParaRPr lang="en-US" dirty="0"/>
          </a:p>
        </p:txBody>
      </p:sp>
    </p:spTree>
    <p:extLst>
      <p:ext uri="{BB962C8B-B14F-4D97-AF65-F5344CB8AC3E}">
        <p14:creationId xmlns:p14="http://schemas.microsoft.com/office/powerpoint/2010/main" val="1970993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327044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Content Placeholder 4"/>
          <p:cNvSpPr>
            <a:spLocks noGrp="1"/>
          </p:cNvSpPr>
          <p:nvPr>
            <p:ph sz="quarter" idx="14"/>
          </p:nvPr>
        </p:nvSpPr>
        <p:spPr>
          <a:xfrm>
            <a:off x="625750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bwMode="auto">
          <a:xfrm flipH="1">
            <a:off x="841600" y="3677194"/>
            <a:ext cx="10531475" cy="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1" name="Content Placeholder 4"/>
          <p:cNvSpPr>
            <a:spLocks noGrp="1"/>
          </p:cNvSpPr>
          <p:nvPr>
            <p:ph sz="quarter" idx="15"/>
          </p:nvPr>
        </p:nvSpPr>
        <p:spPr>
          <a:xfrm>
            <a:off x="73152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25750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Tree>
    <p:extLst>
      <p:ext uri="{BB962C8B-B14F-4D97-AF65-F5344CB8AC3E}">
        <p14:creationId xmlns:p14="http://schemas.microsoft.com/office/powerpoint/2010/main" val="593221701"/>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p:cNvSpPr>
            <a:spLocks noGrp="1"/>
          </p:cNvSpPr>
          <p:nvPr>
            <p:ph type="title"/>
          </p:nvPr>
        </p:nvSpPr>
        <p:spPr>
          <a:xfrm>
            <a:off x="0" y="2119726"/>
            <a:ext cx="12192000" cy="498475"/>
          </a:xfrm>
        </p:spPr>
        <p:txBody>
          <a:bodyPr/>
          <a:lstStyle>
            <a:lvl1pPr algn="ctr">
              <a:defRPr/>
            </a:lvl1p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58E27D68-75D7-1046-B88F-55C44A5ED9A6}" type="slidenum">
              <a:rPr lang="en-US" smtClean="0"/>
              <a:pPr>
                <a:defRPr/>
              </a:pPr>
              <a:t>‹#›</a:t>
            </a:fld>
            <a:endParaRPr lang="en-US" dirty="0"/>
          </a:p>
        </p:txBody>
      </p:sp>
    </p:spTree>
    <p:extLst>
      <p:ext uri="{BB962C8B-B14F-4D97-AF65-F5344CB8AC3E}">
        <p14:creationId xmlns:p14="http://schemas.microsoft.com/office/powerpoint/2010/main" val="2768052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3184" y="401638"/>
            <a:ext cx="6908800" cy="723900"/>
          </a:xfrm>
        </p:spPr>
        <p:txBody>
          <a:bodyPr/>
          <a:lstStyle/>
          <a:p>
            <a:r>
              <a:rPr lang="en-US"/>
              <a:t>Click to edit Master title style</a:t>
            </a:r>
            <a:endParaRPr lang="de-AT"/>
          </a:p>
        </p:txBody>
      </p:sp>
      <p:sp>
        <p:nvSpPr>
          <p:cNvPr id="3" name="Text Placeholder 2"/>
          <p:cNvSpPr>
            <a:spLocks noGrp="1"/>
          </p:cNvSpPr>
          <p:nvPr>
            <p:ph type="body" sz="half" idx="1"/>
          </p:nvPr>
        </p:nvSpPr>
        <p:spPr>
          <a:xfrm>
            <a:off x="493185" y="1377950"/>
            <a:ext cx="5507567" cy="4916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6203951" y="1377950"/>
            <a:ext cx="5509683" cy="4916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1528420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a:xfrm>
            <a:off x="493185" y="1377950"/>
            <a:ext cx="11220449" cy="49164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35977542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Tree>
    <p:extLst>
      <p:ext uri="{BB962C8B-B14F-4D97-AF65-F5344CB8AC3E}">
        <p14:creationId xmlns:p14="http://schemas.microsoft.com/office/powerpoint/2010/main" val="1920478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5" name="Title 14"/>
          <p:cNvSpPr>
            <a:spLocks noGrp="1"/>
          </p:cNvSpPr>
          <p:nvPr>
            <p:ph type="title"/>
          </p:nvPr>
        </p:nvSpPr>
        <p:spPr>
          <a:xfrm>
            <a:off x="609600" y="142852"/>
            <a:ext cx="9939867" cy="595336"/>
          </a:xfrm>
          <a:prstGeom prst="rect">
            <a:avLst/>
          </a:prstGeom>
        </p:spPr>
        <p:txBody>
          <a:bodyPr/>
          <a:lstStyle>
            <a:lvl1pPr>
              <a:defRPr>
                <a:latin typeface="Arial" pitchFamily="34" charset="0"/>
                <a:cs typeface="Arial" pitchFamily="34" charset="0"/>
              </a:defRPr>
            </a:lvl1pPr>
          </a:lstStyle>
          <a:p>
            <a:r>
              <a:rPr lang="en-US"/>
              <a:t>Click to edit Master title style</a:t>
            </a:r>
            <a:endParaRPr lang="en-CA"/>
          </a:p>
        </p:txBody>
      </p:sp>
      <p:sp>
        <p:nvSpPr>
          <p:cNvPr id="10" name="Content Placeholder 9"/>
          <p:cNvSpPr>
            <a:spLocks noGrp="1"/>
          </p:cNvSpPr>
          <p:nvPr>
            <p:ph sz="quarter" idx="10"/>
          </p:nvPr>
        </p:nvSpPr>
        <p:spPr>
          <a:xfrm>
            <a:off x="374651" y="904875"/>
            <a:ext cx="5602816" cy="563403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6"/>
          <p:cNvSpPr>
            <a:spLocks noGrp="1"/>
          </p:cNvSpPr>
          <p:nvPr>
            <p:ph sz="quarter" idx="11"/>
          </p:nvPr>
        </p:nvSpPr>
        <p:spPr>
          <a:xfrm>
            <a:off x="6214533" y="904875"/>
            <a:ext cx="5596467" cy="563403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04311377"/>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7369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ngle-Image Cover">
    <p:spTree>
      <p:nvGrpSpPr>
        <p:cNvPr id="1" name=""/>
        <p:cNvGrpSpPr/>
        <p:nvPr/>
      </p:nvGrpSpPr>
      <p:grpSpPr>
        <a:xfrm>
          <a:off x="0" y="0"/>
          <a:ext cx="0" cy="0"/>
          <a:chOff x="0" y="0"/>
          <a:chExt cx="0" cy="0"/>
        </a:xfrm>
      </p:grpSpPr>
      <p:cxnSp>
        <p:nvCxnSpPr>
          <p:cNvPr id="6" name="Straight Connector 5"/>
          <p:cNvCxnSpPr/>
          <p:nvPr userDrawn="1"/>
        </p:nvCxnSpPr>
        <p:spPr>
          <a:xfrm>
            <a:off x="2853267" y="5959476"/>
            <a:ext cx="0" cy="492125"/>
          </a:xfrm>
          <a:prstGeom prst="line">
            <a:avLst/>
          </a:prstGeom>
          <a:ln w="9525"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8" name="Text Placeholder 19"/>
          <p:cNvSpPr>
            <a:spLocks noGrp="1"/>
          </p:cNvSpPr>
          <p:nvPr>
            <p:ph type="body" sz="quarter" idx="13"/>
          </p:nvPr>
        </p:nvSpPr>
        <p:spPr>
          <a:xfrm>
            <a:off x="2864782" y="6222292"/>
            <a:ext cx="6617885" cy="254118"/>
          </a:xfrm>
          <a:prstGeom prst="rect">
            <a:avLst/>
          </a:prstGeom>
        </p:spPr>
        <p:txBody>
          <a:bodyPr vert="horz" anchor="ctr"/>
          <a:lstStyle>
            <a:lvl1pPr>
              <a:defRPr sz="16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0" name="Text Placeholder 17"/>
          <p:cNvSpPr>
            <a:spLocks noGrp="1"/>
          </p:cNvSpPr>
          <p:nvPr>
            <p:ph type="body" sz="quarter" idx="12"/>
          </p:nvPr>
        </p:nvSpPr>
        <p:spPr>
          <a:xfrm>
            <a:off x="2864781" y="5960247"/>
            <a:ext cx="6617887" cy="249655"/>
          </a:xfrm>
          <a:prstGeom prst="rect">
            <a:avLst/>
          </a:prstGeom>
        </p:spPr>
        <p:txBody>
          <a:bodyPr vert="horz" anchor="ctr"/>
          <a:lstStyle>
            <a:lvl1pPr>
              <a:defRPr sz="2400" b="1" i="0" cap="all" baseline="0">
                <a:solidFill>
                  <a:schemeClr val="tx1"/>
                </a:solidFill>
                <a:latin typeface="Arial" pitchFamily="34" charset="0"/>
                <a:cs typeface="Arial" pitchFamily="34" charset="0"/>
              </a:defRPr>
            </a:lvl1pPr>
          </a:lstStyle>
          <a:p>
            <a:pPr lvl="0"/>
            <a:r>
              <a:rPr lang="en-US" dirty="0"/>
              <a:t>Click to edit Master text styles</a:t>
            </a:r>
          </a:p>
        </p:txBody>
      </p:sp>
      <p:sp>
        <p:nvSpPr>
          <p:cNvPr id="12" name="Content Placeholder 6"/>
          <p:cNvSpPr>
            <a:spLocks noGrp="1"/>
          </p:cNvSpPr>
          <p:nvPr>
            <p:ph sz="quarter" idx="10"/>
          </p:nvPr>
        </p:nvSpPr>
        <p:spPr>
          <a:xfrm>
            <a:off x="266700" y="5949950"/>
            <a:ext cx="2483273" cy="236792"/>
          </a:xfrm>
          <a:prstGeom prst="rect">
            <a:avLst/>
          </a:prstGeom>
        </p:spPr>
        <p:txBody>
          <a:bodyPr vert="horz" anchor="t"/>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sp>
        <p:nvSpPr>
          <p:cNvPr id="13" name="Text Placeholder 8"/>
          <p:cNvSpPr>
            <a:spLocks noGrp="1"/>
          </p:cNvSpPr>
          <p:nvPr>
            <p:ph type="body" sz="quarter" idx="11"/>
          </p:nvPr>
        </p:nvSpPr>
        <p:spPr>
          <a:xfrm>
            <a:off x="266699" y="6199311"/>
            <a:ext cx="2483275" cy="248524"/>
          </a:xfrm>
          <a:prstGeom prst="rect">
            <a:avLst/>
          </a:prstGeom>
        </p:spPr>
        <p:txBody>
          <a:bodyPr vert="horz"/>
          <a:lstStyle>
            <a:lvl1pPr algn="r">
              <a:defRPr sz="1400">
                <a:solidFill>
                  <a:schemeClr val="tx1">
                    <a:lumMod val="65000"/>
                    <a:lumOff val="35000"/>
                  </a:schemeClr>
                </a:solidFill>
                <a:latin typeface="Arial" pitchFamily="34" charset="0"/>
                <a:cs typeface="Arial" pitchFamily="34" charset="0"/>
              </a:defRPr>
            </a:lvl1pPr>
          </a:lstStyle>
          <a:p>
            <a:pPr lvl="0"/>
            <a:r>
              <a:rPr lang="en-US" dirty="0"/>
              <a:t>Click to edit Master text styles</a:t>
            </a:r>
          </a:p>
        </p:txBody>
      </p:sp>
      <p:cxnSp>
        <p:nvCxnSpPr>
          <p:cNvPr id="7" name="Straight Connector 6"/>
          <p:cNvCxnSpPr/>
          <p:nvPr userDrawn="1"/>
        </p:nvCxnSpPr>
        <p:spPr>
          <a:xfrm>
            <a:off x="2851856" y="5959477"/>
            <a:ext cx="0" cy="492125"/>
          </a:xfrm>
          <a:prstGeom prst="line">
            <a:avLst/>
          </a:prstGeom>
          <a:ln w="9525" cmpd="sng">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0863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4" name="Picture 9" descr="Pine_cone_Lar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0"/>
          <p:cNvGrpSpPr>
            <a:grpSpLocks/>
          </p:cNvGrpSpPr>
          <p:nvPr userDrawn="1"/>
        </p:nvGrpSpPr>
        <p:grpSpPr bwMode="auto">
          <a:xfrm>
            <a:off x="0" y="3644900"/>
            <a:ext cx="12192000" cy="3213100"/>
            <a:chOff x="1" y="2296"/>
            <a:chExt cx="5758" cy="2024"/>
          </a:xfrm>
        </p:grpSpPr>
        <p:sp>
          <p:nvSpPr>
            <p:cNvPr id="6" name="Freeform 21"/>
            <p:cNvSpPr>
              <a:spLocks/>
            </p:cNvSpPr>
            <p:nvPr userDrawn="1"/>
          </p:nvSpPr>
          <p:spPr bwMode="auto">
            <a:xfrm>
              <a:off x="1" y="2296"/>
              <a:ext cx="5758" cy="288"/>
            </a:xfrm>
            <a:custGeom>
              <a:avLst/>
              <a:gdLst/>
              <a:ahLst/>
              <a:cxnLst>
                <a:cxn ang="0">
                  <a:pos x="0" y="314"/>
                </a:cxn>
                <a:cxn ang="0">
                  <a:pos x="2879" y="0"/>
                </a:cxn>
                <a:cxn ang="0">
                  <a:pos x="5758" y="314"/>
                </a:cxn>
              </a:cxnLst>
              <a:rect l="0" t="0" r="r" b="b"/>
              <a:pathLst>
                <a:path w="5758" h="314">
                  <a:moveTo>
                    <a:pt x="0" y="314"/>
                  </a:moveTo>
                  <a:cubicBezTo>
                    <a:pt x="959" y="157"/>
                    <a:pt x="1919" y="0"/>
                    <a:pt x="2879" y="0"/>
                  </a:cubicBezTo>
                  <a:cubicBezTo>
                    <a:pt x="3839" y="0"/>
                    <a:pt x="4798" y="157"/>
                    <a:pt x="5758" y="314"/>
                  </a:cubicBezTo>
                </a:path>
              </a:pathLst>
            </a:custGeom>
            <a:solidFill>
              <a:schemeClr val="tx1"/>
            </a:solidFill>
            <a:ln w="9525">
              <a:solidFill>
                <a:schemeClr val="tx1"/>
              </a:solidFill>
              <a:round/>
              <a:headEnd/>
              <a:tailEnd/>
            </a:ln>
            <a:effectLst/>
          </p:spPr>
          <p:txBody>
            <a:bodyPr/>
            <a:lstStyle/>
            <a:p>
              <a:pPr>
                <a:defRPr/>
              </a:pPr>
              <a:endParaRPr lang="en-CA" dirty="0">
                <a:cs typeface="Arial" pitchFamily="34" charset="0"/>
              </a:endParaRPr>
            </a:p>
          </p:txBody>
        </p:sp>
        <p:sp>
          <p:nvSpPr>
            <p:cNvPr id="7" name="Rectangle 22"/>
            <p:cNvSpPr>
              <a:spLocks noChangeArrowheads="1"/>
            </p:cNvSpPr>
            <p:nvPr userDrawn="1"/>
          </p:nvSpPr>
          <p:spPr bwMode="auto">
            <a:xfrm>
              <a:off x="1" y="2584"/>
              <a:ext cx="5758" cy="1736"/>
            </a:xfrm>
            <a:prstGeom prst="rect">
              <a:avLst/>
            </a:prstGeom>
            <a:solidFill>
              <a:schemeClr val="tx1"/>
            </a:solidFill>
            <a:ln w="12699">
              <a:solidFill>
                <a:schemeClr val="tx1"/>
              </a:solidFill>
              <a:miter lim="800000"/>
              <a:headEnd/>
              <a:tailEnd/>
            </a:ln>
            <a:effectLst/>
          </p:spPr>
          <p:txBody>
            <a:bodyPr wrap="none" lIns="90488" tIns="44450" rIns="90488" bIns="44450" anchor="ctr"/>
            <a:lstStyle/>
            <a:p>
              <a:pPr>
                <a:defRPr/>
              </a:pPr>
              <a:endParaRPr lang="en-CA" dirty="0">
                <a:cs typeface="Arial" pitchFamily="34" charset="0"/>
              </a:endParaRPr>
            </a:p>
          </p:txBody>
        </p:sp>
      </p:grpSp>
      <p:pic>
        <p:nvPicPr>
          <p:cNvPr id="8" name="Picture 25"/>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7434" y="6046788"/>
            <a:ext cx="2063751"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4"/>
          <p:cNvSpPr>
            <a:spLocks noGrp="1" noChangeArrowheads="1"/>
          </p:cNvSpPr>
          <p:nvPr>
            <p:ph type="ctrTitle"/>
          </p:nvPr>
        </p:nvSpPr>
        <p:spPr>
          <a:xfrm>
            <a:off x="611717" y="4821238"/>
            <a:ext cx="5484283" cy="1143000"/>
          </a:xfrm>
          <a:prstGeom prst="rect">
            <a:avLst/>
          </a:prstGeom>
        </p:spPr>
        <p:txBody>
          <a:bodyPr/>
          <a:lstStyle>
            <a:lvl1pPr algn="l">
              <a:defRPr sz="28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19" name="Rectangle 5"/>
          <p:cNvSpPr>
            <a:spLocks noGrp="1" noChangeArrowheads="1"/>
          </p:cNvSpPr>
          <p:nvPr>
            <p:ph type="subTitle" idx="1"/>
          </p:nvPr>
        </p:nvSpPr>
        <p:spPr>
          <a:xfrm>
            <a:off x="3479800" y="3979863"/>
            <a:ext cx="5232400" cy="696912"/>
          </a:xfrm>
          <a:prstGeom prst="rect">
            <a:avLst/>
          </a:prstGeom>
        </p:spPr>
        <p:txBody>
          <a:bodyPr/>
          <a:lstStyle>
            <a:lvl1pPr marL="0" indent="0">
              <a:buFontTx/>
              <a:buNone/>
              <a:defRPr sz="1800">
                <a:solidFill>
                  <a:schemeClr val="bg1"/>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700808770"/>
      </p:ext>
    </p:extLst>
  </p:cSld>
  <p:clrMapOvr>
    <a:masterClrMapping/>
  </p:clrMapOvr>
  <p:transition>
    <p:wipe dir="r"/>
  </p:transition>
  <p:hf sldNum="0" hdr="0" ftr="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itle 16"/>
          <p:cNvSpPr>
            <a:spLocks noGrp="1"/>
          </p:cNvSpPr>
          <p:nvPr>
            <p:ph type="title"/>
          </p:nvPr>
        </p:nvSpPr>
        <p:spPr>
          <a:xfrm>
            <a:off x="609600" y="142852"/>
            <a:ext cx="9939867" cy="595336"/>
          </a:xfrm>
          <a:prstGeom prst="rect">
            <a:avLst/>
          </a:prstGeom>
        </p:spPr>
        <p:txBody>
          <a:bodyPr/>
          <a:lstStyle>
            <a:lvl1pPr>
              <a:defRPr>
                <a:latin typeface="Arial" pitchFamily="34" charset="0"/>
                <a:cs typeface="Arial" pitchFamily="34" charset="0"/>
              </a:defRPr>
            </a:lvl1pPr>
          </a:lstStyle>
          <a:p>
            <a:r>
              <a:rPr lang="en-US"/>
              <a:t>Click to edit Master title style</a:t>
            </a:r>
            <a:endParaRPr lang="en-CA" dirty="0"/>
          </a:p>
        </p:txBody>
      </p:sp>
      <p:sp>
        <p:nvSpPr>
          <p:cNvPr id="15" name="Content Placeholder 14"/>
          <p:cNvSpPr>
            <a:spLocks noGrp="1"/>
          </p:cNvSpPr>
          <p:nvPr>
            <p:ph sz="quarter" idx="13"/>
          </p:nvPr>
        </p:nvSpPr>
        <p:spPr>
          <a:xfrm>
            <a:off x="374651" y="904875"/>
            <a:ext cx="11432116" cy="563403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661022579"/>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itle 14"/>
          <p:cNvSpPr>
            <a:spLocks noGrp="1"/>
          </p:cNvSpPr>
          <p:nvPr>
            <p:ph type="title"/>
          </p:nvPr>
        </p:nvSpPr>
        <p:spPr>
          <a:xfrm>
            <a:off x="609600" y="142852"/>
            <a:ext cx="9939867" cy="595336"/>
          </a:xfrm>
          <a:prstGeom prst="rect">
            <a:avLst/>
          </a:prstGeom>
        </p:spPr>
        <p:txBody>
          <a:bodyPr/>
          <a:lstStyle>
            <a:lvl1pPr>
              <a:defRPr>
                <a:latin typeface="Arial" pitchFamily="34" charset="0"/>
                <a:cs typeface="Arial" pitchFamily="34" charset="0"/>
              </a:defRPr>
            </a:lvl1pPr>
          </a:lstStyle>
          <a:p>
            <a:r>
              <a:rPr lang="en-US"/>
              <a:t>Click to edit Master title style</a:t>
            </a:r>
            <a:endParaRPr lang="en-CA"/>
          </a:p>
        </p:txBody>
      </p:sp>
      <p:sp>
        <p:nvSpPr>
          <p:cNvPr id="10" name="Content Placeholder 9"/>
          <p:cNvSpPr>
            <a:spLocks noGrp="1"/>
          </p:cNvSpPr>
          <p:nvPr>
            <p:ph sz="quarter" idx="10"/>
          </p:nvPr>
        </p:nvSpPr>
        <p:spPr>
          <a:xfrm>
            <a:off x="374651" y="904875"/>
            <a:ext cx="5602816" cy="563403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6"/>
          <p:cNvSpPr>
            <a:spLocks noGrp="1"/>
          </p:cNvSpPr>
          <p:nvPr>
            <p:ph sz="quarter" idx="11"/>
          </p:nvPr>
        </p:nvSpPr>
        <p:spPr>
          <a:xfrm>
            <a:off x="6214533" y="904875"/>
            <a:ext cx="5596467" cy="563403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5383417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2667621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713232" y="356616"/>
            <a:ext cx="10523336" cy="498475"/>
          </a:xfrm>
        </p:spPr>
        <p:txBody>
          <a:bodyPr/>
          <a:lstStyle>
            <a:lvl1pPr>
              <a:defRPr>
                <a:solidFill>
                  <a:schemeClr val="bg2"/>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pPr>
              <a:defRPr/>
            </a:pPr>
            <a:fld id="{521D1E3F-96BE-4EC6-B772-60D92C1E53EA}" type="slidenum">
              <a:rPr lang="en-US" smtClean="0"/>
              <a:pPr>
                <a:defRPr/>
              </a:pPr>
              <a:t>‹#›</a:t>
            </a:fld>
            <a:endParaRPr lang="en-US" dirty="0"/>
          </a:p>
        </p:txBody>
      </p:sp>
    </p:spTree>
    <p:extLst>
      <p:ext uri="{BB962C8B-B14F-4D97-AF65-F5344CB8AC3E}">
        <p14:creationId xmlns:p14="http://schemas.microsoft.com/office/powerpoint/2010/main" val="201430563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oneywell 4-up Template">
    <p:spTree>
      <p:nvGrpSpPr>
        <p:cNvPr id="1" name=""/>
        <p:cNvGrpSpPr/>
        <p:nvPr/>
      </p:nvGrpSpPr>
      <p:grpSpPr>
        <a:xfrm>
          <a:off x="0" y="0"/>
          <a:ext cx="0" cy="0"/>
          <a:chOff x="0" y="0"/>
          <a:chExt cx="0" cy="0"/>
        </a:xfrm>
      </p:grpSpPr>
      <p:sp>
        <p:nvSpPr>
          <p:cNvPr id="7" name="Line 7"/>
          <p:cNvSpPr>
            <a:spLocks noChangeShapeType="1"/>
          </p:cNvSpPr>
          <p:nvPr/>
        </p:nvSpPr>
        <p:spPr bwMode="auto">
          <a:xfrm>
            <a:off x="6096000" y="855663"/>
            <a:ext cx="0" cy="5684837"/>
          </a:xfrm>
          <a:prstGeom prst="line">
            <a:avLst/>
          </a:prstGeom>
          <a:noFill/>
          <a:ln w="28575">
            <a:solidFill>
              <a:schemeClr val="accent2"/>
            </a:solidFill>
            <a:round/>
            <a:headEnd/>
            <a:tailEnd/>
          </a:ln>
        </p:spPr>
        <p:txBody>
          <a:bodyPr wrap="none" lIns="90488" tIns="44450" rIns="90488" bIns="44450"/>
          <a:lstStyle/>
          <a:p>
            <a:pPr>
              <a:defRPr/>
            </a:pPr>
            <a:endParaRPr lang="en-CA">
              <a:cs typeface="Arial" pitchFamily="34" charset="0"/>
            </a:endParaRPr>
          </a:p>
        </p:txBody>
      </p:sp>
      <p:sp>
        <p:nvSpPr>
          <p:cNvPr id="8" name="Line 8"/>
          <p:cNvSpPr>
            <a:spLocks noChangeShapeType="1"/>
          </p:cNvSpPr>
          <p:nvPr/>
        </p:nvSpPr>
        <p:spPr bwMode="auto">
          <a:xfrm>
            <a:off x="368301" y="3697288"/>
            <a:ext cx="11408833" cy="0"/>
          </a:xfrm>
          <a:prstGeom prst="line">
            <a:avLst/>
          </a:prstGeom>
          <a:noFill/>
          <a:ln w="28575">
            <a:solidFill>
              <a:schemeClr val="accent2"/>
            </a:solidFill>
            <a:round/>
            <a:headEnd/>
            <a:tailEnd/>
          </a:ln>
        </p:spPr>
        <p:txBody>
          <a:bodyPr wrap="none" lIns="90488" tIns="44450" rIns="90488" bIns="44450"/>
          <a:lstStyle/>
          <a:p>
            <a:pPr>
              <a:defRPr/>
            </a:pPr>
            <a:endParaRPr lang="en-CA">
              <a:cs typeface="Arial" pitchFamily="34" charset="0"/>
            </a:endParaRPr>
          </a:p>
        </p:txBody>
      </p:sp>
      <p:sp>
        <p:nvSpPr>
          <p:cNvPr id="9" name="Line 7"/>
          <p:cNvSpPr>
            <a:spLocks noChangeShapeType="1"/>
          </p:cNvSpPr>
          <p:nvPr userDrawn="1"/>
        </p:nvSpPr>
        <p:spPr bwMode="auto">
          <a:xfrm>
            <a:off x="6096000" y="855663"/>
            <a:ext cx="0" cy="5684837"/>
          </a:xfrm>
          <a:prstGeom prst="line">
            <a:avLst/>
          </a:prstGeom>
          <a:noFill/>
          <a:ln w="28575">
            <a:solidFill>
              <a:schemeClr val="accent2"/>
            </a:solidFill>
            <a:round/>
            <a:headEnd/>
            <a:tailEnd/>
          </a:ln>
        </p:spPr>
        <p:txBody>
          <a:bodyPr wrap="none" lIns="90488" tIns="44450" rIns="90488" bIns="44450"/>
          <a:lstStyle/>
          <a:p>
            <a:pPr>
              <a:defRPr/>
            </a:pPr>
            <a:endParaRPr lang="en-CA">
              <a:cs typeface="Arial" pitchFamily="34" charset="0"/>
            </a:endParaRPr>
          </a:p>
        </p:txBody>
      </p:sp>
      <p:sp>
        <p:nvSpPr>
          <p:cNvPr id="10" name="Line 8"/>
          <p:cNvSpPr>
            <a:spLocks noChangeShapeType="1"/>
          </p:cNvSpPr>
          <p:nvPr userDrawn="1"/>
        </p:nvSpPr>
        <p:spPr bwMode="auto">
          <a:xfrm>
            <a:off x="368301" y="3697288"/>
            <a:ext cx="11408833" cy="0"/>
          </a:xfrm>
          <a:prstGeom prst="line">
            <a:avLst/>
          </a:prstGeom>
          <a:noFill/>
          <a:ln w="28575">
            <a:solidFill>
              <a:schemeClr val="accent2"/>
            </a:solidFill>
            <a:round/>
            <a:headEnd/>
            <a:tailEnd/>
          </a:ln>
        </p:spPr>
        <p:txBody>
          <a:bodyPr wrap="none" lIns="90488" tIns="44450" rIns="90488" bIns="44450"/>
          <a:lstStyle/>
          <a:p>
            <a:pPr>
              <a:defRPr/>
            </a:pPr>
            <a:endParaRPr lang="en-CA">
              <a:cs typeface="Arial" pitchFamily="34" charset="0"/>
            </a:endParaRPr>
          </a:p>
        </p:txBody>
      </p:sp>
      <p:sp>
        <p:nvSpPr>
          <p:cNvPr id="15" name="Title 14"/>
          <p:cNvSpPr>
            <a:spLocks noGrp="1"/>
          </p:cNvSpPr>
          <p:nvPr>
            <p:ph type="title"/>
          </p:nvPr>
        </p:nvSpPr>
        <p:spPr>
          <a:xfrm>
            <a:off x="609600" y="142852"/>
            <a:ext cx="9939867" cy="595336"/>
          </a:xfrm>
          <a:prstGeom prst="rect">
            <a:avLst/>
          </a:prstGeom>
        </p:spPr>
        <p:txBody>
          <a:bodyPr/>
          <a:lstStyle>
            <a:lvl1pPr>
              <a:defRPr>
                <a:latin typeface="Arial" pitchFamily="34" charset="0"/>
                <a:cs typeface="Arial" pitchFamily="34" charset="0"/>
              </a:defRPr>
            </a:lvl1pPr>
          </a:lstStyle>
          <a:p>
            <a:r>
              <a:rPr lang="en-US"/>
              <a:t>Click to edit Master title style</a:t>
            </a:r>
            <a:endParaRPr lang="en-CA"/>
          </a:p>
        </p:txBody>
      </p:sp>
      <p:sp>
        <p:nvSpPr>
          <p:cNvPr id="21" name="Content Placeholder 20"/>
          <p:cNvSpPr>
            <a:spLocks noGrp="1"/>
          </p:cNvSpPr>
          <p:nvPr>
            <p:ph sz="quarter" idx="10"/>
          </p:nvPr>
        </p:nvSpPr>
        <p:spPr>
          <a:xfrm>
            <a:off x="368301" y="904875"/>
            <a:ext cx="5609167" cy="274002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7" name="Content Placeholder 26"/>
          <p:cNvSpPr>
            <a:spLocks noGrp="1"/>
          </p:cNvSpPr>
          <p:nvPr>
            <p:ph sz="quarter" idx="13"/>
          </p:nvPr>
        </p:nvSpPr>
        <p:spPr>
          <a:xfrm>
            <a:off x="6214533" y="904875"/>
            <a:ext cx="5562600" cy="274002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9" name="Content Placeholder 28"/>
          <p:cNvSpPr>
            <a:spLocks noGrp="1"/>
          </p:cNvSpPr>
          <p:nvPr>
            <p:ph sz="quarter" idx="14"/>
          </p:nvPr>
        </p:nvSpPr>
        <p:spPr>
          <a:xfrm>
            <a:off x="368301" y="3789363"/>
            <a:ext cx="5609167" cy="27495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1" name="Content Placeholder 30"/>
          <p:cNvSpPr>
            <a:spLocks noGrp="1"/>
          </p:cNvSpPr>
          <p:nvPr>
            <p:ph sz="quarter" idx="15"/>
          </p:nvPr>
        </p:nvSpPr>
        <p:spPr>
          <a:xfrm>
            <a:off x="6214533" y="3789363"/>
            <a:ext cx="5596467" cy="27495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71601449"/>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a:xfrm>
            <a:off x="609600" y="142852"/>
            <a:ext cx="9939867" cy="595336"/>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4194379558"/>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58732"/>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C3C8CD"/>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ctrTitle"/>
          </p:nvPr>
        </p:nvSpPr>
        <p:spPr>
          <a:xfrm>
            <a:off x="914400" y="1087438"/>
            <a:ext cx="10363200" cy="1905000"/>
          </a:xfrm>
        </p:spPr>
        <p:txBody>
          <a:bodyPr/>
          <a:lstStyle>
            <a:lvl1pPr algn="ctr">
              <a:lnSpc>
                <a:spcPct val="85000"/>
              </a:lnSpc>
              <a:spcBef>
                <a:spcPct val="15000"/>
              </a:spcBef>
              <a:defRPr sz="4400"/>
            </a:lvl1pPr>
          </a:lstStyle>
          <a:p>
            <a:pPr lvl="0"/>
            <a:r>
              <a:rPr lang="en-US" altLang="de-DE" noProof="0"/>
              <a:t>Click to edit Master </a:t>
            </a:r>
            <a:br>
              <a:rPr lang="en-US" altLang="de-DE" noProof="0"/>
            </a:br>
            <a:r>
              <a:rPr lang="en-US" altLang="de-DE" noProof="0"/>
              <a:t>title style</a:t>
            </a:r>
          </a:p>
        </p:txBody>
      </p:sp>
      <p:sp>
        <p:nvSpPr>
          <p:cNvPr id="10244" name="Rectangle 4"/>
          <p:cNvSpPr>
            <a:spLocks noGrp="1" noChangeArrowheads="1"/>
          </p:cNvSpPr>
          <p:nvPr>
            <p:ph type="subTitle" idx="1"/>
          </p:nvPr>
        </p:nvSpPr>
        <p:spPr>
          <a:xfrm>
            <a:off x="1828800" y="3095625"/>
            <a:ext cx="8534400" cy="1436688"/>
          </a:xfrm>
        </p:spPr>
        <p:txBody>
          <a:bodyPr/>
          <a:lstStyle>
            <a:lvl1pPr marL="0" indent="0" algn="ctr">
              <a:buFontTx/>
              <a:buNone/>
              <a:defRPr sz="2800">
                <a:solidFill>
                  <a:srgbClr val="0053A5"/>
                </a:solidFill>
              </a:defRPr>
            </a:lvl1pPr>
          </a:lstStyle>
          <a:p>
            <a:pPr lvl="0"/>
            <a:r>
              <a:rPr lang="en-US" altLang="de-DE" noProof="0"/>
              <a:t>Click to edit Master subtitle style</a:t>
            </a:r>
          </a:p>
        </p:txBody>
      </p:sp>
      <p:grpSp>
        <p:nvGrpSpPr>
          <p:cNvPr id="10257" name="Group 17"/>
          <p:cNvGrpSpPr>
            <a:grpSpLocks/>
          </p:cNvGrpSpPr>
          <p:nvPr userDrawn="1"/>
        </p:nvGrpSpPr>
        <p:grpSpPr bwMode="auto">
          <a:xfrm>
            <a:off x="2118" y="4803776"/>
            <a:ext cx="12187767" cy="2054225"/>
            <a:chOff x="1" y="3026"/>
            <a:chExt cx="5758" cy="1294"/>
          </a:xfrm>
        </p:grpSpPr>
        <p:sp>
          <p:nvSpPr>
            <p:cNvPr id="10251" name="Freeform 11"/>
            <p:cNvSpPr>
              <a:spLocks/>
            </p:cNvSpPr>
            <p:nvPr userDrawn="1"/>
          </p:nvSpPr>
          <p:spPr bwMode="auto">
            <a:xfrm>
              <a:off x="1" y="3026"/>
              <a:ext cx="5758" cy="288"/>
            </a:xfrm>
            <a:custGeom>
              <a:avLst/>
              <a:gdLst>
                <a:gd name="T0" fmla="*/ 0 w 5758"/>
                <a:gd name="T1" fmla="*/ 314 h 314"/>
                <a:gd name="T2" fmla="*/ 2879 w 5758"/>
                <a:gd name="T3" fmla="*/ 0 h 314"/>
                <a:gd name="T4" fmla="*/ 5758 w 5758"/>
                <a:gd name="T5" fmla="*/ 314 h 314"/>
              </a:gdLst>
              <a:ahLst/>
              <a:cxnLst>
                <a:cxn ang="0">
                  <a:pos x="T0" y="T1"/>
                </a:cxn>
                <a:cxn ang="0">
                  <a:pos x="T2" y="T3"/>
                </a:cxn>
                <a:cxn ang="0">
                  <a:pos x="T4" y="T5"/>
                </a:cxn>
              </a:cxnLst>
              <a:rect l="0" t="0" r="r" b="b"/>
              <a:pathLst>
                <a:path w="5758" h="314">
                  <a:moveTo>
                    <a:pt x="0" y="314"/>
                  </a:moveTo>
                  <a:cubicBezTo>
                    <a:pt x="959" y="157"/>
                    <a:pt x="1919" y="0"/>
                    <a:pt x="2879" y="0"/>
                  </a:cubicBezTo>
                  <a:cubicBezTo>
                    <a:pt x="3839" y="0"/>
                    <a:pt x="4798" y="157"/>
                    <a:pt x="5758" y="314"/>
                  </a:cubicBezTo>
                </a:path>
              </a:pathLst>
            </a:custGeom>
            <a:solidFill>
              <a:srgbClr val="FF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10255" name="Rectangle 15"/>
            <p:cNvSpPr>
              <a:spLocks noChangeArrowheads="1"/>
            </p:cNvSpPr>
            <p:nvPr userDrawn="1"/>
          </p:nvSpPr>
          <p:spPr bwMode="auto">
            <a:xfrm>
              <a:off x="1" y="3314"/>
              <a:ext cx="5758" cy="1006"/>
            </a:xfrm>
            <a:prstGeom prst="rect">
              <a:avLst/>
            </a:prstGeom>
            <a:solidFill>
              <a:schemeClr val="bg1"/>
            </a:solidFill>
            <a:ln>
              <a:noFill/>
            </a:ln>
            <a:effectLst/>
            <a:extLs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endParaRPr lang="de-AT"/>
            </a:p>
          </p:txBody>
        </p:sp>
      </p:grpSp>
      <p:pic>
        <p:nvPicPr>
          <p:cNvPr id="10254" name="Picture 14"/>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5933" y="5903914"/>
            <a:ext cx="2446867" cy="339725"/>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656870"/>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3382878373"/>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de-AT"/>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095583156"/>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Content Placeholder 2"/>
          <p:cNvSpPr>
            <a:spLocks noGrp="1"/>
          </p:cNvSpPr>
          <p:nvPr>
            <p:ph sz="half" idx="1"/>
          </p:nvPr>
        </p:nvSpPr>
        <p:spPr>
          <a:xfrm>
            <a:off x="751417" y="992189"/>
            <a:ext cx="5230283" cy="503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6184901" y="992189"/>
            <a:ext cx="5230284" cy="503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1358709438"/>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de-AT"/>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2896870271"/>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Tree>
    <p:extLst>
      <p:ext uri="{BB962C8B-B14F-4D97-AF65-F5344CB8AC3E}">
        <p14:creationId xmlns:p14="http://schemas.microsoft.com/office/powerpoint/2010/main" val="414589892"/>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10771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694870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0" y="2119726"/>
            <a:ext cx="12192000" cy="498475"/>
          </a:xfrm>
        </p:spPr>
        <p:txBody>
          <a:bodyPr/>
          <a:lstStyle>
            <a:lvl1pPr algn="ctr">
              <a:defRPr sz="3600">
                <a:solidFill>
                  <a:schemeClr val="bg2"/>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pPr>
              <a:defRPr/>
            </a:pPr>
            <a:fld id="{E7709538-BB9A-4E8C-A50F-1F4EB6EDDBD2}" type="slidenum">
              <a:rPr lang="en-US" smtClean="0"/>
              <a:pPr>
                <a:defRPr/>
              </a:pPr>
              <a:t>‹#›</a:t>
            </a:fld>
            <a:endParaRPr lang="en-US" dirty="0"/>
          </a:p>
        </p:txBody>
      </p:sp>
    </p:spTree>
    <p:extLst>
      <p:ext uri="{BB962C8B-B14F-4D97-AF65-F5344CB8AC3E}">
        <p14:creationId xmlns:p14="http://schemas.microsoft.com/office/powerpoint/2010/main" val="3915372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de-AT"/>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4260691"/>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de-AT"/>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24887532"/>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A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1231442181"/>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0301" y="106363"/>
            <a:ext cx="2664884" cy="5918200"/>
          </a:xfrm>
        </p:spPr>
        <p:txBody>
          <a:bodyPr vert="eaVert"/>
          <a:lstStyle/>
          <a:p>
            <a:r>
              <a:rPr lang="en-US"/>
              <a:t>Click to edit Master title style</a:t>
            </a:r>
            <a:endParaRPr lang="de-AT"/>
          </a:p>
        </p:txBody>
      </p:sp>
      <p:sp>
        <p:nvSpPr>
          <p:cNvPr id="3" name="Vertical Text Placeholder 2"/>
          <p:cNvSpPr>
            <a:spLocks noGrp="1"/>
          </p:cNvSpPr>
          <p:nvPr>
            <p:ph type="body" orient="vert" idx="1"/>
          </p:nvPr>
        </p:nvSpPr>
        <p:spPr>
          <a:xfrm>
            <a:off x="751417" y="106363"/>
            <a:ext cx="7795683" cy="5918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518707529"/>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51418" y="106363"/>
            <a:ext cx="10663767" cy="468312"/>
          </a:xfrm>
        </p:spPr>
        <p:txBody>
          <a:bodyPr/>
          <a:lstStyle/>
          <a:p>
            <a:r>
              <a:rPr lang="en-US"/>
              <a:t>Click to edit Master title style</a:t>
            </a:r>
            <a:endParaRPr lang="de-AT"/>
          </a:p>
        </p:txBody>
      </p:sp>
      <p:sp>
        <p:nvSpPr>
          <p:cNvPr id="3" name="Table Placeholder 2"/>
          <p:cNvSpPr>
            <a:spLocks noGrp="1"/>
          </p:cNvSpPr>
          <p:nvPr>
            <p:ph type="tbl" idx="1"/>
          </p:nvPr>
        </p:nvSpPr>
        <p:spPr>
          <a:xfrm>
            <a:off x="751418" y="992189"/>
            <a:ext cx="10663767" cy="5032375"/>
          </a:xfrm>
        </p:spPr>
        <p:txBody>
          <a:bodyPr/>
          <a:lstStyle/>
          <a:p>
            <a:endParaRPr lang="de-AT"/>
          </a:p>
        </p:txBody>
      </p:sp>
    </p:spTree>
    <p:extLst>
      <p:ext uri="{BB962C8B-B14F-4D97-AF65-F5344CB8AC3E}">
        <p14:creationId xmlns:p14="http://schemas.microsoft.com/office/powerpoint/2010/main" val="996165282"/>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51418" y="106363"/>
            <a:ext cx="10663767" cy="468312"/>
          </a:xfrm>
        </p:spPr>
        <p:txBody>
          <a:bodyPr/>
          <a:lstStyle/>
          <a:p>
            <a:r>
              <a:rPr lang="en-US"/>
              <a:t>Click to edit Master title style</a:t>
            </a:r>
            <a:endParaRPr lang="de-AT"/>
          </a:p>
        </p:txBody>
      </p:sp>
      <p:sp>
        <p:nvSpPr>
          <p:cNvPr id="3" name="Text Placeholder 2"/>
          <p:cNvSpPr>
            <a:spLocks noGrp="1"/>
          </p:cNvSpPr>
          <p:nvPr>
            <p:ph type="body" sz="half" idx="1"/>
          </p:nvPr>
        </p:nvSpPr>
        <p:spPr>
          <a:xfrm>
            <a:off x="751417" y="992189"/>
            <a:ext cx="5230283" cy="503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Online Image Placeholder 3"/>
          <p:cNvSpPr>
            <a:spLocks noGrp="1"/>
          </p:cNvSpPr>
          <p:nvPr>
            <p:ph type="clipArt" sz="half" idx="2"/>
          </p:nvPr>
        </p:nvSpPr>
        <p:spPr>
          <a:xfrm>
            <a:off x="6184901" y="992189"/>
            <a:ext cx="5230284" cy="5032375"/>
          </a:xfrm>
        </p:spPr>
        <p:txBody>
          <a:bodyPr/>
          <a:lstStyle/>
          <a:p>
            <a:endParaRPr lang="de-AT"/>
          </a:p>
        </p:txBody>
      </p:sp>
    </p:spTree>
    <p:extLst>
      <p:ext uri="{BB962C8B-B14F-4D97-AF65-F5344CB8AC3E}">
        <p14:creationId xmlns:p14="http://schemas.microsoft.com/office/powerpoint/2010/main" val="2077061805"/>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1418" y="106363"/>
            <a:ext cx="10663767" cy="468312"/>
          </a:xfrm>
        </p:spPr>
        <p:txBody>
          <a:bodyPr/>
          <a:lstStyle/>
          <a:p>
            <a:r>
              <a:rPr lang="en-US"/>
              <a:t>Click to edit Master title style</a:t>
            </a:r>
            <a:endParaRPr lang="de-AT"/>
          </a:p>
        </p:txBody>
      </p:sp>
      <p:sp>
        <p:nvSpPr>
          <p:cNvPr id="3" name="Text Placeholder 2"/>
          <p:cNvSpPr>
            <a:spLocks noGrp="1"/>
          </p:cNvSpPr>
          <p:nvPr>
            <p:ph type="body" sz="half" idx="1"/>
          </p:nvPr>
        </p:nvSpPr>
        <p:spPr>
          <a:xfrm>
            <a:off x="751417" y="992189"/>
            <a:ext cx="5230283" cy="503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Content Placeholder 3"/>
          <p:cNvSpPr>
            <a:spLocks noGrp="1"/>
          </p:cNvSpPr>
          <p:nvPr>
            <p:ph sz="half" idx="2"/>
          </p:nvPr>
        </p:nvSpPr>
        <p:spPr>
          <a:xfrm>
            <a:off x="6184901" y="992189"/>
            <a:ext cx="5230284" cy="5032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Tree>
    <p:extLst>
      <p:ext uri="{BB962C8B-B14F-4D97-AF65-F5344CB8AC3E}">
        <p14:creationId xmlns:p14="http://schemas.microsoft.com/office/powerpoint/2010/main" val="764119880"/>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03201" y="85726"/>
            <a:ext cx="10344151" cy="468313"/>
          </a:xfrm>
        </p:spPr>
        <p:txBody>
          <a:bodyPr/>
          <a:lstStyle/>
          <a:p>
            <a:r>
              <a:rPr lang="en-US"/>
              <a:t>Click to edit Master title style</a:t>
            </a:r>
            <a:endParaRPr lang="de-AT"/>
          </a:p>
        </p:txBody>
      </p:sp>
      <p:sp>
        <p:nvSpPr>
          <p:cNvPr id="3" name="Content Placeholder 2"/>
          <p:cNvSpPr>
            <a:spLocks noGrp="1"/>
          </p:cNvSpPr>
          <p:nvPr>
            <p:ph sz="half" idx="1"/>
          </p:nvPr>
        </p:nvSpPr>
        <p:spPr>
          <a:xfrm>
            <a:off x="704851" y="1219200"/>
            <a:ext cx="107569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Text Placeholder 3"/>
          <p:cNvSpPr>
            <a:spLocks noGrp="1"/>
          </p:cNvSpPr>
          <p:nvPr>
            <p:ph type="body" sz="half" idx="2"/>
          </p:nvPr>
        </p:nvSpPr>
        <p:spPr>
          <a:xfrm>
            <a:off x="704851" y="3543300"/>
            <a:ext cx="107569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5" name="Footer Placeholder 4"/>
          <p:cNvSpPr>
            <a:spLocks noGrp="1"/>
          </p:cNvSpPr>
          <p:nvPr>
            <p:ph type="ftr" sz="quarter" idx="10"/>
          </p:nvPr>
        </p:nvSpPr>
        <p:spPr>
          <a:xfrm>
            <a:off x="825500" y="6315075"/>
            <a:ext cx="3860800" cy="457200"/>
          </a:xfrm>
        </p:spPr>
        <p:txBody>
          <a:bodyPr/>
          <a:lstStyle>
            <a:lvl1pPr>
              <a:defRPr/>
            </a:lvl1pPr>
          </a:lstStyle>
          <a:p>
            <a:r>
              <a:rPr lang="en-US" altLang="de-DE"/>
              <a:t>Microwave Moisture Measurement</a:t>
            </a:r>
            <a:endParaRPr lang="en-US" altLang="de-DE" sz="900"/>
          </a:p>
        </p:txBody>
      </p:sp>
      <p:sp>
        <p:nvSpPr>
          <p:cNvPr id="6" name="Slide Number Placeholder 5"/>
          <p:cNvSpPr>
            <a:spLocks noGrp="1"/>
          </p:cNvSpPr>
          <p:nvPr>
            <p:ph type="sldNum" sz="quarter" idx="11"/>
          </p:nvPr>
        </p:nvSpPr>
        <p:spPr>
          <a:xfrm>
            <a:off x="9956800" y="6553200"/>
            <a:ext cx="1524000" cy="304800"/>
          </a:xfrm>
        </p:spPr>
        <p:txBody>
          <a:bodyPr/>
          <a:lstStyle>
            <a:lvl1pPr>
              <a:defRPr/>
            </a:lvl1pPr>
          </a:lstStyle>
          <a:p>
            <a:r>
              <a:rPr lang="en-US" altLang="de-DE"/>
              <a:t>1999.10.20 p</a:t>
            </a:r>
            <a:fld id="{260AD84E-79B5-4CE2-8614-F737CA583B66}" type="slidenum">
              <a:rPr lang="en-US" altLang="de-DE"/>
              <a:pPr/>
              <a:t>‹#›</a:t>
            </a:fld>
            <a:endParaRPr lang="en-US" altLang="de-DE" sz="1400" b="1"/>
          </a:p>
        </p:txBody>
      </p:sp>
    </p:spTree>
    <p:extLst>
      <p:ext uri="{BB962C8B-B14F-4D97-AF65-F5344CB8AC3E}">
        <p14:creationId xmlns:p14="http://schemas.microsoft.com/office/powerpoint/2010/main" val="37354526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4" name="Picture 9" descr="Pine_cone_Larg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0"/>
          <p:cNvGrpSpPr>
            <a:grpSpLocks/>
          </p:cNvGrpSpPr>
          <p:nvPr userDrawn="1"/>
        </p:nvGrpSpPr>
        <p:grpSpPr bwMode="auto">
          <a:xfrm>
            <a:off x="0" y="3644900"/>
            <a:ext cx="12192000" cy="3213100"/>
            <a:chOff x="1" y="2296"/>
            <a:chExt cx="5758" cy="2024"/>
          </a:xfrm>
        </p:grpSpPr>
        <p:sp>
          <p:nvSpPr>
            <p:cNvPr id="6" name="Freeform 21"/>
            <p:cNvSpPr>
              <a:spLocks/>
            </p:cNvSpPr>
            <p:nvPr userDrawn="1"/>
          </p:nvSpPr>
          <p:spPr bwMode="auto">
            <a:xfrm>
              <a:off x="1" y="2296"/>
              <a:ext cx="5758" cy="288"/>
            </a:xfrm>
            <a:custGeom>
              <a:avLst/>
              <a:gdLst/>
              <a:ahLst/>
              <a:cxnLst>
                <a:cxn ang="0">
                  <a:pos x="0" y="314"/>
                </a:cxn>
                <a:cxn ang="0">
                  <a:pos x="2879" y="0"/>
                </a:cxn>
                <a:cxn ang="0">
                  <a:pos x="5758" y="314"/>
                </a:cxn>
              </a:cxnLst>
              <a:rect l="0" t="0" r="r" b="b"/>
              <a:pathLst>
                <a:path w="5758" h="314">
                  <a:moveTo>
                    <a:pt x="0" y="314"/>
                  </a:moveTo>
                  <a:cubicBezTo>
                    <a:pt x="959" y="157"/>
                    <a:pt x="1919" y="0"/>
                    <a:pt x="2879" y="0"/>
                  </a:cubicBezTo>
                  <a:cubicBezTo>
                    <a:pt x="3839" y="0"/>
                    <a:pt x="4798" y="157"/>
                    <a:pt x="5758" y="314"/>
                  </a:cubicBezTo>
                </a:path>
              </a:pathLst>
            </a:custGeom>
            <a:solidFill>
              <a:schemeClr val="tx1"/>
            </a:solidFill>
            <a:ln w="9525">
              <a:solidFill>
                <a:schemeClr val="tx1"/>
              </a:solidFill>
              <a:round/>
              <a:headEnd/>
              <a:tailEnd/>
            </a:ln>
            <a:effectLst/>
          </p:spPr>
          <p:txBody>
            <a:bodyPr/>
            <a:lstStyle/>
            <a:p>
              <a:pPr>
                <a:defRPr/>
              </a:pPr>
              <a:endParaRPr lang="en-CA" dirty="0">
                <a:cs typeface="Arial" pitchFamily="34" charset="0"/>
              </a:endParaRPr>
            </a:p>
          </p:txBody>
        </p:sp>
        <p:sp>
          <p:nvSpPr>
            <p:cNvPr id="7" name="Rectangle 22"/>
            <p:cNvSpPr>
              <a:spLocks noChangeArrowheads="1"/>
            </p:cNvSpPr>
            <p:nvPr userDrawn="1"/>
          </p:nvSpPr>
          <p:spPr bwMode="auto">
            <a:xfrm>
              <a:off x="1" y="2584"/>
              <a:ext cx="5758" cy="1736"/>
            </a:xfrm>
            <a:prstGeom prst="rect">
              <a:avLst/>
            </a:prstGeom>
            <a:solidFill>
              <a:schemeClr val="tx1"/>
            </a:solidFill>
            <a:ln w="12699">
              <a:solidFill>
                <a:schemeClr val="tx1"/>
              </a:solidFill>
              <a:miter lim="800000"/>
              <a:headEnd/>
              <a:tailEnd/>
            </a:ln>
            <a:effectLst/>
          </p:spPr>
          <p:txBody>
            <a:bodyPr wrap="none" lIns="90488" tIns="44450" rIns="90488" bIns="44450" anchor="ctr"/>
            <a:lstStyle/>
            <a:p>
              <a:pPr>
                <a:defRPr/>
              </a:pPr>
              <a:endParaRPr lang="en-CA" dirty="0">
                <a:cs typeface="Arial" pitchFamily="34" charset="0"/>
              </a:endParaRPr>
            </a:p>
          </p:txBody>
        </p:sp>
      </p:grpSp>
      <p:pic>
        <p:nvPicPr>
          <p:cNvPr id="8" name="Picture 25"/>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97434" y="6046788"/>
            <a:ext cx="2063751"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4"/>
          <p:cNvSpPr>
            <a:spLocks noGrp="1" noChangeArrowheads="1"/>
          </p:cNvSpPr>
          <p:nvPr>
            <p:ph type="ctrTitle"/>
          </p:nvPr>
        </p:nvSpPr>
        <p:spPr>
          <a:xfrm>
            <a:off x="611717" y="4821238"/>
            <a:ext cx="5484283" cy="1143000"/>
          </a:xfrm>
          <a:prstGeom prst="rect">
            <a:avLst/>
          </a:prstGeom>
        </p:spPr>
        <p:txBody>
          <a:bodyPr/>
          <a:lstStyle>
            <a:lvl1pPr algn="l">
              <a:defRPr sz="28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19" name="Rectangle 5"/>
          <p:cNvSpPr>
            <a:spLocks noGrp="1" noChangeArrowheads="1"/>
          </p:cNvSpPr>
          <p:nvPr>
            <p:ph type="subTitle" idx="1"/>
          </p:nvPr>
        </p:nvSpPr>
        <p:spPr>
          <a:xfrm>
            <a:off x="3479800" y="3979863"/>
            <a:ext cx="5232400" cy="696912"/>
          </a:xfrm>
          <a:prstGeom prst="rect">
            <a:avLst/>
          </a:prstGeom>
        </p:spPr>
        <p:txBody>
          <a:bodyPr/>
          <a:lstStyle>
            <a:lvl1pPr marL="0" indent="0">
              <a:buFontTx/>
              <a:buNone/>
              <a:defRPr sz="1800">
                <a:solidFill>
                  <a:schemeClr val="bg1"/>
                </a:solidFill>
                <a:latin typeface="Arial" pitchFamily="34" charset="0"/>
                <a:cs typeface="Arial" pitchFamily="34" charset="0"/>
              </a:defRPr>
            </a:lvl1pPr>
          </a:lstStyle>
          <a:p>
            <a:r>
              <a:rPr lang="en-US"/>
              <a:t>Click to edit Master subtitle style</a:t>
            </a:r>
            <a:endParaRPr lang="en-US" dirty="0"/>
          </a:p>
        </p:txBody>
      </p:sp>
    </p:spTree>
    <p:extLst>
      <p:ext uri="{BB962C8B-B14F-4D97-AF65-F5344CB8AC3E}">
        <p14:creationId xmlns:p14="http://schemas.microsoft.com/office/powerpoint/2010/main" val="2139001125"/>
      </p:ext>
    </p:extLst>
  </p:cSld>
  <p:clrMapOvr>
    <a:masterClrMapping/>
  </p:clrMapOvr>
  <p:transition>
    <p:wipe dir="r"/>
  </p:transition>
  <p:hf sldNum="0" hdr="0" ftr="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Title 16"/>
          <p:cNvSpPr>
            <a:spLocks noGrp="1"/>
          </p:cNvSpPr>
          <p:nvPr>
            <p:ph type="title"/>
          </p:nvPr>
        </p:nvSpPr>
        <p:spPr>
          <a:xfrm>
            <a:off x="609600" y="142852"/>
            <a:ext cx="9939867" cy="595336"/>
          </a:xfrm>
          <a:prstGeom prst="rect">
            <a:avLst/>
          </a:prstGeom>
        </p:spPr>
        <p:txBody>
          <a:bodyPr/>
          <a:lstStyle>
            <a:lvl1pPr>
              <a:defRPr>
                <a:latin typeface="Arial" pitchFamily="34" charset="0"/>
                <a:cs typeface="Arial" pitchFamily="34" charset="0"/>
              </a:defRPr>
            </a:lvl1pPr>
          </a:lstStyle>
          <a:p>
            <a:r>
              <a:rPr lang="en-US"/>
              <a:t>Click to edit Master title style</a:t>
            </a:r>
            <a:endParaRPr lang="en-CA" dirty="0"/>
          </a:p>
        </p:txBody>
      </p:sp>
      <p:sp>
        <p:nvSpPr>
          <p:cNvPr id="15" name="Content Placeholder 14"/>
          <p:cNvSpPr>
            <a:spLocks noGrp="1"/>
          </p:cNvSpPr>
          <p:nvPr>
            <p:ph sz="quarter" idx="13"/>
          </p:nvPr>
        </p:nvSpPr>
        <p:spPr>
          <a:xfrm>
            <a:off x="374651" y="904875"/>
            <a:ext cx="11432116" cy="563403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9981461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589710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descr="Brand-Promise_editable_HORZ_ol.jpg"/>
          <p:cNvPicPr>
            <a:picLocks noChangeAspect="1"/>
          </p:cNvPicPr>
          <p:nvPr userDrawn="1"/>
        </p:nvPicPr>
        <p:blipFill rotWithShape="1">
          <a:blip r:embed="rId5" cstate="print">
            <a:extLst>
              <a:ext uri="{28A0092B-C50C-407E-A947-70E740481C1C}">
                <a14:useLocalDpi xmlns:a14="http://schemas.microsoft.com/office/drawing/2010/main"/>
              </a:ext>
            </a:extLst>
          </a:blip>
          <a:srcRect l="238" t="534" r="413" b="600"/>
          <a:stretch/>
        </p:blipFill>
        <p:spPr>
          <a:xfrm>
            <a:off x="0" y="-1"/>
            <a:ext cx="12192000" cy="6858001"/>
          </a:xfrm>
          <a:prstGeom prst="rect">
            <a:avLst/>
          </a:prstGeom>
          <a:noFill/>
          <a:ln>
            <a:noFill/>
          </a:ln>
        </p:spPr>
      </p:pic>
    </p:spTree>
    <p:extLst>
      <p:ext uri="{BB962C8B-B14F-4D97-AF65-F5344CB8AC3E}">
        <p14:creationId xmlns:p14="http://schemas.microsoft.com/office/powerpoint/2010/main" val="36425044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Title 14"/>
          <p:cNvSpPr>
            <a:spLocks noGrp="1"/>
          </p:cNvSpPr>
          <p:nvPr>
            <p:ph type="title"/>
          </p:nvPr>
        </p:nvSpPr>
        <p:spPr>
          <a:xfrm>
            <a:off x="609600" y="142852"/>
            <a:ext cx="9939867" cy="595336"/>
          </a:xfrm>
          <a:prstGeom prst="rect">
            <a:avLst/>
          </a:prstGeom>
        </p:spPr>
        <p:txBody>
          <a:bodyPr/>
          <a:lstStyle>
            <a:lvl1pPr>
              <a:defRPr>
                <a:latin typeface="Arial" pitchFamily="34" charset="0"/>
                <a:cs typeface="Arial" pitchFamily="34" charset="0"/>
              </a:defRPr>
            </a:lvl1pPr>
          </a:lstStyle>
          <a:p>
            <a:r>
              <a:rPr lang="en-US"/>
              <a:t>Click to edit Master title style</a:t>
            </a:r>
            <a:endParaRPr lang="en-CA"/>
          </a:p>
        </p:txBody>
      </p:sp>
      <p:sp>
        <p:nvSpPr>
          <p:cNvPr id="10" name="Content Placeholder 9"/>
          <p:cNvSpPr>
            <a:spLocks noGrp="1"/>
          </p:cNvSpPr>
          <p:nvPr>
            <p:ph sz="quarter" idx="10"/>
          </p:nvPr>
        </p:nvSpPr>
        <p:spPr>
          <a:xfrm>
            <a:off x="374651" y="904875"/>
            <a:ext cx="5602816" cy="563403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6"/>
          <p:cNvSpPr>
            <a:spLocks noGrp="1"/>
          </p:cNvSpPr>
          <p:nvPr>
            <p:ph sz="quarter" idx="11"/>
          </p:nvPr>
        </p:nvSpPr>
        <p:spPr>
          <a:xfrm>
            <a:off x="6214533" y="904875"/>
            <a:ext cx="5596467" cy="5634038"/>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346854392"/>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oneywell 4-up Template">
    <p:spTree>
      <p:nvGrpSpPr>
        <p:cNvPr id="1" name=""/>
        <p:cNvGrpSpPr/>
        <p:nvPr/>
      </p:nvGrpSpPr>
      <p:grpSpPr>
        <a:xfrm>
          <a:off x="0" y="0"/>
          <a:ext cx="0" cy="0"/>
          <a:chOff x="0" y="0"/>
          <a:chExt cx="0" cy="0"/>
        </a:xfrm>
      </p:grpSpPr>
      <p:sp>
        <p:nvSpPr>
          <p:cNvPr id="7" name="Line 7"/>
          <p:cNvSpPr>
            <a:spLocks noChangeShapeType="1"/>
          </p:cNvSpPr>
          <p:nvPr/>
        </p:nvSpPr>
        <p:spPr bwMode="auto">
          <a:xfrm>
            <a:off x="6096000" y="855663"/>
            <a:ext cx="0" cy="5684837"/>
          </a:xfrm>
          <a:prstGeom prst="line">
            <a:avLst/>
          </a:prstGeom>
          <a:noFill/>
          <a:ln w="28575">
            <a:solidFill>
              <a:schemeClr val="accent2"/>
            </a:solidFill>
            <a:round/>
            <a:headEnd/>
            <a:tailEnd/>
          </a:ln>
        </p:spPr>
        <p:txBody>
          <a:bodyPr wrap="none" lIns="90488" tIns="44450" rIns="90488" bIns="44450"/>
          <a:lstStyle/>
          <a:p>
            <a:pPr>
              <a:defRPr/>
            </a:pPr>
            <a:endParaRPr lang="en-CA" dirty="0">
              <a:cs typeface="Arial" pitchFamily="34" charset="0"/>
            </a:endParaRPr>
          </a:p>
        </p:txBody>
      </p:sp>
      <p:sp>
        <p:nvSpPr>
          <p:cNvPr id="8" name="Line 8"/>
          <p:cNvSpPr>
            <a:spLocks noChangeShapeType="1"/>
          </p:cNvSpPr>
          <p:nvPr/>
        </p:nvSpPr>
        <p:spPr bwMode="auto">
          <a:xfrm>
            <a:off x="368301" y="3697288"/>
            <a:ext cx="11408833" cy="0"/>
          </a:xfrm>
          <a:prstGeom prst="line">
            <a:avLst/>
          </a:prstGeom>
          <a:noFill/>
          <a:ln w="28575">
            <a:solidFill>
              <a:schemeClr val="accent2"/>
            </a:solidFill>
            <a:round/>
            <a:headEnd/>
            <a:tailEnd/>
          </a:ln>
        </p:spPr>
        <p:txBody>
          <a:bodyPr wrap="none" lIns="90488" tIns="44450" rIns="90488" bIns="44450"/>
          <a:lstStyle/>
          <a:p>
            <a:pPr>
              <a:defRPr/>
            </a:pPr>
            <a:endParaRPr lang="en-CA" dirty="0">
              <a:cs typeface="Arial" pitchFamily="34" charset="0"/>
            </a:endParaRPr>
          </a:p>
        </p:txBody>
      </p:sp>
      <p:sp>
        <p:nvSpPr>
          <p:cNvPr id="9" name="Line 7"/>
          <p:cNvSpPr>
            <a:spLocks noChangeShapeType="1"/>
          </p:cNvSpPr>
          <p:nvPr userDrawn="1"/>
        </p:nvSpPr>
        <p:spPr bwMode="auto">
          <a:xfrm>
            <a:off x="6096000" y="855663"/>
            <a:ext cx="0" cy="5684837"/>
          </a:xfrm>
          <a:prstGeom prst="line">
            <a:avLst/>
          </a:prstGeom>
          <a:noFill/>
          <a:ln w="28575">
            <a:solidFill>
              <a:schemeClr val="accent2"/>
            </a:solidFill>
            <a:round/>
            <a:headEnd/>
            <a:tailEnd/>
          </a:ln>
        </p:spPr>
        <p:txBody>
          <a:bodyPr wrap="none" lIns="90488" tIns="44450" rIns="90488" bIns="44450"/>
          <a:lstStyle/>
          <a:p>
            <a:pPr>
              <a:defRPr/>
            </a:pPr>
            <a:endParaRPr lang="en-CA" dirty="0">
              <a:cs typeface="Arial" pitchFamily="34" charset="0"/>
            </a:endParaRPr>
          </a:p>
        </p:txBody>
      </p:sp>
      <p:sp>
        <p:nvSpPr>
          <p:cNvPr id="10" name="Line 8"/>
          <p:cNvSpPr>
            <a:spLocks noChangeShapeType="1"/>
          </p:cNvSpPr>
          <p:nvPr userDrawn="1"/>
        </p:nvSpPr>
        <p:spPr bwMode="auto">
          <a:xfrm>
            <a:off x="368301" y="3697288"/>
            <a:ext cx="11408833" cy="0"/>
          </a:xfrm>
          <a:prstGeom prst="line">
            <a:avLst/>
          </a:prstGeom>
          <a:noFill/>
          <a:ln w="28575">
            <a:solidFill>
              <a:schemeClr val="accent2"/>
            </a:solidFill>
            <a:round/>
            <a:headEnd/>
            <a:tailEnd/>
          </a:ln>
        </p:spPr>
        <p:txBody>
          <a:bodyPr wrap="none" lIns="90488" tIns="44450" rIns="90488" bIns="44450"/>
          <a:lstStyle/>
          <a:p>
            <a:pPr>
              <a:defRPr/>
            </a:pPr>
            <a:endParaRPr lang="en-CA" dirty="0">
              <a:cs typeface="Arial" pitchFamily="34" charset="0"/>
            </a:endParaRPr>
          </a:p>
        </p:txBody>
      </p:sp>
      <p:sp>
        <p:nvSpPr>
          <p:cNvPr id="15" name="Title 14"/>
          <p:cNvSpPr>
            <a:spLocks noGrp="1"/>
          </p:cNvSpPr>
          <p:nvPr>
            <p:ph type="title"/>
          </p:nvPr>
        </p:nvSpPr>
        <p:spPr>
          <a:xfrm>
            <a:off x="609600" y="142852"/>
            <a:ext cx="9939867" cy="595336"/>
          </a:xfrm>
          <a:prstGeom prst="rect">
            <a:avLst/>
          </a:prstGeom>
        </p:spPr>
        <p:txBody>
          <a:bodyPr/>
          <a:lstStyle>
            <a:lvl1pPr>
              <a:defRPr>
                <a:latin typeface="Arial" pitchFamily="34" charset="0"/>
                <a:cs typeface="Arial" pitchFamily="34" charset="0"/>
              </a:defRPr>
            </a:lvl1pPr>
          </a:lstStyle>
          <a:p>
            <a:r>
              <a:rPr lang="en-US"/>
              <a:t>Click to edit Master title style</a:t>
            </a:r>
            <a:endParaRPr lang="en-CA"/>
          </a:p>
        </p:txBody>
      </p:sp>
      <p:sp>
        <p:nvSpPr>
          <p:cNvPr id="21" name="Content Placeholder 20"/>
          <p:cNvSpPr>
            <a:spLocks noGrp="1"/>
          </p:cNvSpPr>
          <p:nvPr>
            <p:ph sz="quarter" idx="10"/>
          </p:nvPr>
        </p:nvSpPr>
        <p:spPr>
          <a:xfrm>
            <a:off x="368301" y="904875"/>
            <a:ext cx="5609167" cy="2740025"/>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7" name="Content Placeholder 26"/>
          <p:cNvSpPr>
            <a:spLocks noGrp="1"/>
          </p:cNvSpPr>
          <p:nvPr>
            <p:ph sz="quarter" idx="13"/>
          </p:nvPr>
        </p:nvSpPr>
        <p:spPr>
          <a:xfrm>
            <a:off x="6214533" y="904875"/>
            <a:ext cx="5562600" cy="2740024"/>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9" name="Content Placeholder 28"/>
          <p:cNvSpPr>
            <a:spLocks noGrp="1"/>
          </p:cNvSpPr>
          <p:nvPr>
            <p:ph sz="quarter" idx="14"/>
          </p:nvPr>
        </p:nvSpPr>
        <p:spPr>
          <a:xfrm>
            <a:off x="368301" y="3789363"/>
            <a:ext cx="5609167" cy="27495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1" name="Content Placeholder 30"/>
          <p:cNvSpPr>
            <a:spLocks noGrp="1"/>
          </p:cNvSpPr>
          <p:nvPr>
            <p:ph sz="quarter" idx="15"/>
          </p:nvPr>
        </p:nvSpPr>
        <p:spPr>
          <a:xfrm>
            <a:off x="6214533" y="3789363"/>
            <a:ext cx="5596467" cy="274955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597690306"/>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a:xfrm>
            <a:off x="609600" y="142852"/>
            <a:ext cx="9939867" cy="595336"/>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1209084012"/>
      </p:ext>
    </p:extLst>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9753"/>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10749280" cy="493776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741211111"/>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5212080" cy="493776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Content Placeholder 4"/>
          <p:cNvSpPr>
            <a:spLocks noGrp="1"/>
          </p:cNvSpPr>
          <p:nvPr>
            <p:ph sz="quarter" idx="14"/>
          </p:nvPr>
        </p:nvSpPr>
        <p:spPr>
          <a:xfrm>
            <a:off x="6257501" y="1188720"/>
            <a:ext cx="5212080" cy="4937760"/>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9"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326750368"/>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Simple Tex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6" name="Title 1"/>
          <p:cNvSpPr>
            <a:spLocks noGrp="1"/>
          </p:cNvSpPr>
          <p:nvPr>
            <p:ph type="title"/>
          </p:nvPr>
        </p:nvSpPr>
        <p:spPr>
          <a:xfrm>
            <a:off x="713232" y="356616"/>
            <a:ext cx="10648757" cy="498610"/>
          </a:xfrm>
        </p:spPr>
        <p:txBody>
          <a:bodyPr rIns="91440"/>
          <a:lstStyle>
            <a:lvl1pPr>
              <a:defRPr baseline="0">
                <a:solidFill>
                  <a:schemeClr val="bg2"/>
                </a:solidFill>
              </a:defRPr>
            </a:lvl1pPr>
          </a:lstStyle>
          <a:p>
            <a:r>
              <a:rPr lang="en-US" dirty="0"/>
              <a:t>Click to edit Master title style</a:t>
            </a:r>
          </a:p>
        </p:txBody>
      </p:sp>
      <p:sp>
        <p:nvSpPr>
          <p:cNvPr id="5" name="Content Placeholder 4"/>
          <p:cNvSpPr>
            <a:spLocks noGrp="1"/>
          </p:cNvSpPr>
          <p:nvPr>
            <p:ph sz="quarter" idx="12"/>
          </p:nvPr>
        </p:nvSpPr>
        <p:spPr>
          <a:xfrm>
            <a:off x="73152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3"/>
          </p:nvPr>
        </p:nvSpPr>
        <p:spPr/>
        <p:txBody>
          <a:bodyPr/>
          <a:lstStyle>
            <a:lvl1pPr>
              <a:defRPr>
                <a:solidFill>
                  <a:schemeClr val="bg1"/>
                </a:solidFill>
              </a:defRPr>
            </a:lvl1pPr>
          </a:lstStyle>
          <a:p>
            <a:pPr>
              <a:defRPr/>
            </a:pPr>
            <a:fld id="{65C380C9-3062-4F1D-A521-BEC000498A55}" type="slidenum">
              <a:rPr lang="en-US" smtClean="0"/>
              <a:pPr>
                <a:defRPr/>
              </a:pPr>
              <a:t>‹#›</a:t>
            </a:fld>
            <a:endParaRPr lang="en-US" dirty="0"/>
          </a:p>
        </p:txBody>
      </p:sp>
      <p:sp>
        <p:nvSpPr>
          <p:cNvPr id="7" name="Content Placeholder 4"/>
          <p:cNvSpPr>
            <a:spLocks noGrp="1"/>
          </p:cNvSpPr>
          <p:nvPr>
            <p:ph sz="quarter" idx="14"/>
          </p:nvPr>
        </p:nvSpPr>
        <p:spPr>
          <a:xfrm>
            <a:off x="6257501" y="1188720"/>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bwMode="auto">
          <a:xfrm flipH="1">
            <a:off x="841600" y="3677194"/>
            <a:ext cx="10531475" cy="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1" name="Content Placeholder 4"/>
          <p:cNvSpPr>
            <a:spLocks noGrp="1"/>
          </p:cNvSpPr>
          <p:nvPr>
            <p:ph sz="quarter" idx="15"/>
          </p:nvPr>
        </p:nvSpPr>
        <p:spPr>
          <a:xfrm>
            <a:off x="73152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4"/>
          <p:cNvSpPr>
            <a:spLocks noGrp="1"/>
          </p:cNvSpPr>
          <p:nvPr>
            <p:ph sz="quarter" idx="16"/>
          </p:nvPr>
        </p:nvSpPr>
        <p:spPr>
          <a:xfrm>
            <a:off x="6257501" y="3801291"/>
            <a:ext cx="5212080" cy="2338251"/>
          </a:xfrm>
          <a:prstGeom prst="rect">
            <a:avLst/>
          </a:prstGeom>
        </p:spPr>
        <p:txBody>
          <a:bodyPr/>
          <a:lstStyle>
            <a:lvl1pPr marL="182880" indent="-182880">
              <a:spcBef>
                <a:spcPts val="600"/>
              </a:spcBef>
              <a:spcAft>
                <a:spcPts val="0"/>
              </a:spcAft>
              <a:buClr>
                <a:schemeClr val="tx2"/>
              </a:buClr>
              <a:defRPr>
                <a:solidFill>
                  <a:schemeClr val="bg2"/>
                </a:solidFill>
              </a:defRPr>
            </a:lvl1pPr>
            <a:lvl2pPr marL="457200" indent="-182880">
              <a:spcBef>
                <a:spcPts val="600"/>
              </a:spcBef>
              <a:spcAft>
                <a:spcPts val="0"/>
              </a:spcAft>
              <a:buClr>
                <a:schemeClr val="tx1"/>
              </a:buClr>
              <a:defRPr>
                <a:solidFill>
                  <a:schemeClr val="bg2"/>
                </a:solidFill>
              </a:defRPr>
            </a:lvl2pPr>
            <a:lvl3pPr marL="640080" indent="-182880">
              <a:spcBef>
                <a:spcPts val="600"/>
              </a:spcBef>
              <a:spcAft>
                <a:spcPts val="0"/>
              </a:spcAft>
              <a:buClr>
                <a:schemeClr val="tx1"/>
              </a:buClr>
              <a:defRPr>
                <a:solidFill>
                  <a:schemeClr val="bg2"/>
                </a:solidFill>
              </a:defRPr>
            </a:lvl3pPr>
            <a:lvl4pPr marL="914400" indent="-182880">
              <a:spcBef>
                <a:spcPts val="600"/>
              </a:spcBef>
              <a:spcAft>
                <a:spcPts val="0"/>
              </a:spcAft>
              <a:buClr>
                <a:schemeClr val="tx1"/>
              </a:buClr>
              <a:buFont typeface="Arial" panose="020B0604020202020204" pitchFamily="34" charset="0"/>
              <a:buChar char="-"/>
              <a:defRPr sz="1400">
                <a:solidFill>
                  <a:schemeClr val="bg2"/>
                </a:solidFill>
                <a:latin typeface="Arial" panose="020B0604020202020204" pitchFamily="34" charset="0"/>
                <a:cs typeface="Arial" panose="020B0604020202020204" pitchFamily="34" charset="0"/>
              </a:defRPr>
            </a:lvl4pPr>
            <a:lvl5pPr marL="1097280" indent="-182880">
              <a:spcBef>
                <a:spcPts val="600"/>
              </a:spcBef>
              <a:spcAft>
                <a:spcPts val="0"/>
              </a:spcAft>
              <a:buClr>
                <a:schemeClr val="tx1"/>
              </a:buClr>
              <a:defRPr sz="1200">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bwMode="auto">
          <a:xfrm>
            <a:off x="6096000" y="1299754"/>
            <a:ext cx="0" cy="4754880"/>
          </a:xfrm>
          <a:prstGeom prst="line">
            <a:avLst/>
          </a:prstGeom>
          <a:noFill/>
          <a:ln w="9525" cap="flat" cmpd="sng" algn="ctr">
            <a:solidFill>
              <a:schemeClr val="bg1">
                <a:lumMod val="65000"/>
              </a:schemeClr>
            </a:solidFill>
            <a:prstDash val="solid"/>
            <a:round/>
            <a:headEnd type="none" w="med" len="med"/>
            <a:tailEnd type="none" w="med" len="med"/>
          </a:ln>
          <a:effectLst/>
        </p:spPr>
      </p:cxnSp>
      <p:sp>
        <p:nvSpPr>
          <p:cNvPr id="14" name="Text Placeholder 9"/>
          <p:cNvSpPr>
            <a:spLocks noGrp="1"/>
          </p:cNvSpPr>
          <p:nvPr>
            <p:ph type="body" sz="quarter" idx="17"/>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43680660"/>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pen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713232" y="356616"/>
            <a:ext cx="10523336" cy="498475"/>
          </a:xfrm>
        </p:spPr>
        <p:txBody>
          <a:bodyPr/>
          <a:lstStyle>
            <a:lvl1pPr>
              <a:defRPr>
                <a:solidFill>
                  <a:schemeClr val="bg2"/>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solidFill>
                  <a:schemeClr val="bg1"/>
                </a:solidFill>
              </a:defRPr>
            </a:lvl1pPr>
          </a:lstStyle>
          <a:p>
            <a:pPr>
              <a:defRPr/>
            </a:pPr>
            <a:fld id="{521D1E3F-96BE-4EC6-B772-60D92C1E53EA}" type="slidenum">
              <a:rPr lang="en-US" smtClean="0"/>
              <a:pPr>
                <a:defRPr/>
              </a:pPr>
              <a:t>‹#›</a:t>
            </a:fld>
            <a:endParaRPr lang="en-US" dirty="0"/>
          </a:p>
        </p:txBody>
      </p:sp>
      <p:sp>
        <p:nvSpPr>
          <p:cNvPr id="5" name="Text Placeholder 9"/>
          <p:cNvSpPr>
            <a:spLocks noGrp="1"/>
          </p:cNvSpPr>
          <p:nvPr>
            <p:ph type="body" sz="quarter" idx="15"/>
          </p:nvPr>
        </p:nvSpPr>
        <p:spPr>
          <a:xfrm>
            <a:off x="315384" y="6382512"/>
            <a:ext cx="11063816" cy="457200"/>
          </a:xfrm>
          <a:prstGeom prst="rect">
            <a:avLst/>
          </a:prstGeom>
        </p:spPr>
        <p:txBody>
          <a:bodyPr anchor="ctr"/>
          <a:lstStyle>
            <a:lvl1pPr marL="0" indent="0" algn="r">
              <a:buNone/>
              <a:defRPr sz="2400"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90251181"/>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00B050"/>
              </a:buClr>
              <a:defRPr/>
            </a:lvl1pPr>
            <a:lvl2pPr>
              <a:buClr>
                <a:srgbClr val="00B050"/>
              </a:buClr>
              <a:defRPr/>
            </a:lvl2pPr>
            <a:lvl3pPr>
              <a:buClr>
                <a:srgbClr val="00B050"/>
              </a:buClr>
              <a:defRPr/>
            </a:lvl3pPr>
            <a:lvl4pPr>
              <a:buClr>
                <a:srgbClr val="00B050"/>
              </a:buClr>
              <a:defRPr/>
            </a:lvl4pPr>
            <a:lvl5pPr>
              <a:buClr>
                <a:srgbClr val="00B05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642106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684" y="1371600"/>
            <a:ext cx="5740400" cy="4845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9285" y="1371600"/>
            <a:ext cx="5742516" cy="4845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756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slideLayout" Target="../slideLayouts/slideLayout90.xml"/><Relationship Id="rId7"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oleObject" Target="../embeddings/oleObject1.bin"/><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tags" Target="../tags/tag2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theme" Target="../theme/theme11.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image" Target="../media/image18.png"/><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image" Target="../media/image17.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image" Target="../media/image35.emf"/><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2.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10.png"/><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image" Target="../media/image17.emf"/><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tags" Target="../tags/tag2.xml"/><Relationship Id="rId40" Type="http://schemas.openxmlformats.org/officeDocument/2006/relationships/image" Target="../media/image18.pn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theme" Target="../theme/theme4.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8" Type="http://schemas.openxmlformats.org/officeDocument/2006/relationships/slideLayout" Target="../slideLayouts/slideLayout11.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oleObject" Target="../embeddings/oleObject1.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5.xml"/><Relationship Id="rId3" Type="http://schemas.openxmlformats.org/officeDocument/2006/relationships/slideLayout" Target="../slideLayouts/slideLayout41.xml"/><Relationship Id="rId21" Type="http://schemas.openxmlformats.org/officeDocument/2006/relationships/image" Target="../media/image17.emf"/><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oleObject" Target="../embeddings/oleObject1.bin"/><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ags" Target="../tags/tag1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25.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theme" Target="../theme/theme7.xml"/><Relationship Id="rId1" Type="http://schemas.openxmlformats.org/officeDocument/2006/relationships/slideLayout" Target="../slideLayouts/slideLayout66.xml"/><Relationship Id="rId5" Type="http://schemas.openxmlformats.org/officeDocument/2006/relationships/image" Target="../media/image28.png"/><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slideLayout" Target="../slideLayouts/slideLayout69.xml"/><Relationship Id="rId7"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32.emf"/><Relationship Id="rId2" Type="http://schemas.openxmlformats.org/officeDocument/2006/relationships/slideLayout" Target="../slideLayouts/slideLayout74.xml"/><Relationship Id="rId16" Type="http://schemas.openxmlformats.org/officeDocument/2006/relationships/theme" Target="../theme/theme9.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31708530823_523ed4fa90_o_crop.jpg"/>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0" y="0"/>
            <a:ext cx="4229101" cy="5624123"/>
          </a:xfrm>
          <a:prstGeom prst="rect">
            <a:avLst/>
          </a:prstGeom>
        </p:spPr>
      </p:pic>
      <p:pic>
        <p:nvPicPr>
          <p:cNvPr id="13" name="Picture 2" descr="https://www.security.honeywell.com/hsc/images/Lyric-Gateway-Living-Room3_hi.jpg"/>
          <p:cNvPicPr>
            <a:picLocks noChangeAspect="1" noChangeArrowheads="1"/>
          </p:cNvPicPr>
          <p:nvPr/>
        </p:nvPicPr>
        <p:blipFill rotWithShape="1">
          <a:blip r:embed="rId4" cstate="print">
            <a:alphaModFix/>
            <a:extLst>
              <a:ext uri="{28A0092B-C50C-407E-A947-70E740481C1C}">
                <a14:useLocalDpi xmlns:a14="http://schemas.microsoft.com/office/drawing/2010/main"/>
              </a:ext>
            </a:extLst>
          </a:blip>
          <a:srcRect t="-1" b="390"/>
          <a:stretch/>
        </p:blipFill>
        <p:spPr bwMode="auto">
          <a:xfrm>
            <a:off x="6664663" y="0"/>
            <a:ext cx="5527337" cy="190191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p:cNvPicPr>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4325739" y="0"/>
            <a:ext cx="2242286" cy="1905069"/>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tretch/>
        </p:blipFill>
        <p:spPr>
          <a:xfrm>
            <a:off x="9922445" y="1998270"/>
            <a:ext cx="2274848" cy="3589504"/>
          </a:xfrm>
          <a:prstGeom prst="rect">
            <a:avLst/>
          </a:prstGeom>
          <a:noFill/>
          <a:ln>
            <a:noFill/>
          </a:ln>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25738" y="1998270"/>
            <a:ext cx="2240280" cy="3711750"/>
          </a:xfrm>
          <a:prstGeom prst="rect">
            <a:avLst/>
          </a:prstGeom>
        </p:spPr>
      </p:pic>
      <p:pic>
        <p:nvPicPr>
          <p:cNvPr id="18" name="Picture 2" descr="GoDirect"/>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6664663" y="3904127"/>
            <a:ext cx="3154680" cy="170370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flipH="1">
            <a:off x="6664663" y="1998270"/>
            <a:ext cx="3154141" cy="1799519"/>
          </a:xfrm>
          <a:prstGeom prst="rect">
            <a:avLst/>
          </a:prstGeom>
        </p:spPr>
      </p:pic>
      <p:pic>
        <p:nvPicPr>
          <p:cNvPr id="11" name="Picture 5" descr="Corner-01 copy.png"/>
          <p:cNvPicPr>
            <a:picLocks noChangeAspect="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3792538"/>
            <a:ext cx="12192000" cy="305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723200" y="5959015"/>
            <a:ext cx="1788000" cy="516858"/>
          </a:xfrm>
          <a:prstGeom prst="rect">
            <a:avLst/>
          </a:prstGeom>
        </p:spPr>
      </p:pic>
    </p:spTree>
  </p:cSld>
  <p:clrMap bg1="lt1" tx1="dk1" bg2="lt2" tx2="dk2" accent1="accent1" accent2="accent2" accent3="accent3" accent4="accent4" accent5="accent5" accent6="accent6" hlink="hlink" folHlink="folHlink"/>
  <p:sldLayoutIdLst>
    <p:sldLayoutId id="2147493563" r:id="rId1"/>
  </p:sldLayoutIdLst>
  <p:hf hdr="0" dt="0"/>
  <p:txStyles>
    <p:titleStyle>
      <a:lvl1pPr algn="l" defTabSz="457200" rtl="0" eaLnBrk="1" fontAlgn="base" hangingPunct="1">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1" fontAlgn="base" hangingPunct="1">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1" fontAlgn="base" hangingPunct="1">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9467" y="533400"/>
            <a:ext cx="12573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22"/>
          <p:cNvSpPr>
            <a:spLocks noChangeShapeType="1"/>
          </p:cNvSpPr>
          <p:nvPr/>
        </p:nvSpPr>
        <p:spPr bwMode="auto">
          <a:xfrm>
            <a:off x="374651" y="738188"/>
            <a:ext cx="11432116" cy="0"/>
          </a:xfrm>
          <a:prstGeom prst="line">
            <a:avLst/>
          </a:prstGeom>
          <a:noFill/>
          <a:ln w="12700">
            <a:solidFill>
              <a:srgbClr val="DC241F"/>
            </a:solidFill>
            <a:round/>
            <a:headEnd/>
            <a:tailEnd/>
          </a:ln>
          <a:effectLst/>
        </p:spPr>
        <p:txBody>
          <a:bodyPr wrap="none" lIns="90488" tIns="44450" rIns="90488" bIns="44450"/>
          <a:lstStyle/>
          <a:p>
            <a:pPr fontAlgn="auto">
              <a:spcBef>
                <a:spcPts val="0"/>
              </a:spcBef>
              <a:spcAft>
                <a:spcPts val="0"/>
              </a:spcAft>
              <a:defRPr/>
            </a:pPr>
            <a:endParaRPr lang="en-US" dirty="0">
              <a:cs typeface="Arial" pitchFamily="34" charset="0"/>
            </a:endParaRPr>
          </a:p>
        </p:txBody>
      </p:sp>
      <p:sp>
        <p:nvSpPr>
          <p:cNvPr id="5124" name="Title Placeholder 6"/>
          <p:cNvSpPr>
            <a:spLocks noGrp="1"/>
          </p:cNvSpPr>
          <p:nvPr>
            <p:ph type="title"/>
          </p:nvPr>
        </p:nvSpPr>
        <p:spPr bwMode="auto">
          <a:xfrm>
            <a:off x="609600" y="142876"/>
            <a:ext cx="993986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en-CA" altLang="de-DE"/>
          </a:p>
        </p:txBody>
      </p:sp>
      <p:sp>
        <p:nvSpPr>
          <p:cNvPr id="5125" name="Text Placeholder 7"/>
          <p:cNvSpPr>
            <a:spLocks noGrp="1"/>
          </p:cNvSpPr>
          <p:nvPr>
            <p:ph type="body" idx="1"/>
          </p:nvPr>
        </p:nvSpPr>
        <p:spPr bwMode="auto">
          <a:xfrm>
            <a:off x="381001" y="904875"/>
            <a:ext cx="11425767"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1" name="TextBox 10"/>
          <p:cNvSpPr txBox="1"/>
          <p:nvPr/>
        </p:nvSpPr>
        <p:spPr>
          <a:xfrm>
            <a:off x="4785785" y="6596063"/>
            <a:ext cx="2620433" cy="246062"/>
          </a:xfrm>
          <a:prstGeom prst="rect">
            <a:avLst/>
          </a:prstGeom>
          <a:noFill/>
        </p:spPr>
        <p:txBody>
          <a:bodyPr>
            <a:spAutoFit/>
          </a:bodyPr>
          <a:lstStyle/>
          <a:p>
            <a:pPr algn="ctr">
              <a:defRPr/>
            </a:pPr>
            <a:r>
              <a:rPr lang="en-CA" sz="1000" b="1" dirty="0">
                <a:cs typeface="Arial" pitchFamily="34" charset="0"/>
              </a:rPr>
              <a:t>Experion MX</a:t>
            </a:r>
          </a:p>
        </p:txBody>
      </p:sp>
      <p:sp>
        <p:nvSpPr>
          <p:cNvPr id="12" name="Rectangle 11"/>
          <p:cNvSpPr/>
          <p:nvPr/>
        </p:nvSpPr>
        <p:spPr>
          <a:xfrm>
            <a:off x="374651" y="6591301"/>
            <a:ext cx="341760" cy="246221"/>
          </a:xfrm>
          <a:prstGeom prst="rect">
            <a:avLst/>
          </a:prstGeom>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0D496B8-F965-4421-983A-6A7CFB6B386A}" type="slidenum">
              <a:rPr lang="en-CA" altLang="de-DE" sz="1000">
                <a:solidFill>
                  <a:srgbClr val="6A737B"/>
                </a:solidFill>
                <a:cs typeface="Arial" panose="020B0604020202020204" pitchFamily="34" charset="0"/>
              </a:rPr>
              <a:pPr eaLnBrk="1" hangingPunct="1"/>
              <a:t>‹#›</a:t>
            </a:fld>
            <a:endParaRPr lang="en-CA" altLang="de-DE" sz="1000">
              <a:solidFill>
                <a:srgbClr val="6A737B"/>
              </a:solidFill>
              <a:cs typeface="Arial" panose="020B0604020202020204" pitchFamily="34" charset="0"/>
            </a:endParaRPr>
          </a:p>
        </p:txBody>
      </p:sp>
      <p:sp>
        <p:nvSpPr>
          <p:cNvPr id="13" name="Rectangle 12"/>
          <p:cNvSpPr/>
          <p:nvPr/>
        </p:nvSpPr>
        <p:spPr>
          <a:xfrm>
            <a:off x="10499999" y="6591300"/>
            <a:ext cx="1306768" cy="246221"/>
          </a:xfrm>
          <a:prstGeom prst="rect">
            <a:avLst/>
          </a:prstGeom>
        </p:spPr>
        <p:txBody>
          <a:bodyPr wrap="none">
            <a:spAutoFit/>
          </a:bodyPr>
          <a:lstStyle/>
          <a:p>
            <a:pPr algn="r">
              <a:defRPr/>
            </a:pPr>
            <a:r>
              <a:rPr lang="en-CA" sz="1000" dirty="0">
                <a:solidFill>
                  <a:schemeClr val="accent5"/>
                </a:solidFill>
                <a:cs typeface="Arial" pitchFamily="34" charset="0"/>
              </a:rPr>
              <a:t>Color Measurement</a:t>
            </a:r>
          </a:p>
        </p:txBody>
      </p:sp>
    </p:spTree>
    <p:extLst>
      <p:ext uri="{BB962C8B-B14F-4D97-AF65-F5344CB8AC3E}">
        <p14:creationId xmlns:p14="http://schemas.microsoft.com/office/powerpoint/2010/main" val="4155827287"/>
      </p:ext>
    </p:extLst>
  </p:cSld>
  <p:clrMap bg1="lt1" tx1="dk1" bg2="lt2" tx2="dk2" accent1="accent1" accent2="accent2" accent3="accent3" accent4="accent4" accent5="accent5" accent6="accent6" hlink="hlink" folHlink="folHlink"/>
  <p:sldLayoutIdLst>
    <p:sldLayoutId id="2147493703" r:id="rId1"/>
    <p:sldLayoutId id="2147493704" r:id="rId2"/>
    <p:sldLayoutId id="2147493705" r:id="rId3"/>
    <p:sldLayoutId id="2147493706" r:id="rId4"/>
    <p:sldLayoutId id="2147493707" r:id="rId5"/>
    <p:sldLayoutId id="2147493708" r:id="rId6"/>
  </p:sldLayoutIdLst>
  <p:transition>
    <p:wipe dir="r"/>
  </p:transition>
  <p:txStyles>
    <p:titleStyle>
      <a:lvl1pPr algn="l" rtl="0" eaLnBrk="0" fontAlgn="base" hangingPunct="0">
        <a:spcBef>
          <a:spcPct val="0"/>
        </a:spcBef>
        <a:spcAft>
          <a:spcPct val="0"/>
        </a:spcAft>
        <a:defRPr sz="28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tx1"/>
          </a:solidFill>
          <a:latin typeface="Arial" charset="0"/>
          <a:cs typeface="Arial" pitchFamily="34" charset="0"/>
        </a:defRPr>
      </a:lvl2pPr>
      <a:lvl3pPr algn="l" rtl="0" eaLnBrk="0" fontAlgn="base" hangingPunct="0">
        <a:spcBef>
          <a:spcPct val="0"/>
        </a:spcBef>
        <a:spcAft>
          <a:spcPct val="0"/>
        </a:spcAft>
        <a:defRPr sz="2800" b="1">
          <a:solidFill>
            <a:schemeClr val="tx1"/>
          </a:solidFill>
          <a:latin typeface="Arial" charset="0"/>
          <a:cs typeface="Arial" pitchFamily="34" charset="0"/>
        </a:defRPr>
      </a:lvl3pPr>
      <a:lvl4pPr algn="l" rtl="0" eaLnBrk="0" fontAlgn="base" hangingPunct="0">
        <a:spcBef>
          <a:spcPct val="0"/>
        </a:spcBef>
        <a:spcAft>
          <a:spcPct val="0"/>
        </a:spcAft>
        <a:defRPr sz="2800" b="1">
          <a:solidFill>
            <a:schemeClr val="tx1"/>
          </a:solidFill>
          <a:latin typeface="Arial" charset="0"/>
          <a:cs typeface="Arial" pitchFamily="34" charset="0"/>
        </a:defRPr>
      </a:lvl4pPr>
      <a:lvl5pPr algn="l" rtl="0" eaLnBrk="0" fontAlgn="base" hangingPunct="0">
        <a:spcBef>
          <a:spcPct val="0"/>
        </a:spcBef>
        <a:spcAft>
          <a:spcPct val="0"/>
        </a:spcAft>
        <a:defRPr sz="2800" b="1">
          <a:solidFill>
            <a:schemeClr val="tx1"/>
          </a:solidFill>
          <a:latin typeface="Arial" charset="0"/>
          <a:cs typeface="Arial" pitchFamily="34"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182563" indent="-182563" algn="l" rtl="0" eaLnBrk="0" fontAlgn="base" hangingPunct="0">
        <a:spcBef>
          <a:spcPct val="20000"/>
        </a:spcBef>
        <a:spcAft>
          <a:spcPct val="0"/>
        </a:spcAft>
        <a:buClr>
          <a:schemeClr val="bg2"/>
        </a:buClr>
        <a:buFont typeface="Arial" panose="020B0604020202020204" pitchFamily="34" charset="0"/>
        <a:buChar char="•"/>
        <a:defRPr lang="en-US" sz="2400" b="1" kern="1200" dirty="0">
          <a:solidFill>
            <a:schemeClr val="tx1"/>
          </a:solidFill>
          <a:latin typeface="Arial" pitchFamily="34" charset="0"/>
          <a:ea typeface="+mn-ea"/>
          <a:cs typeface="Arial" pitchFamily="34" charset="0"/>
        </a:defRPr>
      </a:lvl1pPr>
      <a:lvl2pPr marL="357188" indent="-174625" algn="l" rtl="0" eaLnBrk="0" fontAlgn="base" hangingPunct="0">
        <a:spcBef>
          <a:spcPct val="20000"/>
        </a:spcBef>
        <a:spcAft>
          <a:spcPct val="0"/>
        </a:spcAft>
        <a:buClr>
          <a:schemeClr val="tx2"/>
        </a:buClr>
        <a:buFont typeface="Calibri" panose="020F0502020204030204" pitchFamily="34" charset="0"/>
        <a:buChar char="-"/>
        <a:defRPr lang="en-US" sz="2000" b="1" kern="1200" dirty="0">
          <a:solidFill>
            <a:schemeClr val="tx1"/>
          </a:solidFill>
          <a:latin typeface="Arial" pitchFamily="34" charset="0"/>
          <a:ea typeface="+mn-ea"/>
          <a:cs typeface="Arial" pitchFamily="34" charset="0"/>
        </a:defRPr>
      </a:lvl2pPr>
      <a:lvl3pPr marL="539750" indent="-182563" algn="l" rtl="0" eaLnBrk="0" fontAlgn="base" hangingPunct="0">
        <a:spcBef>
          <a:spcPct val="20000"/>
        </a:spcBef>
        <a:spcAft>
          <a:spcPct val="0"/>
        </a:spcAft>
        <a:buClr>
          <a:schemeClr val="accent1"/>
        </a:buClr>
        <a:buFont typeface="Wingdings" panose="05000000000000000000" pitchFamily="2" charset="2"/>
        <a:buChar char="w"/>
        <a:defRPr lang="en-US" b="1" kern="1200" dirty="0">
          <a:solidFill>
            <a:schemeClr val="tx1"/>
          </a:solidFill>
          <a:latin typeface="Arial" pitchFamily="34" charset="0"/>
          <a:ea typeface="+mn-ea"/>
          <a:cs typeface="Arial" pitchFamily="34" charset="0"/>
        </a:defRPr>
      </a:lvl3pPr>
      <a:lvl4pPr marL="714375" indent="-174625" algn="l" rtl="0" eaLnBrk="0" fontAlgn="base" hangingPunct="0">
        <a:spcBef>
          <a:spcPct val="20000"/>
        </a:spcBef>
        <a:spcAft>
          <a:spcPct val="0"/>
        </a:spcAft>
        <a:buFont typeface="Arial" panose="020B0604020202020204" pitchFamily="34" charset="0"/>
        <a:buChar char="•"/>
        <a:defRPr lang="en-US" sz="1600" b="1" kern="1200" dirty="0">
          <a:solidFill>
            <a:schemeClr val="tx1"/>
          </a:solidFill>
          <a:latin typeface="Arial" pitchFamily="34" charset="0"/>
          <a:ea typeface="+mn-ea"/>
          <a:cs typeface="Arial" pitchFamily="34" charset="0"/>
        </a:defRPr>
      </a:lvl4pPr>
      <a:lvl5pPr marL="898525" algn="l" rtl="0" eaLnBrk="0" fontAlgn="base" hangingPunct="0">
        <a:spcBef>
          <a:spcPct val="20000"/>
        </a:spcBef>
        <a:spcAft>
          <a:spcPct val="0"/>
        </a:spcAft>
        <a:buFont typeface="Arial" panose="020B0604020202020204" pitchFamily="34" charset="0"/>
        <a:defRPr lang="en-CA" sz="1400" b="1"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5"/>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6" imgW="270" imgH="270" progId="TCLayout.ActiveDocument.1">
                  <p:embed/>
                </p:oleObj>
              </mc:Choice>
              <mc:Fallback>
                <p:oleObj name="think-cell Slide" r:id="rId26" imgW="270" imgH="270" progId="TCLayout.ActiveDocument.1">
                  <p:embed/>
                  <p:pic>
                    <p:nvPicPr>
                      <p:cNvPr id="2" name="Object 1" hidden="1"/>
                      <p:cNvPicPr/>
                      <p:nvPr/>
                    </p:nvPicPr>
                    <p:blipFill>
                      <a:blip r:embed="rId27"/>
                      <a:stretch>
                        <a:fillRect/>
                      </a:stretch>
                    </p:blipFill>
                    <p:spPr>
                      <a:xfrm>
                        <a:off x="1588" y="1588"/>
                        <a:ext cx="1587" cy="1587"/>
                      </a:xfrm>
                      <a:prstGeom prst="rect">
                        <a:avLst/>
                      </a:prstGeom>
                    </p:spPr>
                  </p:pic>
                </p:oleObj>
              </mc:Fallback>
            </mc:AlternateContent>
          </a:graphicData>
        </a:graphic>
      </p:graphicFrame>
      <p:grpSp>
        <p:nvGrpSpPr>
          <p:cNvPr id="29" name="Group 28"/>
          <p:cNvGrpSpPr/>
          <p:nvPr userDrawn="1"/>
        </p:nvGrpSpPr>
        <p:grpSpPr>
          <a:xfrm>
            <a:off x="-313689" y="-311099"/>
            <a:ext cx="12814617" cy="7477866"/>
            <a:chOff x="-313689" y="-311099"/>
            <a:chExt cx="12814617" cy="7477866"/>
          </a:xfrm>
        </p:grpSpPr>
        <p:grpSp>
          <p:nvGrpSpPr>
            <p:cNvPr id="30" name="Group 29"/>
            <p:cNvGrpSpPr/>
            <p:nvPr userDrawn="1"/>
          </p:nvGrpSpPr>
          <p:grpSpPr>
            <a:xfrm>
              <a:off x="-313689" y="1297123"/>
              <a:ext cx="182881" cy="4762033"/>
              <a:chOff x="-186689" y="1297123"/>
              <a:chExt cx="182881" cy="4762033"/>
            </a:xfrm>
          </p:grpSpPr>
          <p:cxnSp>
            <p:nvCxnSpPr>
              <p:cNvPr id="40" name="Straight Connector 39"/>
              <p:cNvCxnSpPr>
                <a:cxnSpLocks/>
              </p:cNvCxnSpPr>
              <p:nvPr userDrawn="1"/>
            </p:nvCxnSpPr>
            <p:spPr>
              <a:xfrm rot="16200000">
                <a:off x="-95248" y="5967716"/>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cxnSpLocks/>
              </p:cNvCxnSpPr>
              <p:nvPr userDrawn="1"/>
            </p:nvCxnSpPr>
            <p:spPr>
              <a:xfrm rot="16200000">
                <a:off x="-95249" y="1205683"/>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userDrawn="1"/>
          </p:nvGrpSpPr>
          <p:grpSpPr>
            <a:xfrm>
              <a:off x="833437" y="-311099"/>
              <a:ext cx="10529888" cy="182880"/>
              <a:chOff x="833437" y="-184099"/>
              <a:chExt cx="10529888" cy="182880"/>
            </a:xfrm>
          </p:grpSpPr>
          <p:cxnSp>
            <p:nvCxnSpPr>
              <p:cNvPr id="38" name="Straight Connector 37"/>
              <p:cNvCxnSpPr/>
              <p:nvPr userDrawn="1"/>
            </p:nvCxnSpPr>
            <p:spPr>
              <a:xfrm>
                <a:off x="11363325"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833437"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userDrawn="1"/>
          </p:nvGrpSpPr>
          <p:grpSpPr>
            <a:xfrm>
              <a:off x="12318047" y="1297123"/>
              <a:ext cx="182881" cy="4762033"/>
              <a:chOff x="-186689" y="1297123"/>
              <a:chExt cx="182881" cy="4762033"/>
            </a:xfrm>
          </p:grpSpPr>
          <p:cxnSp>
            <p:nvCxnSpPr>
              <p:cNvPr id="36" name="Straight Connector 35"/>
              <p:cNvCxnSpPr>
                <a:cxnSpLocks/>
              </p:cNvCxnSpPr>
              <p:nvPr userDrawn="1"/>
            </p:nvCxnSpPr>
            <p:spPr>
              <a:xfrm rot="16200000">
                <a:off x="-95248" y="5967716"/>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p:cNvCxnSpPr>
              <p:nvPr userDrawn="1"/>
            </p:nvCxnSpPr>
            <p:spPr>
              <a:xfrm rot="16200000">
                <a:off x="-95249" y="1205683"/>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userDrawn="1"/>
          </p:nvGrpSpPr>
          <p:grpSpPr>
            <a:xfrm>
              <a:off x="833437" y="6983887"/>
              <a:ext cx="10529888" cy="182880"/>
              <a:chOff x="833437" y="-184099"/>
              <a:chExt cx="10529888" cy="182880"/>
            </a:xfrm>
          </p:grpSpPr>
          <p:cxnSp>
            <p:nvCxnSpPr>
              <p:cNvPr id="34" name="Straight Connector 33"/>
              <p:cNvCxnSpPr/>
              <p:nvPr userDrawn="1"/>
            </p:nvCxnSpPr>
            <p:spPr>
              <a:xfrm>
                <a:off x="11363325"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33437"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pic>
        <p:nvPicPr>
          <p:cNvPr id="3" name="Picture 2"/>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9" name="Slide Number Placeholder 5"/>
          <p:cNvSpPr>
            <a:spLocks noGrp="1"/>
          </p:cNvSpPr>
          <p:nvPr>
            <p:ph type="sldNum" sz="quarter" idx="4"/>
          </p:nvPr>
        </p:nvSpPr>
        <p:spPr>
          <a:xfrm>
            <a:off x="11643360" y="0"/>
            <a:ext cx="548640"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2"/>
                </a:solidFill>
                <a:latin typeface="+mn-lt"/>
                <a:cs typeface="HelveticaNeue MediumCond"/>
              </a:defRPr>
            </a:lvl1pPr>
          </a:lstStyle>
          <a:p>
            <a:pPr>
              <a:defRPr/>
            </a:pPr>
            <a:fld id="{C05CE228-874B-4B88-8E7B-BE8A2097705B}" type="slidenum">
              <a:rPr lang="en-US" smtClean="0"/>
              <a:pPr>
                <a:defRPr/>
              </a:pPr>
              <a:t>‹#›</a:t>
            </a:fld>
            <a:endParaRPr lang="en-US" dirty="0"/>
          </a:p>
        </p:txBody>
      </p:sp>
      <p:sp>
        <p:nvSpPr>
          <p:cNvPr id="11" name="Rectangle 23"/>
          <p:cNvSpPr>
            <a:spLocks noChangeArrowheads="1"/>
          </p:cNvSpPr>
          <p:nvPr userDrawn="1"/>
        </p:nvSpPr>
        <p:spPr bwMode="auto">
          <a:xfrm>
            <a:off x="4342956" y="6162039"/>
            <a:ext cx="3506088" cy="20005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tx1"/>
                </a:solidFill>
                <a:cs typeface="Arial" panose="020B0604020202020204" pitchFamily="34" charset="0"/>
              </a:rPr>
              <a:t>Honeywell Confidential - © 2018 by Honeywell International Inc. All rights reserved.</a:t>
            </a:r>
          </a:p>
        </p:txBody>
      </p:sp>
      <p:sp>
        <p:nvSpPr>
          <p:cNvPr id="12" name="Round Single Corner Rectangle 11"/>
          <p:cNvSpPr/>
          <p:nvPr userDrawn="1"/>
        </p:nvSpPr>
        <p:spPr>
          <a:xfrm>
            <a:off x="0" y="6353175"/>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Tree>
    <p:extLst>
      <p:ext uri="{BB962C8B-B14F-4D97-AF65-F5344CB8AC3E}">
        <p14:creationId xmlns:p14="http://schemas.microsoft.com/office/powerpoint/2010/main" val="3742162378"/>
      </p:ext>
    </p:extLst>
  </p:cSld>
  <p:clrMap bg1="lt1" tx1="dk1" bg2="lt2" tx2="dk2" accent1="accent1" accent2="accent2" accent3="accent3" accent4="accent4" accent5="accent5" accent6="accent6" hlink="hlink" folHlink="folHlink"/>
  <p:sldLayoutIdLst>
    <p:sldLayoutId id="2147493710" r:id="rId1"/>
    <p:sldLayoutId id="2147493711" r:id="rId2"/>
    <p:sldLayoutId id="2147493712" r:id="rId3"/>
    <p:sldLayoutId id="2147493713" r:id="rId4"/>
    <p:sldLayoutId id="2147493714" r:id="rId5"/>
    <p:sldLayoutId id="2147493715" r:id="rId6"/>
    <p:sldLayoutId id="2147493716" r:id="rId7"/>
    <p:sldLayoutId id="2147493717" r:id="rId8"/>
    <p:sldLayoutId id="2147493718" r:id="rId9"/>
    <p:sldLayoutId id="2147493719" r:id="rId10"/>
    <p:sldLayoutId id="2147493720" r:id="rId11"/>
    <p:sldLayoutId id="2147493721" r:id="rId12"/>
    <p:sldLayoutId id="2147493722" r:id="rId13"/>
    <p:sldLayoutId id="2147493723" r:id="rId14"/>
    <p:sldLayoutId id="2147493724" r:id="rId15"/>
    <p:sldLayoutId id="2147493726" r:id="rId16"/>
    <p:sldLayoutId id="2147493727" r:id="rId17"/>
    <p:sldLayoutId id="2147493737" r:id="rId18"/>
    <p:sldLayoutId id="2147493744" r:id="rId19"/>
    <p:sldLayoutId id="2147493745" r:id="rId20"/>
    <p:sldLayoutId id="2147493747" r:id="rId21"/>
    <p:sldLayoutId id="2147493759" r:id="rId22"/>
    <p:sldLayoutId id="2147493760" r:id="rId23"/>
  </p:sldLayoutIdLst>
  <p:hf hdr="0" ftr="0" dt="0"/>
  <p:txStyles>
    <p:titleStyle>
      <a:lvl1pPr algn="l" defTabSz="457200" rtl="0" eaLnBrk="0" fontAlgn="base" hangingPunct="0">
        <a:spcBef>
          <a:spcPct val="0"/>
        </a:spcBef>
        <a:spcAft>
          <a:spcPct val="0"/>
        </a:spcAft>
        <a:defRPr lang="en-US" sz="2800" b="1" kern="1200" dirty="0">
          <a:solidFill>
            <a:schemeClr val="bg2"/>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9753600" cy="663044"/>
          </a:xfrm>
          <a:prstGeom prst="rect">
            <a:avLst/>
          </a:prstGeom>
        </p:spPr>
        <p:txBody>
          <a:bodyPr vert="horz" lIns="91440" tIns="45720" rIns="91440" bIns="45720" rtlCol="0" anchor="ctr">
            <a:normAutofit/>
          </a:bodyPr>
          <a:lstStyle/>
          <a:p>
            <a:r>
              <a:rPr lang="en-US" dirty="0"/>
              <a:t>Click to edit Master title-Arial Bold 28</a:t>
            </a:r>
          </a:p>
        </p:txBody>
      </p:sp>
      <p:sp>
        <p:nvSpPr>
          <p:cNvPr id="3" name="Text Placeholder 2"/>
          <p:cNvSpPr>
            <a:spLocks noGrp="1"/>
          </p:cNvSpPr>
          <p:nvPr>
            <p:ph type="body" idx="1"/>
          </p:nvPr>
        </p:nvSpPr>
        <p:spPr>
          <a:xfrm>
            <a:off x="609600" y="1295402"/>
            <a:ext cx="10972800" cy="4830764"/>
          </a:xfrm>
          <a:prstGeom prst="rect">
            <a:avLst/>
          </a:prstGeom>
        </p:spPr>
        <p:txBody>
          <a:bodyPr vert="horz" lIns="91440" tIns="45720" rIns="91440" bIns="45720" rtlCol="0">
            <a:normAutofit/>
          </a:bodyPr>
          <a:lstStyle/>
          <a:p>
            <a:pPr lvl="0"/>
            <a:r>
              <a:rPr lang="en-US" dirty="0"/>
              <a:t>Bullet level  – 24 pt. Arial bold sentence case</a:t>
            </a:r>
          </a:p>
          <a:p>
            <a:pPr lvl="1"/>
            <a:r>
              <a:rPr lang="en-US" dirty="0"/>
              <a:t>Second level – 20 pt. Arial bold sentence case</a:t>
            </a:r>
          </a:p>
          <a:p>
            <a:pPr lvl="2"/>
            <a:r>
              <a:rPr lang="en-US" dirty="0"/>
              <a:t>Third level – 18 pt. Arial sentence case</a:t>
            </a: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 2017 Honeywell International All Rights Reserved</a:t>
            </a:r>
          </a:p>
        </p:txBody>
      </p:sp>
      <p:sp>
        <p:nvSpPr>
          <p:cNvPr id="6" name="Slide Number Placeholder 5"/>
          <p:cNvSpPr>
            <a:spLocks noGrp="1"/>
          </p:cNvSpPr>
          <p:nvPr>
            <p:ph type="sldNum" sz="quarter" idx="4"/>
          </p:nvPr>
        </p:nvSpPr>
        <p:spPr>
          <a:xfrm>
            <a:off x="579967" y="6337968"/>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D6E4B62D-8E16-42DA-A1E1-63FB499CAAE4}" type="slidenum">
              <a:rPr lang="en-US" smtClean="0"/>
              <a:pPr/>
              <a:t>‹#›</a:t>
            </a:fld>
            <a:endParaRPr lang="en-US" dirty="0"/>
          </a:p>
        </p:txBody>
      </p:sp>
      <p:grpSp>
        <p:nvGrpSpPr>
          <p:cNvPr id="7" name="Group 23"/>
          <p:cNvGrpSpPr>
            <a:grpSpLocks/>
          </p:cNvGrpSpPr>
          <p:nvPr/>
        </p:nvGrpSpPr>
        <p:grpSpPr bwMode="auto">
          <a:xfrm>
            <a:off x="374651" y="819149"/>
            <a:ext cx="11432116" cy="273051"/>
            <a:chOff x="183" y="456"/>
            <a:chExt cx="5401" cy="129"/>
          </a:xfrm>
        </p:grpSpPr>
        <p:pic>
          <p:nvPicPr>
            <p:cNvPr id="8" name="Picture 19"/>
            <p:cNvPicPr>
              <a:picLocks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4990" y="456"/>
              <a:ext cx="594"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Line 22"/>
            <p:cNvSpPr>
              <a:spLocks noChangeShapeType="1"/>
            </p:cNvSpPr>
            <p:nvPr userDrawn="1"/>
          </p:nvSpPr>
          <p:spPr bwMode="auto">
            <a:xfrm>
              <a:off x="183" y="585"/>
              <a:ext cx="5401" cy="0"/>
            </a:xfrm>
            <a:prstGeom prst="line">
              <a:avLst/>
            </a:prstGeom>
            <a:noFill/>
            <a:ln w="12700">
              <a:solidFill>
                <a:srgbClr val="DC24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lstStyle/>
            <a:p>
              <a:pPr>
                <a:defRPr/>
              </a:pPr>
              <a:endParaRPr lang="en-US" dirty="0">
                <a:latin typeface="Arial" charset="0"/>
                <a:ea typeface="ＭＳ Ｐゴシック" charset="0"/>
              </a:endParaRPr>
            </a:p>
          </p:txBody>
        </p:sp>
      </p:grpSp>
    </p:spTree>
    <p:extLst>
      <p:ext uri="{BB962C8B-B14F-4D97-AF65-F5344CB8AC3E}">
        <p14:creationId xmlns:p14="http://schemas.microsoft.com/office/powerpoint/2010/main" val="230979077"/>
      </p:ext>
    </p:extLst>
  </p:cSld>
  <p:clrMap bg1="lt1" tx1="dk1" bg2="lt2" tx2="dk2" accent1="accent1" accent2="accent2" accent3="accent3" accent4="accent4" accent5="accent5" accent6="accent6" hlink="hlink" folHlink="folHlink"/>
  <p:sldLayoutIdLst>
    <p:sldLayoutId id="2147493762" r:id="rId1"/>
    <p:sldLayoutId id="2147493763" r:id="rId2"/>
    <p:sldLayoutId id="2147493764" r:id="rId3"/>
    <p:sldLayoutId id="2147493765" r:id="rId4"/>
    <p:sldLayoutId id="2147493766" r:id="rId5"/>
    <p:sldLayoutId id="2147493767" r:id="rId6"/>
    <p:sldLayoutId id="2147493768" r:id="rId7"/>
    <p:sldLayoutId id="2147493769" r:id="rId8"/>
    <p:sldLayoutId id="2147493770" r:id="rId9"/>
    <p:sldLayoutId id="2147493771" r:id="rId10"/>
    <p:sldLayoutId id="2147493772" r:id="rId11"/>
    <p:sldLayoutId id="2147493773" r:id="rId12"/>
    <p:sldLayoutId id="2147493774" r:id="rId13"/>
    <p:sldLayoutId id="2147493775" r:id="rId14"/>
  </p:sldLayoutIdLst>
  <p:hf hdr="0" dt="0"/>
  <p:txStyles>
    <p:titleStyle>
      <a:lvl1pPr algn="l" defTabSz="1219170" rtl="0" eaLnBrk="1" latinLnBrk="0" hangingPunct="1">
        <a:spcBef>
          <a:spcPct val="0"/>
        </a:spcBef>
        <a:buNone/>
        <a:defRPr sz="3733" b="1" kern="1200">
          <a:solidFill>
            <a:schemeClr val="tx1"/>
          </a:solidFill>
          <a:latin typeface="Arial" panose="020B0604020202020204" pitchFamily="34" charset="0"/>
          <a:ea typeface="+mj-ea"/>
          <a:cs typeface="Arial" panose="020B0604020202020204" pitchFamily="34" charset="0"/>
        </a:defRPr>
      </a:lvl1pPr>
    </p:titleStyle>
    <p:bodyStyle>
      <a:lvl1pPr marL="234945" indent="-234945" algn="l" defTabSz="1219170" rtl="0" eaLnBrk="1" latinLnBrk="0" hangingPunct="1">
        <a:spcBef>
          <a:spcPct val="20000"/>
        </a:spcBef>
        <a:buClr>
          <a:srgbClr val="DC241F"/>
        </a:buClr>
        <a:buFont typeface="Arial" panose="020B0604020202020204" pitchFamily="34" charset="0"/>
        <a:buChar char="•"/>
        <a:defRPr lang="en-US" sz="3200" b="1" kern="1200" dirty="0" smtClean="0">
          <a:solidFill>
            <a:srgbClr val="000000"/>
          </a:solidFill>
          <a:latin typeface="Arial" panose="020B0604020202020204" pitchFamily="34" charset="0"/>
          <a:ea typeface="ＭＳ Ｐゴシック" charset="0"/>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2667" b="1"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Clr>
          <a:srgbClr val="C00000"/>
        </a:buClr>
        <a:buSzPct val="85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723200" y="5959015"/>
            <a:ext cx="1788000" cy="516858"/>
          </a:xfrm>
          <a:prstGeom prst="rect">
            <a:avLst/>
          </a:prstGeom>
        </p:spPr>
      </p:pic>
      <p:pic>
        <p:nvPicPr>
          <p:cNvPr id="15" name="Picture 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889250"/>
            <a:ext cx="51149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p:cNvPicPr>
          <p:nvPr userDrawn="1"/>
        </p:nvPicPr>
        <p:blipFill>
          <a:blip r:embed="rId5">
            <a:extLst>
              <a:ext uri="{28A0092B-C50C-407E-A947-70E740481C1C}">
                <a14:useLocalDpi xmlns:a14="http://schemas.microsoft.com/office/drawing/2010/main" val="0"/>
              </a:ext>
            </a:extLst>
          </a:blip>
          <a:srcRect r="5862"/>
          <a:stretch>
            <a:fillRect/>
          </a:stretch>
        </p:blipFill>
        <p:spPr bwMode="auto">
          <a:xfrm>
            <a:off x="8208963" y="2889250"/>
            <a:ext cx="39830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1089"/>
            <a:ext cx="3190376"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p:cNvPicPr>
            <a:picLocks noChangeAspect="1"/>
          </p:cNvPicPr>
          <p:nvPr userDrawn="1"/>
        </p:nvPicPr>
        <p:blipFill>
          <a:blip r:embed="rId7">
            <a:extLst>
              <a:ext uri="{28A0092B-C50C-407E-A947-70E740481C1C}">
                <a14:useLocalDpi xmlns:a14="http://schemas.microsoft.com/office/drawing/2010/main" val="0"/>
              </a:ext>
            </a:extLst>
          </a:blip>
          <a:srcRect l="29129" t="-446" r="5273"/>
          <a:stretch>
            <a:fillRect/>
          </a:stretch>
        </p:blipFill>
        <p:spPr bwMode="auto">
          <a:xfrm>
            <a:off x="5189320" y="2879609"/>
            <a:ext cx="2942867"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image004"/>
          <p:cNvPicPr>
            <a:picLocks noChangeAspect="1" noChangeArrowheads="1"/>
          </p:cNvPicPr>
          <p:nvPr userDrawn="1"/>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255320" y="-6215"/>
            <a:ext cx="2932381" cy="285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Corner-01 copy.png"/>
          <p:cNvPicPr>
            <a:picLocks noChangeAspect="1"/>
          </p:cNvPicPr>
          <p:nvPr userDrawn="1"/>
        </p:nvPicPr>
        <p:blipFill>
          <a:blip r:embed="rId10">
            <a:extLst>
              <a:ext uri="{28A0092B-C50C-407E-A947-70E740481C1C}">
                <a14:useLocalDpi xmlns:a14="http://schemas.microsoft.com/office/drawing/2010/main"/>
              </a:ext>
            </a:extLst>
          </a:blip>
          <a:srcRect/>
          <a:stretch>
            <a:fillRect/>
          </a:stretch>
        </p:blipFill>
        <p:spPr bwMode="auto">
          <a:xfrm>
            <a:off x="0" y="3792538"/>
            <a:ext cx="12192000" cy="305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userDrawn="1"/>
        </p:nvPicPr>
        <p:blipFill>
          <a:blip r:embed="rId11"/>
          <a:stretch>
            <a:fillRect/>
          </a:stretch>
        </p:blipFill>
        <p:spPr>
          <a:xfrm>
            <a:off x="6252645" y="-1"/>
            <a:ext cx="5939355" cy="2847703"/>
          </a:xfrm>
          <a:prstGeom prst="rect">
            <a:avLst/>
          </a:prstGeom>
        </p:spPr>
      </p:pic>
    </p:spTree>
    <p:extLst>
      <p:ext uri="{BB962C8B-B14F-4D97-AF65-F5344CB8AC3E}">
        <p14:creationId xmlns:p14="http://schemas.microsoft.com/office/powerpoint/2010/main" val="3964114845"/>
      </p:ext>
    </p:extLst>
  </p:cSld>
  <p:clrMap bg1="lt1" tx1="dk1" bg2="lt2" tx2="dk2" accent1="accent1" accent2="accent2" accent3="accent3" accent4="accent4" accent5="accent5" accent6="accent6" hlink="hlink" folHlink="folHlink"/>
  <p:sldLayoutIdLst>
    <p:sldLayoutId id="2147493580" r:id="rId1"/>
  </p:sldLayoutIdLst>
  <p:hf hdr="0" dt="0"/>
  <p:txStyles>
    <p:titleStyle>
      <a:lvl1pPr algn="l" defTabSz="457200" rtl="0" eaLnBrk="1" fontAlgn="base" hangingPunct="1">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eaLnBrk="1" fontAlgn="base" hangingPunct="1">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1" fontAlgn="base" hangingPunct="1">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1" fontAlgn="base" hangingPunct="1">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Untitl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2"/>
            <a:ext cx="12201144" cy="6070099"/>
          </a:xfrm>
          <a:prstGeom prst="rect">
            <a:avLst/>
          </a:prstGeom>
        </p:spPr>
      </p:pic>
      <p:pic>
        <p:nvPicPr>
          <p:cNvPr id="7" name="Picture 5" descr="Corner-01 copy.png"/>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0" y="3792538"/>
            <a:ext cx="12192000" cy="305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723200" y="5959015"/>
            <a:ext cx="1788000" cy="516858"/>
          </a:xfrm>
          <a:prstGeom prst="rect">
            <a:avLst/>
          </a:prstGeom>
        </p:spPr>
      </p:pic>
    </p:spTree>
  </p:cSld>
  <p:clrMap bg1="lt1" tx1="dk1" bg2="lt2" tx2="dk2" accent1="accent1" accent2="accent2" accent3="accent3" accent4="accent4" accent5="accent5" accent6="accent6" hlink="hlink" folHlink="folHlink"/>
  <p:sldLayoutIdLst>
    <p:sldLayoutId id="2147493564" r:id="rId1"/>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panose="020B0604020202020204" pitchFamily="34"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panose="02070309020205020404" pitchFamily="49"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37"/>
            </p:custDataLst>
            <p:extLst>
              <p:ext uri="{D42A27DB-BD31-4B8C-83A1-F6EECF244321}">
                <p14:modId xmlns:p14="http://schemas.microsoft.com/office/powerpoint/2010/main" val="16547039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8" imgW="270" imgH="270" progId="TCLayout.ActiveDocument.1">
                  <p:embed/>
                </p:oleObj>
              </mc:Choice>
              <mc:Fallback>
                <p:oleObj name="think-cell Slide" r:id="rId38" imgW="270" imgH="270" progId="TCLayout.ActiveDocument.1">
                  <p:embed/>
                  <p:pic>
                    <p:nvPicPr>
                      <p:cNvPr id="6" name="Object 5" hidden="1"/>
                      <p:cNvPicPr/>
                      <p:nvPr/>
                    </p:nvPicPr>
                    <p:blipFill>
                      <a:blip r:embed="rId39"/>
                      <a:stretch>
                        <a:fillRect/>
                      </a:stretch>
                    </p:blipFill>
                    <p:spPr>
                      <a:xfrm>
                        <a:off x="1588" y="1588"/>
                        <a:ext cx="1587" cy="1587"/>
                      </a:xfrm>
                      <a:prstGeom prst="rect">
                        <a:avLst/>
                      </a:prstGeom>
                    </p:spPr>
                  </p:pic>
                </p:oleObj>
              </mc:Fallback>
            </mc:AlternateContent>
          </a:graphicData>
        </a:graphic>
      </p:graphicFrame>
      <p:grpSp>
        <p:nvGrpSpPr>
          <p:cNvPr id="2" name="Group 1"/>
          <p:cNvGrpSpPr/>
          <p:nvPr userDrawn="1"/>
        </p:nvGrpSpPr>
        <p:grpSpPr>
          <a:xfrm>
            <a:off x="-313689" y="-311099"/>
            <a:ext cx="12814617" cy="7477866"/>
            <a:chOff x="-313689" y="-311099"/>
            <a:chExt cx="12814617" cy="7477866"/>
          </a:xfrm>
        </p:grpSpPr>
        <p:grpSp>
          <p:nvGrpSpPr>
            <p:cNvPr id="5" name="Group 4"/>
            <p:cNvGrpSpPr/>
            <p:nvPr userDrawn="1"/>
          </p:nvGrpSpPr>
          <p:grpSpPr>
            <a:xfrm>
              <a:off x="-313689" y="1297123"/>
              <a:ext cx="182881" cy="4762033"/>
              <a:chOff x="-186689" y="1297123"/>
              <a:chExt cx="182881" cy="4762033"/>
            </a:xfrm>
          </p:grpSpPr>
          <p:cxnSp>
            <p:nvCxnSpPr>
              <p:cNvPr id="15" name="Straight Connector 14"/>
              <p:cNvCxnSpPr>
                <a:cxnSpLocks/>
              </p:cNvCxnSpPr>
              <p:nvPr userDrawn="1"/>
            </p:nvCxnSpPr>
            <p:spPr>
              <a:xfrm rot="16200000">
                <a:off x="-95248" y="5967716"/>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userDrawn="1"/>
            </p:nvCxnSpPr>
            <p:spPr>
              <a:xfrm rot="16200000">
                <a:off x="-95249" y="1205683"/>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p:cNvGrpSpPr/>
            <p:nvPr userDrawn="1"/>
          </p:nvGrpSpPr>
          <p:grpSpPr>
            <a:xfrm>
              <a:off x="833437" y="-311099"/>
              <a:ext cx="10529888" cy="182880"/>
              <a:chOff x="833437" y="-184099"/>
              <a:chExt cx="10529888" cy="182880"/>
            </a:xfrm>
          </p:grpSpPr>
          <p:cxnSp>
            <p:nvCxnSpPr>
              <p:cNvPr id="13" name="Straight Connector 12"/>
              <p:cNvCxnSpPr/>
              <p:nvPr userDrawn="1"/>
            </p:nvCxnSpPr>
            <p:spPr>
              <a:xfrm>
                <a:off x="11363325"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33437"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userDrawn="1"/>
          </p:nvGrpSpPr>
          <p:grpSpPr>
            <a:xfrm>
              <a:off x="12318047" y="1297123"/>
              <a:ext cx="182881" cy="4762033"/>
              <a:chOff x="-186689" y="1297123"/>
              <a:chExt cx="182881" cy="4762033"/>
            </a:xfrm>
          </p:grpSpPr>
          <p:cxnSp>
            <p:nvCxnSpPr>
              <p:cNvPr id="19" name="Straight Connector 18"/>
              <p:cNvCxnSpPr>
                <a:cxnSpLocks/>
              </p:cNvCxnSpPr>
              <p:nvPr userDrawn="1"/>
            </p:nvCxnSpPr>
            <p:spPr>
              <a:xfrm rot="16200000">
                <a:off x="-95248" y="5967716"/>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userDrawn="1"/>
            </p:nvCxnSpPr>
            <p:spPr>
              <a:xfrm rot="16200000">
                <a:off x="-95249" y="1205683"/>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userDrawn="1"/>
          </p:nvGrpSpPr>
          <p:grpSpPr>
            <a:xfrm>
              <a:off x="833437" y="6983887"/>
              <a:ext cx="10529888" cy="182880"/>
              <a:chOff x="833437" y="-184099"/>
              <a:chExt cx="10529888" cy="182880"/>
            </a:xfrm>
          </p:grpSpPr>
          <p:cxnSp>
            <p:nvCxnSpPr>
              <p:cNvPr id="22" name="Straight Connector 21"/>
              <p:cNvCxnSpPr/>
              <p:nvPr userDrawn="1"/>
            </p:nvCxnSpPr>
            <p:spPr>
              <a:xfrm>
                <a:off x="11363325"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833437"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pic>
        <p:nvPicPr>
          <p:cNvPr id="3" name="Picture 2"/>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9" name="Slide Number Placeholder 5"/>
          <p:cNvSpPr>
            <a:spLocks noGrp="1"/>
          </p:cNvSpPr>
          <p:nvPr>
            <p:ph type="sldNum" sz="quarter" idx="4"/>
          </p:nvPr>
        </p:nvSpPr>
        <p:spPr>
          <a:xfrm>
            <a:off x="11643360" y="0"/>
            <a:ext cx="548640" cy="502920"/>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2"/>
                </a:solidFill>
                <a:latin typeface="+mn-lt"/>
                <a:cs typeface="HelveticaNeue MediumCond"/>
              </a:defRPr>
            </a:lvl1pPr>
          </a:lstStyle>
          <a:p>
            <a:pPr>
              <a:defRPr/>
            </a:pPr>
            <a:fld id="{C05CE228-874B-4B88-8E7B-BE8A2097705B}" type="slidenum">
              <a:rPr lang="en-US" smtClean="0"/>
              <a:pPr>
                <a:defRPr/>
              </a:pPr>
              <a:t>‹#›</a:t>
            </a:fld>
            <a:endParaRPr lang="en-US" dirty="0"/>
          </a:p>
        </p:txBody>
      </p:sp>
      <p:sp>
        <p:nvSpPr>
          <p:cNvPr id="10" name="Rectangle 23"/>
          <p:cNvSpPr>
            <a:spLocks noChangeArrowheads="1"/>
          </p:cNvSpPr>
          <p:nvPr/>
        </p:nvSpPr>
        <p:spPr bwMode="auto">
          <a:xfrm>
            <a:off x="4342956" y="6656832"/>
            <a:ext cx="3506088" cy="20005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tx1"/>
                </a:solidFill>
                <a:cs typeface="Arial" panose="020B0604020202020204" pitchFamily="34" charset="0"/>
              </a:rPr>
              <a:t>Honeywell Confidential - © 2018 by Honeywell International Inc. All rights reserved.</a:t>
            </a:r>
          </a:p>
        </p:txBody>
      </p:sp>
      <p:pic>
        <p:nvPicPr>
          <p:cNvPr id="7" name="Picture 6"/>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10692956" y="6329244"/>
            <a:ext cx="1280160" cy="356616"/>
          </a:xfrm>
          <a:prstGeom prst="rect">
            <a:avLst/>
          </a:prstGeom>
        </p:spPr>
      </p:pic>
    </p:spTree>
  </p:cSld>
  <p:clrMap bg1="lt1" tx1="dk1" bg2="lt2" tx2="dk2" accent1="accent1" accent2="accent2" accent3="accent3" accent4="accent4" accent5="accent5" accent6="accent6" hlink="hlink" folHlink="folHlink"/>
  <p:sldLayoutIdLst>
    <p:sldLayoutId id="2147493560" r:id="rId1"/>
    <p:sldLayoutId id="2147493572" r:id="rId2"/>
    <p:sldLayoutId id="2147493573" r:id="rId3"/>
    <p:sldLayoutId id="2147493561" r:id="rId4"/>
    <p:sldLayoutId id="2147493562" r:id="rId5"/>
    <p:sldLayoutId id="2147493571" r:id="rId6"/>
    <p:sldLayoutId id="2147493581" r:id="rId7"/>
    <p:sldLayoutId id="2147493629" r:id="rId8"/>
    <p:sldLayoutId id="2147493630" r:id="rId9"/>
    <p:sldLayoutId id="2147493631" r:id="rId10"/>
    <p:sldLayoutId id="2147493632" r:id="rId11"/>
    <p:sldLayoutId id="2147493633" r:id="rId12"/>
    <p:sldLayoutId id="2147493634" r:id="rId13"/>
    <p:sldLayoutId id="2147493635" r:id="rId14"/>
    <p:sldLayoutId id="2147493636" r:id="rId15"/>
    <p:sldLayoutId id="2147493637" r:id="rId16"/>
    <p:sldLayoutId id="2147493638" r:id="rId17"/>
    <p:sldLayoutId id="2147493639" r:id="rId18"/>
    <p:sldLayoutId id="2147493640" r:id="rId19"/>
    <p:sldLayoutId id="2147493641" r:id="rId20"/>
    <p:sldLayoutId id="2147493642" r:id="rId21"/>
    <p:sldLayoutId id="2147493643" r:id="rId22"/>
    <p:sldLayoutId id="2147493644" r:id="rId23"/>
    <p:sldLayoutId id="2147493645" r:id="rId24"/>
    <p:sldLayoutId id="2147493646" r:id="rId25"/>
    <p:sldLayoutId id="2147493647" r:id="rId26"/>
    <p:sldLayoutId id="2147493648" r:id="rId27"/>
    <p:sldLayoutId id="2147493649" r:id="rId28"/>
    <p:sldLayoutId id="2147493650" r:id="rId29"/>
    <p:sldLayoutId id="2147493651" r:id="rId30"/>
    <p:sldLayoutId id="2147493652" r:id="rId31"/>
    <p:sldLayoutId id="2147493653" r:id="rId32"/>
    <p:sldLayoutId id="2147493654" r:id="rId33"/>
    <p:sldLayoutId id="2147493655" r:id="rId34"/>
    <p:sldLayoutId id="2147493656" r:id="rId35"/>
  </p:sldLayoutIdLst>
  <p:hf hdr="0" ftr="0" dt="0"/>
  <p:txStyles>
    <p:titleStyle>
      <a:lvl1pPr algn="l" defTabSz="457200" rtl="0" eaLnBrk="0" fontAlgn="base" hangingPunct="0">
        <a:spcBef>
          <a:spcPct val="0"/>
        </a:spcBef>
        <a:spcAft>
          <a:spcPct val="0"/>
        </a:spcAft>
        <a:defRPr lang="en-US" sz="2800" b="1" kern="1200" dirty="0">
          <a:solidFill>
            <a:schemeClr val="bg2"/>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ext uri="{D42A27DB-BD31-4B8C-83A1-F6EECF244321}">
                <p14:modId xmlns:p14="http://schemas.microsoft.com/office/powerpoint/2010/main" val="37398163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20" imgW="270" imgH="270" progId="TCLayout.ActiveDocument.1">
                  <p:embed/>
                </p:oleObj>
              </mc:Choice>
              <mc:Fallback>
                <p:oleObj name="think-cell Slide" r:id="rId20" imgW="270" imgH="270" progId="TCLayout.ActiveDocument.1">
                  <p:embed/>
                  <p:pic>
                    <p:nvPicPr>
                      <p:cNvPr id="2" name="Object 1" hidden="1"/>
                      <p:cNvPicPr/>
                      <p:nvPr/>
                    </p:nvPicPr>
                    <p:blipFill>
                      <a:blip r:embed="rId21"/>
                      <a:stretch>
                        <a:fillRect/>
                      </a:stretch>
                    </p:blipFill>
                    <p:spPr>
                      <a:xfrm>
                        <a:off x="1588" y="1588"/>
                        <a:ext cx="1587" cy="1587"/>
                      </a:xfrm>
                      <a:prstGeom prst="rect">
                        <a:avLst/>
                      </a:prstGeom>
                    </p:spPr>
                  </p:pic>
                </p:oleObj>
              </mc:Fallback>
            </mc:AlternateContent>
          </a:graphicData>
        </a:graphic>
      </p:graphicFrame>
      <p:grpSp>
        <p:nvGrpSpPr>
          <p:cNvPr id="29" name="Group 28"/>
          <p:cNvGrpSpPr/>
          <p:nvPr userDrawn="1"/>
        </p:nvGrpSpPr>
        <p:grpSpPr>
          <a:xfrm>
            <a:off x="-313689" y="-311099"/>
            <a:ext cx="12814617" cy="7477866"/>
            <a:chOff x="-313689" y="-311099"/>
            <a:chExt cx="12814617" cy="7477866"/>
          </a:xfrm>
        </p:grpSpPr>
        <p:grpSp>
          <p:nvGrpSpPr>
            <p:cNvPr id="30" name="Group 29"/>
            <p:cNvGrpSpPr/>
            <p:nvPr userDrawn="1"/>
          </p:nvGrpSpPr>
          <p:grpSpPr>
            <a:xfrm>
              <a:off x="-313689" y="1297123"/>
              <a:ext cx="182881" cy="4762033"/>
              <a:chOff x="-186689" y="1297123"/>
              <a:chExt cx="182881" cy="4762033"/>
            </a:xfrm>
          </p:grpSpPr>
          <p:cxnSp>
            <p:nvCxnSpPr>
              <p:cNvPr id="40" name="Straight Connector 39"/>
              <p:cNvCxnSpPr>
                <a:cxnSpLocks/>
              </p:cNvCxnSpPr>
              <p:nvPr userDrawn="1"/>
            </p:nvCxnSpPr>
            <p:spPr>
              <a:xfrm rot="16200000">
                <a:off x="-95248" y="5967716"/>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a:cxnSpLocks/>
              </p:cNvCxnSpPr>
              <p:nvPr userDrawn="1"/>
            </p:nvCxnSpPr>
            <p:spPr>
              <a:xfrm rot="16200000">
                <a:off x="-95249" y="1205683"/>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userDrawn="1"/>
          </p:nvGrpSpPr>
          <p:grpSpPr>
            <a:xfrm>
              <a:off x="833437" y="-311099"/>
              <a:ext cx="10529888" cy="182880"/>
              <a:chOff x="833437" y="-184099"/>
              <a:chExt cx="10529888" cy="182880"/>
            </a:xfrm>
          </p:grpSpPr>
          <p:cxnSp>
            <p:nvCxnSpPr>
              <p:cNvPr id="38" name="Straight Connector 37"/>
              <p:cNvCxnSpPr/>
              <p:nvPr userDrawn="1"/>
            </p:nvCxnSpPr>
            <p:spPr>
              <a:xfrm>
                <a:off x="11363325"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833437"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2" name="Group 31"/>
            <p:cNvGrpSpPr/>
            <p:nvPr userDrawn="1"/>
          </p:nvGrpSpPr>
          <p:grpSpPr>
            <a:xfrm>
              <a:off x="12318047" y="1297123"/>
              <a:ext cx="182881" cy="4762033"/>
              <a:chOff x="-186689" y="1297123"/>
              <a:chExt cx="182881" cy="4762033"/>
            </a:xfrm>
          </p:grpSpPr>
          <p:cxnSp>
            <p:nvCxnSpPr>
              <p:cNvPr id="36" name="Straight Connector 35"/>
              <p:cNvCxnSpPr>
                <a:cxnSpLocks/>
              </p:cNvCxnSpPr>
              <p:nvPr userDrawn="1"/>
            </p:nvCxnSpPr>
            <p:spPr>
              <a:xfrm rot="16200000">
                <a:off x="-95248" y="5967716"/>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p:cNvCxnSpPr>
              <p:nvPr userDrawn="1"/>
            </p:nvCxnSpPr>
            <p:spPr>
              <a:xfrm rot="16200000">
                <a:off x="-95249" y="1205683"/>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3" name="Group 32"/>
            <p:cNvGrpSpPr/>
            <p:nvPr userDrawn="1"/>
          </p:nvGrpSpPr>
          <p:grpSpPr>
            <a:xfrm>
              <a:off x="833437" y="6983887"/>
              <a:ext cx="10529888" cy="182880"/>
              <a:chOff x="833437" y="-184099"/>
              <a:chExt cx="10529888" cy="182880"/>
            </a:xfrm>
          </p:grpSpPr>
          <p:cxnSp>
            <p:nvCxnSpPr>
              <p:cNvPr id="34" name="Straight Connector 33"/>
              <p:cNvCxnSpPr/>
              <p:nvPr userDrawn="1"/>
            </p:nvCxnSpPr>
            <p:spPr>
              <a:xfrm>
                <a:off x="11363325"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833437" y="-184099"/>
                <a:ext cx="0" cy="182880"/>
              </a:xfrm>
              <a:prstGeom prst="line">
                <a:avLst/>
              </a:prstGeom>
              <a:ln w="317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pic>
        <p:nvPicPr>
          <p:cNvPr id="3" name="Picture 2"/>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10381863" y="0"/>
            <a:ext cx="1810137" cy="1810137"/>
          </a:xfrm>
          <a:prstGeom prst="rect">
            <a:avLst/>
          </a:prstGeom>
        </p:spPr>
      </p:pic>
      <p:sp>
        <p:nvSpPr>
          <p:cNvPr id="3075" name="Title Placeholder 1"/>
          <p:cNvSpPr>
            <a:spLocks noGrp="1"/>
          </p:cNvSpPr>
          <p:nvPr>
            <p:ph type="title"/>
          </p:nvPr>
        </p:nvSpPr>
        <p:spPr bwMode="auto">
          <a:xfrm>
            <a:off x="712788" y="357188"/>
            <a:ext cx="10480675"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9" name="Slide Number Placeholder 5"/>
          <p:cNvSpPr>
            <a:spLocks noGrp="1"/>
          </p:cNvSpPr>
          <p:nvPr>
            <p:ph type="sldNum" sz="quarter" idx="4"/>
          </p:nvPr>
        </p:nvSpPr>
        <p:spPr>
          <a:xfrm>
            <a:off x="11643360" y="0"/>
            <a:ext cx="548640"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2"/>
                </a:solidFill>
                <a:latin typeface="+mn-lt"/>
                <a:cs typeface="HelveticaNeue MediumCond"/>
              </a:defRPr>
            </a:lvl1pPr>
          </a:lstStyle>
          <a:p>
            <a:pPr>
              <a:defRPr/>
            </a:pPr>
            <a:fld id="{C05CE228-874B-4B88-8E7B-BE8A2097705B}" type="slidenum">
              <a:rPr lang="en-US" smtClean="0"/>
              <a:pPr>
                <a:defRPr/>
              </a:pPr>
              <a:t>‹#›</a:t>
            </a:fld>
            <a:endParaRPr lang="en-US" dirty="0"/>
          </a:p>
        </p:txBody>
      </p:sp>
      <p:sp>
        <p:nvSpPr>
          <p:cNvPr id="11" name="Rectangle 23"/>
          <p:cNvSpPr>
            <a:spLocks noChangeArrowheads="1"/>
          </p:cNvSpPr>
          <p:nvPr userDrawn="1"/>
        </p:nvSpPr>
        <p:spPr bwMode="auto">
          <a:xfrm>
            <a:off x="4342956" y="6162039"/>
            <a:ext cx="3506088" cy="200055"/>
          </a:xfrm>
          <a:prstGeom prst="rect">
            <a:avLst/>
          </a:prstGeom>
          <a:no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tx1"/>
                </a:solidFill>
                <a:cs typeface="Arial" panose="020B0604020202020204" pitchFamily="34" charset="0"/>
              </a:rPr>
              <a:t>Honeywell Confidential - © 2018 by Honeywell International Inc. All rights reserved.</a:t>
            </a:r>
          </a:p>
        </p:txBody>
      </p:sp>
      <p:sp>
        <p:nvSpPr>
          <p:cNvPr id="12" name="Round Single Corner Rectangle 11"/>
          <p:cNvSpPr/>
          <p:nvPr userDrawn="1"/>
        </p:nvSpPr>
        <p:spPr>
          <a:xfrm>
            <a:off x="0" y="6353175"/>
            <a:ext cx="11583988" cy="504825"/>
          </a:xfrm>
          <a:prstGeom prst="round1Rect">
            <a:avLst>
              <a:gd name="adj" fmla="val 5000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Tree>
    <p:extLst>
      <p:ext uri="{BB962C8B-B14F-4D97-AF65-F5344CB8AC3E}">
        <p14:creationId xmlns:p14="http://schemas.microsoft.com/office/powerpoint/2010/main" val="2290300363"/>
      </p:ext>
    </p:extLst>
  </p:cSld>
  <p:clrMap bg1="lt1" tx1="dk1" bg2="lt2" tx2="dk2" accent1="accent1" accent2="accent2" accent3="accent3" accent4="accent4" accent5="accent5" accent6="accent6" hlink="hlink" folHlink="folHlink"/>
  <p:sldLayoutIdLst>
    <p:sldLayoutId id="2147493575" r:id="rId1"/>
    <p:sldLayoutId id="2147493576" r:id="rId2"/>
    <p:sldLayoutId id="2147493577" r:id="rId3"/>
    <p:sldLayoutId id="2147493578" r:id="rId4"/>
    <p:sldLayoutId id="2147493584" r:id="rId5"/>
    <p:sldLayoutId id="2147493592" r:id="rId6"/>
    <p:sldLayoutId id="2147493602" r:id="rId7"/>
    <p:sldLayoutId id="2147493610" r:id="rId8"/>
    <p:sldLayoutId id="2147493611" r:id="rId9"/>
    <p:sldLayoutId id="2147493621" r:id="rId10"/>
    <p:sldLayoutId id="2147493658" r:id="rId11"/>
    <p:sldLayoutId id="2147493660" r:id="rId12"/>
    <p:sldLayoutId id="2147493661" r:id="rId13"/>
    <p:sldLayoutId id="2147493662" r:id="rId14"/>
    <p:sldLayoutId id="2147493663" r:id="rId15"/>
    <p:sldLayoutId id="2147493664" r:id="rId16"/>
    <p:sldLayoutId id="2147493665" r:id="rId17"/>
  </p:sldLayoutIdLst>
  <p:hf hdr="0" ftr="0" dt="0"/>
  <p:txStyles>
    <p:titleStyle>
      <a:lvl1pPr algn="l" defTabSz="457200" rtl="0" eaLnBrk="0" fontAlgn="base" hangingPunct="0">
        <a:spcBef>
          <a:spcPct val="0"/>
        </a:spcBef>
        <a:spcAft>
          <a:spcPct val="0"/>
        </a:spcAft>
        <a:defRPr lang="en-US" sz="2800" b="1" kern="1200" dirty="0">
          <a:solidFill>
            <a:schemeClr val="bg2"/>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panose="020B0604020202020204" pitchFamily="34"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panose="05000000000000000000" pitchFamily="2"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corner.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4941" y="2"/>
            <a:ext cx="12192000" cy="6858000"/>
          </a:xfrm>
          <a:prstGeom prst="rect">
            <a:avLst/>
          </a:prstGeom>
        </p:spPr>
      </p:pic>
      <p:sp>
        <p:nvSpPr>
          <p:cNvPr id="3075" name="Title Placeholder 1"/>
          <p:cNvSpPr>
            <a:spLocks noGrp="1"/>
          </p:cNvSpPr>
          <p:nvPr>
            <p:ph type="title"/>
          </p:nvPr>
        </p:nvSpPr>
        <p:spPr bwMode="auto">
          <a:xfrm>
            <a:off x="713317" y="357189"/>
            <a:ext cx="10479960" cy="49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9" name="Slide Number Placeholder 5"/>
          <p:cNvSpPr>
            <a:spLocks noGrp="1"/>
          </p:cNvSpPr>
          <p:nvPr>
            <p:ph type="sldNum" sz="quarter" idx="4"/>
          </p:nvPr>
        </p:nvSpPr>
        <p:spPr>
          <a:xfrm>
            <a:off x="11645901" y="2"/>
            <a:ext cx="675217" cy="504825"/>
          </a:xfrm>
          <a:prstGeom prst="rect">
            <a:avLst/>
          </a:prstGeom>
        </p:spPr>
        <p:txBody>
          <a:bodyPr vert="horz" lIns="91440" tIns="45720" rIns="91440" bIns="45720" rtlCol="0" anchor="ctr"/>
          <a:lstStyle>
            <a:lvl1pPr algn="l" eaLnBrk="1" fontAlgn="auto" hangingPunct="1">
              <a:spcBef>
                <a:spcPts val="0"/>
              </a:spcBef>
              <a:spcAft>
                <a:spcPts val="0"/>
              </a:spcAft>
              <a:defRPr sz="1100" b="1" i="0">
                <a:solidFill>
                  <a:schemeClr val="bg1"/>
                </a:solidFill>
                <a:latin typeface="+mn-lt"/>
                <a:cs typeface="HelveticaNeue MediumCond"/>
              </a:defRPr>
            </a:lvl1pPr>
          </a:lstStyle>
          <a:p>
            <a:pPr>
              <a:defRPr/>
            </a:pPr>
            <a:fld id="{58E27D68-75D7-1046-B88F-55C44A5ED9A6}" type="slidenum">
              <a:rPr lang="en-US" smtClean="0"/>
              <a:pPr>
                <a:defRPr/>
              </a:pPr>
              <a:t>‹#›</a:t>
            </a:fld>
            <a:endParaRPr lang="en-US" dirty="0"/>
          </a:p>
        </p:txBody>
      </p:sp>
      <p:pic>
        <p:nvPicPr>
          <p:cNvPr id="11" name="Picture 10" descr="\\localhost\Volumes\DMS-Server\Clients\Honeywell PPT \Honeywell - Freestanding Logos\Honeywell - Freestanding Logo RGB.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388601" y="6519863"/>
            <a:ext cx="1370935" cy="259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23"/>
          <p:cNvSpPr>
            <a:spLocks noChangeArrowheads="1"/>
          </p:cNvSpPr>
          <p:nvPr/>
        </p:nvSpPr>
        <p:spPr bwMode="auto">
          <a:xfrm>
            <a:off x="730692" y="6585829"/>
            <a:ext cx="3506088" cy="200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700" dirty="0">
                <a:solidFill>
                  <a:schemeClr val="accent3"/>
                </a:solidFill>
                <a:cs typeface="Arial" panose="020B0604020202020204" pitchFamily="34" charset="0"/>
              </a:rPr>
              <a:t>Honeywell Confidential - © 2016 by Honeywell International Inc. All rights reserved. </a:t>
            </a:r>
          </a:p>
        </p:txBody>
      </p:sp>
    </p:spTree>
    <p:extLst>
      <p:ext uri="{BB962C8B-B14F-4D97-AF65-F5344CB8AC3E}">
        <p14:creationId xmlns:p14="http://schemas.microsoft.com/office/powerpoint/2010/main" val="1382113009"/>
      </p:ext>
    </p:extLst>
  </p:cSld>
  <p:clrMap bg1="lt1" tx1="dk1" bg2="lt2" tx2="dk2" accent1="accent1" accent2="accent2" accent3="accent3" accent4="accent4" accent5="accent5" accent6="accent6" hlink="hlink" folHlink="folHlink"/>
  <p:sldLayoutIdLst>
    <p:sldLayoutId id="2147493667" r:id="rId1"/>
    <p:sldLayoutId id="2147493668" r:id="rId2"/>
    <p:sldLayoutId id="2147493669" r:id="rId3"/>
    <p:sldLayoutId id="2147493670" r:id="rId4"/>
    <p:sldLayoutId id="2147493671" r:id="rId5"/>
    <p:sldLayoutId id="2147493672" r:id="rId6"/>
    <p:sldLayoutId id="2147493673" r:id="rId7"/>
    <p:sldLayoutId id="2147493674" r:id="rId8"/>
    <p:sldLayoutId id="2147493675" r:id="rId9"/>
    <p:sldLayoutId id="2147493676" r:id="rId10"/>
  </p:sldLayoutIdLst>
  <p:hf hdr="0" ftr="0" dt="0"/>
  <p:txStyles>
    <p:title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p:titleStyle>
    <p:bodyStyle>
      <a:lvl1pPr marL="169863" indent="-169863" algn="l" defTabSz="457200" rtl="0" eaLnBrk="0" fontAlgn="base" hangingPunct="0">
        <a:spcBef>
          <a:spcPct val="20000"/>
        </a:spcBef>
        <a:spcAft>
          <a:spcPct val="0"/>
        </a:spcAft>
        <a:buClr>
          <a:srgbClr val="C00000"/>
        </a:buClr>
        <a:buFont typeface="Arial" charset="0"/>
        <a:buChar char="•"/>
        <a:defRPr sz="2000" kern="1200">
          <a:solidFill>
            <a:schemeClr val="tx1"/>
          </a:solidFill>
          <a:latin typeface="Arial" pitchFamily="34" charset="0"/>
          <a:ea typeface="Arial" charset="0"/>
          <a:cs typeface="Arial" pitchFamily="34" charset="0"/>
        </a:defRPr>
      </a:lvl1pPr>
      <a:lvl2pPr marL="627063" indent="-169863" algn="l" defTabSz="457200" rtl="0" eaLnBrk="0" fontAlgn="base" hangingPunct="0">
        <a:spcBef>
          <a:spcPct val="20000"/>
        </a:spcBef>
        <a:spcAft>
          <a:spcPct val="0"/>
        </a:spcAft>
        <a:buFont typeface="Arial" charset="0"/>
        <a:buChar char="-"/>
        <a:defRPr kern="1200">
          <a:solidFill>
            <a:schemeClr val="tx1"/>
          </a:solidFill>
          <a:latin typeface="Arial" pitchFamily="34" charset="0"/>
          <a:ea typeface="Arial" charset="0"/>
          <a:cs typeface="Arial" pitchFamily="34" charset="0"/>
        </a:defRPr>
      </a:lvl2pPr>
      <a:lvl3pPr marL="1084263" indent="-169863" algn="l" defTabSz="457200" rtl="0" eaLnBrk="0" fontAlgn="base" hangingPunct="0">
        <a:spcBef>
          <a:spcPct val="20000"/>
        </a:spcBef>
        <a:spcAft>
          <a:spcPct val="0"/>
        </a:spcAft>
        <a:buClr>
          <a:srgbClr val="7F7F7F"/>
        </a:buClr>
        <a:buSzPct val="90000"/>
        <a:buFont typeface="Wingdings" charset="2"/>
        <a:buChar char="§"/>
        <a:defRPr sz="1600" kern="1200">
          <a:solidFill>
            <a:schemeClr val="tx1"/>
          </a:solidFill>
          <a:latin typeface="Arial" pitchFamily="34" charset="0"/>
          <a:ea typeface="Arial" charset="0"/>
          <a:cs typeface="Arial"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srcRect r="2835" b="2196"/>
          <a:stretch/>
        </p:blipFill>
        <p:spPr>
          <a:xfrm>
            <a:off x="0" y="-1"/>
            <a:ext cx="12188952" cy="5577840"/>
          </a:xfrm>
          <a:prstGeom prst="rect">
            <a:avLst/>
          </a:prstGeom>
        </p:spPr>
      </p:pic>
      <p:pic>
        <p:nvPicPr>
          <p:cNvPr id="6" name="Picture 5" descr="Corner-01 copy.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 y="3793067"/>
            <a:ext cx="12188952" cy="3052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localhost\Volumes\DMS-Server\Clients\Honeywell PPT \Honeywell - Freestanding Logos\Honeywell - Freestanding Logo RGB.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668934" y="6097589"/>
            <a:ext cx="1896092" cy="353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199114"/>
      </p:ext>
    </p:extLst>
  </p:cSld>
  <p:clrMap bg1="lt1" tx1="dk1" bg2="lt2" tx2="dk2" accent1="accent1" accent2="accent2" accent3="accent3" accent4="accent4" accent5="accent5" accent6="accent6" hlink="hlink" folHlink="folHlink"/>
  <p:sldLayoutIdLst>
    <p:sldLayoutId id="2147493678" r:id="rId1"/>
  </p:sldLayoutIdLst>
  <p:hf hdr="0" ftr="0" dt="0"/>
  <p:txStyles>
    <p:titleStyle>
      <a:lvl1pPr algn="l" defTabSz="457200" rtl="0" eaLnBrk="0" fontAlgn="base" hangingPunct="0">
        <a:spcBef>
          <a:spcPct val="0"/>
        </a:spcBef>
        <a:spcAft>
          <a:spcPct val="0"/>
        </a:spcAft>
        <a:defRPr sz="2400" kern="1200">
          <a:solidFill>
            <a:schemeClr val="tx1"/>
          </a:solidFill>
          <a:latin typeface="HelveticaNeue BoldCond"/>
          <a:ea typeface="HelveticaNeue BoldCond"/>
          <a:cs typeface="HelveticaNeue BoldCond"/>
        </a:defRPr>
      </a:lvl1pPr>
      <a:lvl2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2pPr>
      <a:lvl3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3pPr>
      <a:lvl4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4pPr>
      <a:lvl5pPr algn="l" defTabSz="457200" rtl="0" eaLnBrk="0" fontAlgn="base" hangingPunct="0">
        <a:spcBef>
          <a:spcPct val="0"/>
        </a:spcBef>
        <a:spcAft>
          <a:spcPct val="0"/>
        </a:spcAft>
        <a:defRPr sz="2400">
          <a:solidFill>
            <a:schemeClr val="tx1"/>
          </a:solidFill>
          <a:latin typeface="HelveticaNeue BoldCond"/>
          <a:ea typeface="HelveticaNeue BoldCond"/>
          <a:cs typeface="HelveticaNeue BoldCond"/>
        </a:defRPr>
      </a:lvl5pPr>
      <a:lvl6pPr marL="457200" algn="l" defTabSz="457200" rtl="0" fontAlgn="base">
        <a:spcBef>
          <a:spcPct val="0"/>
        </a:spcBef>
        <a:spcAft>
          <a:spcPct val="0"/>
        </a:spcAft>
        <a:defRPr sz="2400">
          <a:solidFill>
            <a:schemeClr val="tx1"/>
          </a:solidFill>
          <a:latin typeface="HelveticaNeue BoldCond"/>
          <a:ea typeface="HelveticaNeue BoldCond"/>
          <a:cs typeface="HelveticaNeue BoldCond"/>
        </a:defRPr>
      </a:lvl6pPr>
      <a:lvl7pPr marL="914400" algn="l" defTabSz="457200" rtl="0" fontAlgn="base">
        <a:spcBef>
          <a:spcPct val="0"/>
        </a:spcBef>
        <a:spcAft>
          <a:spcPct val="0"/>
        </a:spcAft>
        <a:defRPr sz="2400">
          <a:solidFill>
            <a:schemeClr val="tx1"/>
          </a:solidFill>
          <a:latin typeface="HelveticaNeue BoldCond"/>
          <a:ea typeface="HelveticaNeue BoldCond"/>
          <a:cs typeface="HelveticaNeue BoldCond"/>
        </a:defRPr>
      </a:lvl7pPr>
      <a:lvl8pPr marL="1371600" algn="l" defTabSz="457200" rtl="0" fontAlgn="base">
        <a:spcBef>
          <a:spcPct val="0"/>
        </a:spcBef>
        <a:spcAft>
          <a:spcPct val="0"/>
        </a:spcAft>
        <a:defRPr sz="2400">
          <a:solidFill>
            <a:schemeClr val="tx1"/>
          </a:solidFill>
          <a:latin typeface="HelveticaNeue BoldCond"/>
          <a:ea typeface="HelveticaNeue BoldCond"/>
          <a:cs typeface="HelveticaNeue BoldCond"/>
        </a:defRPr>
      </a:lvl8pPr>
      <a:lvl9pPr marL="1828800" algn="l" defTabSz="457200" rtl="0" fontAlgn="base">
        <a:spcBef>
          <a:spcPct val="0"/>
        </a:spcBef>
        <a:spcAft>
          <a:spcPct val="0"/>
        </a:spcAft>
        <a:defRPr sz="2400">
          <a:solidFill>
            <a:schemeClr val="tx1"/>
          </a:solidFill>
          <a:latin typeface="HelveticaNeue BoldCond"/>
          <a:ea typeface="HelveticaNeue BoldCond"/>
          <a:cs typeface="HelveticaNeue BoldCond"/>
        </a:defRPr>
      </a:lvl9pPr>
    </p:titleStyle>
    <p:bodyStyle>
      <a:lvl1pPr algn="l" defTabSz="457200" rtl="0" eaLnBrk="0" fontAlgn="base" hangingPunct="0">
        <a:spcBef>
          <a:spcPct val="20000"/>
        </a:spcBef>
        <a:spcAft>
          <a:spcPct val="0"/>
        </a:spcAft>
        <a:buFont typeface="Arial" charset="0"/>
        <a:defRPr kern="1200">
          <a:solidFill>
            <a:schemeClr val="tx1"/>
          </a:solidFill>
          <a:latin typeface="Helvetica 55 Roman"/>
          <a:ea typeface="Helvetica 55 Roman"/>
          <a:cs typeface="Helvetica 55 Roman"/>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Helvetica Neue"/>
          <a:ea typeface="Helvetica Neue"/>
          <a:cs typeface="Helvetica Neue"/>
        </a:defRPr>
      </a:lvl2pPr>
      <a:lvl3pPr marL="1143000" indent="-228600" algn="l" defTabSz="457200" rtl="0" eaLnBrk="0" fontAlgn="base" hangingPunct="0">
        <a:spcBef>
          <a:spcPct val="20000"/>
        </a:spcBef>
        <a:spcAft>
          <a:spcPct val="0"/>
        </a:spcAft>
        <a:buSzPct val="90000"/>
        <a:buFont typeface="Courier New" charset="0"/>
        <a:buChar char="o"/>
        <a:defRPr sz="1400" kern="1200">
          <a:solidFill>
            <a:schemeClr val="tx1"/>
          </a:solidFill>
          <a:latin typeface="Helvetica Neue"/>
          <a:ea typeface="Helvetica Neue"/>
          <a:cs typeface="Helvetica Neue"/>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Neue"/>
          <a:ea typeface="Helvetica Neue"/>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1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49467" y="533400"/>
            <a:ext cx="12573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22"/>
          <p:cNvSpPr>
            <a:spLocks noChangeShapeType="1"/>
          </p:cNvSpPr>
          <p:nvPr/>
        </p:nvSpPr>
        <p:spPr bwMode="auto">
          <a:xfrm>
            <a:off x="374651" y="738188"/>
            <a:ext cx="11432116" cy="0"/>
          </a:xfrm>
          <a:prstGeom prst="line">
            <a:avLst/>
          </a:prstGeom>
          <a:noFill/>
          <a:ln w="12700">
            <a:solidFill>
              <a:srgbClr val="DC241F"/>
            </a:solidFill>
            <a:round/>
            <a:headEnd/>
            <a:tailEnd/>
          </a:ln>
          <a:effectLst/>
        </p:spPr>
        <p:txBody>
          <a:bodyPr wrap="none" lIns="90488" tIns="44450" rIns="90488" bIns="44450"/>
          <a:lstStyle/>
          <a:p>
            <a:pPr fontAlgn="auto">
              <a:spcBef>
                <a:spcPts val="0"/>
              </a:spcBef>
              <a:spcAft>
                <a:spcPts val="0"/>
              </a:spcAft>
              <a:defRPr/>
            </a:pPr>
            <a:endParaRPr lang="en-US">
              <a:cs typeface="Arial" pitchFamily="34" charset="0"/>
            </a:endParaRPr>
          </a:p>
        </p:txBody>
      </p:sp>
      <p:sp>
        <p:nvSpPr>
          <p:cNvPr id="24580" name="Title Placeholder 6"/>
          <p:cNvSpPr>
            <a:spLocks noGrp="1"/>
          </p:cNvSpPr>
          <p:nvPr>
            <p:ph type="title"/>
          </p:nvPr>
        </p:nvSpPr>
        <p:spPr bwMode="auto">
          <a:xfrm>
            <a:off x="609600" y="142876"/>
            <a:ext cx="9939867"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en-CA" altLang="de-DE"/>
          </a:p>
        </p:txBody>
      </p:sp>
      <p:sp>
        <p:nvSpPr>
          <p:cNvPr id="24581" name="Text Placeholder 7"/>
          <p:cNvSpPr>
            <a:spLocks noGrp="1"/>
          </p:cNvSpPr>
          <p:nvPr>
            <p:ph type="body" idx="1"/>
          </p:nvPr>
        </p:nvSpPr>
        <p:spPr bwMode="auto">
          <a:xfrm>
            <a:off x="381001" y="904875"/>
            <a:ext cx="11425767" cy="563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p>
        </p:txBody>
      </p:sp>
      <p:sp>
        <p:nvSpPr>
          <p:cNvPr id="11" name="TextBox 10"/>
          <p:cNvSpPr txBox="1"/>
          <p:nvPr/>
        </p:nvSpPr>
        <p:spPr>
          <a:xfrm>
            <a:off x="4785785" y="6596063"/>
            <a:ext cx="2620433" cy="246062"/>
          </a:xfrm>
          <a:prstGeom prst="rect">
            <a:avLst/>
          </a:prstGeom>
          <a:noFill/>
        </p:spPr>
        <p:txBody>
          <a:bodyPr>
            <a:spAutoFit/>
          </a:bodyPr>
          <a:lstStyle/>
          <a:p>
            <a:pPr algn="ctr">
              <a:defRPr/>
            </a:pPr>
            <a:r>
              <a:rPr lang="en-CA" sz="1000" b="1" dirty="0">
                <a:cs typeface="Arial" pitchFamily="34" charset="0"/>
              </a:rPr>
              <a:t>Experion MX</a:t>
            </a:r>
          </a:p>
        </p:txBody>
      </p:sp>
      <p:sp>
        <p:nvSpPr>
          <p:cNvPr id="12" name="Rectangle 11"/>
          <p:cNvSpPr/>
          <p:nvPr/>
        </p:nvSpPr>
        <p:spPr>
          <a:xfrm>
            <a:off x="374651" y="6591301"/>
            <a:ext cx="341760" cy="246221"/>
          </a:xfrm>
          <a:prstGeom prst="rect">
            <a:avLst/>
          </a:prstGeom>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C4F12B58-AFFC-415A-BF3A-3998DECFE449}" type="slidenum">
              <a:rPr lang="en-CA" altLang="de-DE" sz="1000">
                <a:solidFill>
                  <a:srgbClr val="6A737B"/>
                </a:solidFill>
                <a:cs typeface="Arial" panose="020B0604020202020204" pitchFamily="34" charset="0"/>
              </a:rPr>
              <a:pPr/>
              <a:t>‹#›</a:t>
            </a:fld>
            <a:endParaRPr lang="en-CA" altLang="de-DE" sz="1000">
              <a:solidFill>
                <a:srgbClr val="6A737B"/>
              </a:solidFill>
              <a:cs typeface="Arial" panose="020B0604020202020204" pitchFamily="34" charset="0"/>
            </a:endParaRPr>
          </a:p>
        </p:txBody>
      </p:sp>
      <p:sp>
        <p:nvSpPr>
          <p:cNvPr id="13" name="Rectangle 12"/>
          <p:cNvSpPr/>
          <p:nvPr/>
        </p:nvSpPr>
        <p:spPr>
          <a:xfrm>
            <a:off x="10634651" y="6591300"/>
            <a:ext cx="1172116" cy="246221"/>
          </a:xfrm>
          <a:prstGeom prst="rect">
            <a:avLst/>
          </a:prstGeom>
        </p:spPr>
        <p:txBody>
          <a:bodyPr wrap="none">
            <a:spAutoFit/>
          </a:bodyPr>
          <a:lstStyle/>
          <a:p>
            <a:pPr algn="r">
              <a:defRPr/>
            </a:pPr>
            <a:r>
              <a:rPr lang="en-CA" sz="1000" dirty="0">
                <a:solidFill>
                  <a:schemeClr val="accent5"/>
                </a:solidFill>
                <a:cs typeface="Arial" pitchFamily="34" charset="0"/>
              </a:rPr>
              <a:t>Sensor Diagrams</a:t>
            </a:r>
          </a:p>
        </p:txBody>
      </p:sp>
    </p:spTree>
    <p:extLst>
      <p:ext uri="{BB962C8B-B14F-4D97-AF65-F5344CB8AC3E}">
        <p14:creationId xmlns:p14="http://schemas.microsoft.com/office/powerpoint/2010/main" val="3206654306"/>
      </p:ext>
    </p:extLst>
  </p:cSld>
  <p:clrMap bg1="lt1" tx1="dk1" bg2="lt2" tx2="dk2" accent1="accent1" accent2="accent2" accent3="accent3" accent4="accent4" accent5="accent5" accent6="accent6" hlink="hlink" folHlink="folHlink"/>
  <p:sldLayoutIdLst>
    <p:sldLayoutId id="2147493680" r:id="rId1"/>
    <p:sldLayoutId id="2147493681" r:id="rId2"/>
    <p:sldLayoutId id="2147493682" r:id="rId3"/>
    <p:sldLayoutId id="2147493683" r:id="rId4"/>
    <p:sldLayoutId id="2147493684" r:id="rId5"/>
    <p:sldLayoutId id="2147493685" r:id="rId6"/>
  </p:sldLayoutIdLst>
  <p:transition>
    <p:wipe dir="r"/>
  </p:transition>
  <p:txStyles>
    <p:titleStyle>
      <a:lvl1pPr algn="l" rtl="0" eaLnBrk="0" fontAlgn="base" hangingPunct="0">
        <a:spcBef>
          <a:spcPct val="0"/>
        </a:spcBef>
        <a:spcAft>
          <a:spcPct val="0"/>
        </a:spcAft>
        <a:defRPr sz="28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b="1">
          <a:solidFill>
            <a:schemeClr val="tx1"/>
          </a:solidFill>
          <a:latin typeface="Arial" charset="0"/>
          <a:cs typeface="Arial" charset="0"/>
        </a:defRPr>
      </a:lvl2pPr>
      <a:lvl3pPr algn="l" rtl="0" eaLnBrk="0" fontAlgn="base" hangingPunct="0">
        <a:spcBef>
          <a:spcPct val="0"/>
        </a:spcBef>
        <a:spcAft>
          <a:spcPct val="0"/>
        </a:spcAft>
        <a:defRPr sz="2800" b="1">
          <a:solidFill>
            <a:schemeClr val="tx1"/>
          </a:solidFill>
          <a:latin typeface="Arial" charset="0"/>
          <a:cs typeface="Arial" charset="0"/>
        </a:defRPr>
      </a:lvl3pPr>
      <a:lvl4pPr algn="l" rtl="0" eaLnBrk="0" fontAlgn="base" hangingPunct="0">
        <a:spcBef>
          <a:spcPct val="0"/>
        </a:spcBef>
        <a:spcAft>
          <a:spcPct val="0"/>
        </a:spcAft>
        <a:defRPr sz="2800" b="1">
          <a:solidFill>
            <a:schemeClr val="tx1"/>
          </a:solidFill>
          <a:latin typeface="Arial" charset="0"/>
          <a:cs typeface="Arial" charset="0"/>
        </a:defRPr>
      </a:lvl4pPr>
      <a:lvl5pPr algn="l" rtl="0" eaLnBrk="0" fontAlgn="base" hangingPunct="0">
        <a:spcBef>
          <a:spcPct val="0"/>
        </a:spcBef>
        <a:spcAft>
          <a:spcPct val="0"/>
        </a:spcAft>
        <a:defRPr sz="2800" b="1">
          <a:solidFill>
            <a:schemeClr val="tx1"/>
          </a:solidFill>
          <a:latin typeface="Arial" charset="0"/>
          <a:cs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182563" indent="-182563" algn="l" rtl="0" eaLnBrk="0" fontAlgn="base" hangingPunct="0">
        <a:spcBef>
          <a:spcPct val="20000"/>
        </a:spcBef>
        <a:spcAft>
          <a:spcPct val="0"/>
        </a:spcAft>
        <a:buClr>
          <a:schemeClr val="bg2"/>
        </a:buClr>
        <a:buFont typeface="Arial" panose="020B0604020202020204" pitchFamily="34" charset="0"/>
        <a:buChar char="•"/>
        <a:defRPr lang="en-US" sz="2400" b="1" kern="1200" dirty="0">
          <a:solidFill>
            <a:schemeClr val="tx1"/>
          </a:solidFill>
          <a:latin typeface="Arial" pitchFamily="34" charset="0"/>
          <a:ea typeface="+mn-ea"/>
          <a:cs typeface="Arial" pitchFamily="34" charset="0"/>
        </a:defRPr>
      </a:lvl1pPr>
      <a:lvl2pPr marL="357188" indent="-174625" algn="l" rtl="0" eaLnBrk="0" fontAlgn="base" hangingPunct="0">
        <a:spcBef>
          <a:spcPct val="20000"/>
        </a:spcBef>
        <a:spcAft>
          <a:spcPct val="0"/>
        </a:spcAft>
        <a:buClr>
          <a:schemeClr val="tx2"/>
        </a:buClr>
        <a:buFont typeface="Calibri" panose="020F0502020204030204" pitchFamily="34" charset="0"/>
        <a:buChar char="-"/>
        <a:defRPr lang="en-US" sz="2000" b="1" kern="1200" dirty="0">
          <a:solidFill>
            <a:schemeClr val="tx1"/>
          </a:solidFill>
          <a:latin typeface="Arial" pitchFamily="34" charset="0"/>
          <a:ea typeface="+mn-ea"/>
          <a:cs typeface="Arial" pitchFamily="34" charset="0"/>
        </a:defRPr>
      </a:lvl2pPr>
      <a:lvl3pPr marL="539750" indent="-182563" algn="l" rtl="0" eaLnBrk="0" fontAlgn="base" hangingPunct="0">
        <a:spcBef>
          <a:spcPct val="20000"/>
        </a:spcBef>
        <a:spcAft>
          <a:spcPct val="0"/>
        </a:spcAft>
        <a:buClr>
          <a:schemeClr val="accent1"/>
        </a:buClr>
        <a:buFont typeface="Wingdings" panose="05000000000000000000" pitchFamily="2" charset="2"/>
        <a:buChar char="w"/>
        <a:defRPr lang="en-US" sz="2400" b="1" kern="1200" dirty="0">
          <a:solidFill>
            <a:schemeClr val="tx1"/>
          </a:solidFill>
          <a:latin typeface="Arial" pitchFamily="34" charset="0"/>
          <a:ea typeface="+mn-ea"/>
          <a:cs typeface="Arial" pitchFamily="34" charset="0"/>
        </a:defRPr>
      </a:lvl3pPr>
      <a:lvl4pPr marL="714375" indent="-174625" algn="l" rtl="0" eaLnBrk="0" fontAlgn="base" hangingPunct="0">
        <a:spcBef>
          <a:spcPct val="20000"/>
        </a:spcBef>
        <a:spcAft>
          <a:spcPct val="0"/>
        </a:spcAft>
        <a:buFont typeface="Arial" panose="020B0604020202020204" pitchFamily="34" charset="0"/>
        <a:buChar char="•"/>
        <a:defRPr lang="en-US" sz="1600" b="1" kern="1200" dirty="0">
          <a:solidFill>
            <a:schemeClr val="tx1"/>
          </a:solidFill>
          <a:latin typeface="Arial" pitchFamily="34" charset="0"/>
          <a:ea typeface="+mn-ea"/>
          <a:cs typeface="Arial" pitchFamily="34" charset="0"/>
        </a:defRPr>
      </a:lvl4pPr>
      <a:lvl5pPr marL="898525" indent="930275" algn="l" rtl="0" eaLnBrk="0" fontAlgn="base" hangingPunct="0">
        <a:spcBef>
          <a:spcPct val="20000"/>
        </a:spcBef>
        <a:spcAft>
          <a:spcPct val="0"/>
        </a:spcAft>
        <a:buFont typeface="Arial" panose="020B0604020202020204" pitchFamily="34" charset="0"/>
        <a:buChar char="»"/>
        <a:defRPr lang="en-CA" sz="1400" b="1" kern="1200" dirty="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751418" y="106363"/>
            <a:ext cx="10663767" cy="468312"/>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de-DE"/>
              <a:t>#1 Title – 28 Pt. Arial Bold Title Case</a:t>
            </a:r>
          </a:p>
        </p:txBody>
      </p:sp>
      <p:sp>
        <p:nvSpPr>
          <p:cNvPr id="1028" name="Rectangle 4"/>
          <p:cNvSpPr>
            <a:spLocks noGrp="1" noChangeArrowheads="1"/>
          </p:cNvSpPr>
          <p:nvPr>
            <p:ph type="body" idx="1"/>
          </p:nvPr>
        </p:nvSpPr>
        <p:spPr bwMode="auto">
          <a:xfrm>
            <a:off x="751418" y="992189"/>
            <a:ext cx="10663767" cy="5032375"/>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de-DE"/>
              <a:t>Bullet level – 24 pt. Arial bold sentence case</a:t>
            </a:r>
          </a:p>
          <a:p>
            <a:pPr lvl="1"/>
            <a:r>
              <a:rPr lang="en-US" altLang="de-DE"/>
              <a:t>Second level – 20 pt. Arial bold sentence case</a:t>
            </a:r>
          </a:p>
          <a:p>
            <a:pPr lvl="2"/>
            <a:r>
              <a:rPr lang="en-US" altLang="de-DE"/>
              <a:t>Third level – 18 pt. Arial sentence case</a:t>
            </a:r>
          </a:p>
          <a:p>
            <a:pPr lvl="3"/>
            <a:r>
              <a:rPr lang="en-US" altLang="de-DE"/>
              <a:t>Third level – 16 pt. Arial sentence case</a:t>
            </a:r>
          </a:p>
        </p:txBody>
      </p:sp>
      <p:sp>
        <p:nvSpPr>
          <p:cNvPr id="1040" name="Rectangle 16"/>
          <p:cNvSpPr>
            <a:spLocks noChangeArrowheads="1"/>
          </p:cNvSpPr>
          <p:nvPr userDrawn="1"/>
        </p:nvSpPr>
        <p:spPr bwMode="auto">
          <a:xfrm>
            <a:off x="65618" y="6584950"/>
            <a:ext cx="339838" cy="228268"/>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l">
              <a:lnSpc>
                <a:spcPct val="90000"/>
              </a:lnSpc>
            </a:pPr>
            <a:fld id="{E1086C53-FAC3-43E4-A55D-F0D7F4A44D79}" type="slidenum">
              <a:rPr lang="en-US" altLang="de-DE" sz="1000" i="1"/>
              <a:pPr algn="l">
                <a:lnSpc>
                  <a:spcPct val="90000"/>
                </a:lnSpc>
              </a:pPr>
              <a:t>‹#›</a:t>
            </a:fld>
            <a:endParaRPr lang="en-US" altLang="de-DE" sz="1000" i="1"/>
          </a:p>
        </p:txBody>
      </p:sp>
      <p:sp>
        <p:nvSpPr>
          <p:cNvPr id="1041" name="Rectangle 17"/>
          <p:cNvSpPr>
            <a:spLocks noChangeArrowheads="1"/>
          </p:cNvSpPr>
          <p:nvPr userDrawn="1"/>
        </p:nvSpPr>
        <p:spPr bwMode="auto">
          <a:xfrm>
            <a:off x="4737101" y="6584950"/>
            <a:ext cx="2039021" cy="228268"/>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nSpc>
                <a:spcPct val="90000"/>
              </a:lnSpc>
            </a:pPr>
            <a:r>
              <a:rPr lang="en-US" altLang="de-DE" sz="1000" b="0"/>
              <a:t>HONEYWELL - CONFIDENTIAL</a:t>
            </a:r>
          </a:p>
        </p:txBody>
      </p:sp>
      <p:grpSp>
        <p:nvGrpSpPr>
          <p:cNvPr id="1047" name="Group 23"/>
          <p:cNvGrpSpPr>
            <a:grpSpLocks/>
          </p:cNvGrpSpPr>
          <p:nvPr userDrawn="1"/>
        </p:nvGrpSpPr>
        <p:grpSpPr bwMode="auto">
          <a:xfrm>
            <a:off x="374651" y="533400"/>
            <a:ext cx="11432116" cy="204788"/>
            <a:chOff x="183" y="456"/>
            <a:chExt cx="5401" cy="129"/>
          </a:xfrm>
        </p:grpSpPr>
        <p:pic>
          <p:nvPicPr>
            <p:cNvPr id="1043" name="Picture 19"/>
            <p:cNvPicPr>
              <a:picLocks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990" y="456"/>
              <a:ext cx="594"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6" name="Line 22"/>
            <p:cNvSpPr>
              <a:spLocks noChangeShapeType="1"/>
            </p:cNvSpPr>
            <p:nvPr userDrawn="1"/>
          </p:nvSpPr>
          <p:spPr bwMode="auto">
            <a:xfrm>
              <a:off x="183" y="585"/>
              <a:ext cx="5401" cy="0"/>
            </a:xfrm>
            <a:prstGeom prst="line">
              <a:avLst/>
            </a:prstGeom>
            <a:noFill/>
            <a:ln w="12700">
              <a:solidFill>
                <a:srgbClr val="DC24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lstStyle/>
            <a:p>
              <a:endParaRPr lang="de-AT"/>
            </a:p>
          </p:txBody>
        </p:sp>
      </p:grpSp>
    </p:spTree>
    <p:extLst>
      <p:ext uri="{BB962C8B-B14F-4D97-AF65-F5344CB8AC3E}">
        <p14:creationId xmlns:p14="http://schemas.microsoft.com/office/powerpoint/2010/main" val="2191944831"/>
      </p:ext>
    </p:extLst>
  </p:cSld>
  <p:clrMap bg1="lt1" tx1="dk1" bg2="lt2" tx2="dk2" accent1="accent1" accent2="accent2" accent3="accent3" accent4="accent4" accent5="accent5" accent6="accent6" hlink="hlink" folHlink="folHlink"/>
  <p:sldLayoutIdLst>
    <p:sldLayoutId id="2147493687" r:id="rId1"/>
    <p:sldLayoutId id="2147493688" r:id="rId2"/>
    <p:sldLayoutId id="2147493689" r:id="rId3"/>
    <p:sldLayoutId id="2147493690" r:id="rId4"/>
    <p:sldLayoutId id="2147493691" r:id="rId5"/>
    <p:sldLayoutId id="2147493692" r:id="rId6"/>
    <p:sldLayoutId id="2147493693" r:id="rId7"/>
    <p:sldLayoutId id="2147493694" r:id="rId8"/>
    <p:sldLayoutId id="2147493695" r:id="rId9"/>
    <p:sldLayoutId id="2147493696" r:id="rId10"/>
    <p:sldLayoutId id="2147493697" r:id="rId11"/>
    <p:sldLayoutId id="2147493698" r:id="rId12"/>
    <p:sldLayoutId id="2147493699" r:id="rId13"/>
    <p:sldLayoutId id="2147493700" r:id="rId14"/>
    <p:sldLayoutId id="2147493701" r:id="rId15"/>
  </p:sldLayoutIdLst>
  <p:transition>
    <p:wipe dir="r"/>
  </p:transition>
  <p:txStyles>
    <p:titleStyle>
      <a:lvl1pPr algn="l" rtl="0" eaLnBrk="0" fontAlgn="base" hangingPunct="0">
        <a:lnSpc>
          <a:spcPct val="80000"/>
        </a:lnSpc>
        <a:spcBef>
          <a:spcPct val="0"/>
        </a:spcBef>
        <a:spcAft>
          <a:spcPct val="0"/>
        </a:spcAft>
        <a:defRPr sz="2800" b="1" kern="1200">
          <a:solidFill>
            <a:schemeClr val="tx1"/>
          </a:solidFill>
          <a:latin typeface="+mj-lt"/>
          <a:ea typeface="+mj-ea"/>
          <a:cs typeface="+mj-cs"/>
        </a:defRPr>
      </a:lvl1pPr>
      <a:lvl2pPr algn="l" rtl="0" eaLnBrk="0" fontAlgn="base" hangingPunct="0">
        <a:lnSpc>
          <a:spcPct val="80000"/>
        </a:lnSpc>
        <a:spcBef>
          <a:spcPct val="0"/>
        </a:spcBef>
        <a:spcAft>
          <a:spcPct val="0"/>
        </a:spcAft>
        <a:defRPr sz="2800" b="1">
          <a:solidFill>
            <a:schemeClr val="tx1"/>
          </a:solidFill>
          <a:latin typeface="Arial" panose="020B0604020202020204" pitchFamily="34" charset="0"/>
        </a:defRPr>
      </a:lvl2pPr>
      <a:lvl3pPr algn="l" rtl="0" eaLnBrk="0" fontAlgn="base" hangingPunct="0">
        <a:lnSpc>
          <a:spcPct val="80000"/>
        </a:lnSpc>
        <a:spcBef>
          <a:spcPct val="0"/>
        </a:spcBef>
        <a:spcAft>
          <a:spcPct val="0"/>
        </a:spcAft>
        <a:defRPr sz="2800" b="1">
          <a:solidFill>
            <a:schemeClr val="tx1"/>
          </a:solidFill>
          <a:latin typeface="Arial" panose="020B0604020202020204" pitchFamily="34" charset="0"/>
        </a:defRPr>
      </a:lvl3pPr>
      <a:lvl4pPr algn="l" rtl="0" eaLnBrk="0" fontAlgn="base" hangingPunct="0">
        <a:lnSpc>
          <a:spcPct val="80000"/>
        </a:lnSpc>
        <a:spcBef>
          <a:spcPct val="0"/>
        </a:spcBef>
        <a:spcAft>
          <a:spcPct val="0"/>
        </a:spcAft>
        <a:defRPr sz="2800" b="1">
          <a:solidFill>
            <a:schemeClr val="tx1"/>
          </a:solidFill>
          <a:latin typeface="Arial" panose="020B0604020202020204" pitchFamily="34" charset="0"/>
        </a:defRPr>
      </a:lvl4pPr>
      <a:lvl5pPr algn="l" rtl="0" eaLnBrk="0" fontAlgn="base" hangingPunct="0">
        <a:lnSpc>
          <a:spcPct val="80000"/>
        </a:lnSpc>
        <a:spcBef>
          <a:spcPct val="0"/>
        </a:spcBef>
        <a:spcAft>
          <a:spcPct val="0"/>
        </a:spcAft>
        <a:defRPr sz="2800" b="1">
          <a:solidFill>
            <a:schemeClr val="tx1"/>
          </a:solidFill>
          <a:latin typeface="Arial" panose="020B0604020202020204" pitchFamily="34" charset="0"/>
        </a:defRPr>
      </a:lvl5pPr>
      <a:lvl6pPr marL="457200" algn="l" rtl="0" eaLnBrk="0" fontAlgn="base" hangingPunct="0">
        <a:lnSpc>
          <a:spcPct val="80000"/>
        </a:lnSpc>
        <a:spcBef>
          <a:spcPct val="0"/>
        </a:spcBef>
        <a:spcAft>
          <a:spcPct val="0"/>
        </a:spcAft>
        <a:defRPr sz="2800" b="1">
          <a:solidFill>
            <a:schemeClr val="tx1"/>
          </a:solidFill>
          <a:latin typeface="Arial" panose="020B0604020202020204" pitchFamily="34" charset="0"/>
        </a:defRPr>
      </a:lvl6pPr>
      <a:lvl7pPr marL="914400" algn="l" rtl="0" eaLnBrk="0" fontAlgn="base" hangingPunct="0">
        <a:lnSpc>
          <a:spcPct val="80000"/>
        </a:lnSpc>
        <a:spcBef>
          <a:spcPct val="0"/>
        </a:spcBef>
        <a:spcAft>
          <a:spcPct val="0"/>
        </a:spcAft>
        <a:defRPr sz="2800" b="1">
          <a:solidFill>
            <a:schemeClr val="tx1"/>
          </a:solidFill>
          <a:latin typeface="Arial" panose="020B0604020202020204" pitchFamily="34" charset="0"/>
        </a:defRPr>
      </a:lvl7pPr>
      <a:lvl8pPr marL="1371600" algn="l" rtl="0" eaLnBrk="0" fontAlgn="base" hangingPunct="0">
        <a:lnSpc>
          <a:spcPct val="80000"/>
        </a:lnSpc>
        <a:spcBef>
          <a:spcPct val="0"/>
        </a:spcBef>
        <a:spcAft>
          <a:spcPct val="0"/>
        </a:spcAft>
        <a:defRPr sz="2800" b="1">
          <a:solidFill>
            <a:schemeClr val="tx1"/>
          </a:solidFill>
          <a:latin typeface="Arial" panose="020B0604020202020204" pitchFamily="34" charset="0"/>
        </a:defRPr>
      </a:lvl8pPr>
      <a:lvl9pPr marL="1828800" algn="l" rtl="0" eaLnBrk="0" fontAlgn="base" hangingPunct="0">
        <a:lnSpc>
          <a:spcPct val="80000"/>
        </a:lnSpc>
        <a:spcBef>
          <a:spcPct val="0"/>
        </a:spcBef>
        <a:spcAft>
          <a:spcPct val="0"/>
        </a:spcAft>
        <a:defRPr sz="2800" b="1">
          <a:solidFill>
            <a:schemeClr val="tx1"/>
          </a:solidFill>
          <a:latin typeface="Arial" panose="020B0604020202020204" pitchFamily="34" charset="0"/>
        </a:defRPr>
      </a:lvl9pPr>
    </p:titleStyle>
    <p:bodyStyle>
      <a:lvl1pPr marL="174625" indent="-174625" algn="l" rtl="0" eaLnBrk="0" fontAlgn="base" hangingPunct="0">
        <a:lnSpc>
          <a:spcPct val="85000"/>
        </a:lnSpc>
        <a:spcBef>
          <a:spcPct val="30000"/>
        </a:spcBef>
        <a:spcAft>
          <a:spcPct val="0"/>
        </a:spcAft>
        <a:buClr>
          <a:srgbClr val="DC241F"/>
        </a:buClr>
        <a:buChar char="•"/>
        <a:defRPr sz="2400" b="1" kern="1200">
          <a:solidFill>
            <a:schemeClr val="tx1"/>
          </a:solidFill>
          <a:latin typeface="+mn-lt"/>
          <a:ea typeface="+mn-ea"/>
          <a:cs typeface="+mn-cs"/>
        </a:defRPr>
      </a:lvl1pPr>
      <a:lvl2pPr marL="457200" indent="-168275" algn="l" rtl="0" eaLnBrk="0" fontAlgn="base" hangingPunct="0">
        <a:lnSpc>
          <a:spcPct val="85000"/>
        </a:lnSpc>
        <a:spcBef>
          <a:spcPct val="30000"/>
        </a:spcBef>
        <a:spcAft>
          <a:spcPct val="0"/>
        </a:spcAft>
        <a:buClr>
          <a:srgbClr val="0053A5"/>
        </a:buClr>
        <a:buSzPct val="120000"/>
        <a:buFont typeface="Arial" panose="020B0604020202020204" pitchFamily="34" charset="0"/>
        <a:buChar char="-"/>
        <a:defRPr sz="2000" b="1" kern="1200">
          <a:solidFill>
            <a:schemeClr val="tx1"/>
          </a:solidFill>
          <a:latin typeface="+mn-lt"/>
          <a:ea typeface="+mn-ea"/>
          <a:cs typeface="+mn-cs"/>
        </a:defRPr>
      </a:lvl2pPr>
      <a:lvl3pPr marL="738188" indent="-166688" algn="l" rtl="0" eaLnBrk="0" fontAlgn="base" hangingPunct="0">
        <a:lnSpc>
          <a:spcPct val="85000"/>
        </a:lnSpc>
        <a:spcBef>
          <a:spcPct val="30000"/>
        </a:spcBef>
        <a:spcAft>
          <a:spcPct val="0"/>
        </a:spcAft>
        <a:buClr>
          <a:srgbClr val="317023"/>
        </a:buClr>
        <a:buSzPct val="90000"/>
        <a:buFont typeface="Wingdings" panose="05000000000000000000" pitchFamily="2" charset="2"/>
        <a:buChar char="w"/>
        <a:defRPr kern="1200">
          <a:solidFill>
            <a:schemeClr val="tx1"/>
          </a:solidFill>
          <a:latin typeface="+mn-lt"/>
          <a:ea typeface="+mn-ea"/>
          <a:cs typeface="+mn-cs"/>
        </a:defRPr>
      </a:lvl3pPr>
      <a:lvl4pPr marL="973138" indent="-120650" algn="l" rtl="0" eaLnBrk="0" fontAlgn="base" hangingPunct="0">
        <a:spcBef>
          <a:spcPct val="20000"/>
        </a:spcBef>
        <a:spcAft>
          <a:spcPct val="0"/>
        </a:spcAft>
        <a:buChar char="•"/>
        <a:defRPr sz="1600" kern="1200">
          <a:solidFill>
            <a:schemeClr val="tx1"/>
          </a:solidFill>
          <a:latin typeface="+mn-lt"/>
          <a:ea typeface="+mn-ea"/>
          <a:cs typeface="+mn-cs"/>
        </a:defRPr>
      </a:lvl4pPr>
      <a:lvl5pPr marL="2330450" indent="-271463" algn="l" rtl="0" eaLnBrk="0" fontAlgn="base" hangingPunct="0">
        <a:spcBef>
          <a:spcPct val="20000"/>
        </a:spcBef>
        <a:spcAft>
          <a:spcPct val="0"/>
        </a:spcAft>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62.xml"/><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64.xml"/><Relationship Id="rId5" Type="http://schemas.openxmlformats.org/officeDocument/2006/relationships/image" Target="../media/image65.jpeg"/><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6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10.xml"/><Relationship Id="rId1" Type="http://schemas.openxmlformats.org/officeDocument/2006/relationships/slideLayout" Target="../slideLayouts/slideLayout68.xml"/><Relationship Id="rId4" Type="http://schemas.openxmlformats.org/officeDocument/2006/relationships/image" Target="../media/image72.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1.xml"/><Relationship Id="rId1" Type="http://schemas.openxmlformats.org/officeDocument/2006/relationships/slideLayout" Target="../slideLayouts/slideLayout68.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05.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2.xml"/><Relationship Id="rId16" Type="http://schemas.openxmlformats.org/officeDocument/2006/relationships/image" Target="../media/image49.png"/><Relationship Id="rId1" Type="http://schemas.openxmlformats.org/officeDocument/2006/relationships/slideLayout" Target="../slideLayouts/slideLayout43.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hyperlink" Target="http://www.duravalve.com/html/ActuateVlvs.html" TargetMode="External"/><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oleObject" Target="../embeddings/oleObject4.bin"/><Relationship Id="rId14"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9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05.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09.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05.xml"/></Relationships>
</file>

<file path=ppt/slides/_rels/slide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105.xml"/><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05.xml"/><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oleObject" Target="../embeddings/oleObject6.bin"/><Relationship Id="rId1" Type="http://schemas.openxmlformats.org/officeDocument/2006/relationships/slideLayout" Target="../slideLayouts/slideLayout98.xml"/></Relationships>
</file>

<file path=ppt/slides/_rels/slide4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oleObject" Target="../embeddings/oleObject7.bin"/><Relationship Id="rId1" Type="http://schemas.openxmlformats.org/officeDocument/2006/relationships/slideLayout" Target="../slideLayouts/slideLayout98.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98.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105.xml"/><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120.xml"/><Relationship Id="rId6" Type="http://schemas.openxmlformats.org/officeDocument/2006/relationships/image" Target="../media/image107.png"/><Relationship Id="rId5" Type="http://schemas.openxmlformats.org/officeDocument/2006/relationships/image" Target="../media/image106.wmf"/><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2.xml"/><Relationship Id="rId1" Type="http://schemas.openxmlformats.org/officeDocument/2006/relationships/slideLayout" Target="../slideLayouts/slideLayout120.xml"/><Relationship Id="rId5" Type="http://schemas.openxmlformats.org/officeDocument/2006/relationships/image" Target="../media/image111.jpe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3.xml"/><Relationship Id="rId1" Type="http://schemas.openxmlformats.org/officeDocument/2006/relationships/slideLayout" Target="../slideLayouts/slideLayout124.xml"/><Relationship Id="rId5" Type="http://schemas.openxmlformats.org/officeDocument/2006/relationships/image" Target="../media/image114.jpeg"/><Relationship Id="rId4" Type="http://schemas.openxmlformats.org/officeDocument/2006/relationships/image" Target="../media/image113.jpeg"/></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4.xml"/><Relationship Id="rId1" Type="http://schemas.openxmlformats.org/officeDocument/2006/relationships/slideLayout" Target="../slideLayouts/slideLayout119.xml"/><Relationship Id="rId6" Type="http://schemas.microsoft.com/office/2007/relationships/hdphoto" Target="../media/hdphoto2.wdp"/><Relationship Id="rId5" Type="http://schemas.openxmlformats.org/officeDocument/2006/relationships/image" Target="../media/image117.png"/><Relationship Id="rId4" Type="http://schemas.openxmlformats.org/officeDocument/2006/relationships/image" Target="../media/image116.jpeg"/></Relationships>
</file>

<file path=ppt/slides/_rels/slide56.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5.xml"/><Relationship Id="rId1" Type="http://schemas.openxmlformats.org/officeDocument/2006/relationships/slideLayout" Target="../slideLayouts/slideLayout11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1.xml"/><Relationship Id="rId1" Type="http://schemas.openxmlformats.org/officeDocument/2006/relationships/tags" Target="../tags/tag29.x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fi-FI" dirty="0"/>
              <a:t>Next Level of Evolution in PD Technology</a:t>
            </a:r>
            <a:endParaRPr lang="en-US" dirty="0"/>
          </a:p>
        </p:txBody>
      </p:sp>
      <p:sp>
        <p:nvSpPr>
          <p:cNvPr id="3" name="Text Placeholder 2"/>
          <p:cNvSpPr>
            <a:spLocks noGrp="1"/>
          </p:cNvSpPr>
          <p:nvPr>
            <p:ph type="body" sz="quarter" idx="12"/>
          </p:nvPr>
        </p:nvSpPr>
        <p:spPr/>
        <p:txBody>
          <a:bodyPr/>
          <a:lstStyle/>
          <a:p>
            <a:r>
              <a:rPr lang="fi-FI" dirty="0"/>
              <a:t>Pulp Dryer Solutions</a:t>
            </a:r>
            <a:endParaRPr lang="en-US" dirty="0"/>
          </a:p>
        </p:txBody>
      </p:sp>
      <p:sp>
        <p:nvSpPr>
          <p:cNvPr id="4" name="Content Placeholder 3"/>
          <p:cNvSpPr>
            <a:spLocks noGrp="1"/>
          </p:cNvSpPr>
          <p:nvPr>
            <p:ph sz="quarter" idx="10"/>
          </p:nvPr>
        </p:nvSpPr>
        <p:spPr/>
        <p:txBody>
          <a:bodyPr/>
          <a:lstStyle/>
          <a:p>
            <a:r>
              <a:rPr lang="en-US" dirty="0"/>
              <a:t>Johann Resl</a:t>
            </a:r>
          </a:p>
        </p:txBody>
      </p:sp>
      <p:sp>
        <p:nvSpPr>
          <p:cNvPr id="5" name="Text Placeholder 4"/>
          <p:cNvSpPr>
            <a:spLocks noGrp="1"/>
          </p:cNvSpPr>
          <p:nvPr>
            <p:ph type="body" sz="quarter" idx="11"/>
          </p:nvPr>
        </p:nvSpPr>
        <p:spPr/>
        <p:txBody>
          <a:bodyPr/>
          <a:lstStyle/>
          <a:p>
            <a:r>
              <a:rPr lang="en-US" dirty="0"/>
              <a:t>August 2025</a:t>
            </a:r>
          </a:p>
        </p:txBody>
      </p:sp>
    </p:spTree>
    <p:extLst>
      <p:ext uri="{BB962C8B-B14F-4D97-AF65-F5344CB8AC3E}">
        <p14:creationId xmlns:p14="http://schemas.microsoft.com/office/powerpoint/2010/main" val="377510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9"/>
          <p:cNvPicPr>
            <a:picLocks noChangeAspect="1" noChangeArrowheads="1"/>
          </p:cNvPicPr>
          <p:nvPr/>
        </p:nvPicPr>
        <p:blipFill>
          <a:blip r:embed="rId3" cstate="print"/>
          <a:srcRect/>
          <a:stretch>
            <a:fillRect/>
          </a:stretch>
        </p:blipFill>
        <p:spPr bwMode="auto">
          <a:xfrm>
            <a:off x="8112125" y="812801"/>
            <a:ext cx="2370138" cy="5045075"/>
          </a:xfrm>
          <a:prstGeom prst="rect">
            <a:avLst/>
          </a:prstGeom>
          <a:noFill/>
          <a:ln w="12700" algn="ctr">
            <a:noFill/>
            <a:miter lim="800000"/>
            <a:headEnd/>
            <a:tailEnd/>
          </a:ln>
        </p:spPr>
      </p:pic>
      <p:sp>
        <p:nvSpPr>
          <p:cNvPr id="431106" name="Title 1"/>
          <p:cNvSpPr>
            <a:spLocks noGrp="1"/>
          </p:cNvSpPr>
          <p:nvPr>
            <p:ph type="title"/>
          </p:nvPr>
        </p:nvSpPr>
        <p:spPr>
          <a:xfrm>
            <a:off x="1981200" y="142876"/>
            <a:ext cx="7454900" cy="595313"/>
          </a:xfrm>
        </p:spPr>
        <p:txBody>
          <a:bodyPr rtlCol="0">
            <a:normAutofit fontScale="90000"/>
          </a:bodyPr>
          <a:lstStyle/>
          <a:p>
            <a:pPr eaLnBrk="1" hangingPunct="1">
              <a:defRPr/>
            </a:pPr>
            <a:r>
              <a:rPr lang="en-US"/>
              <a:t>Experion MX – Integrated Measurement System</a:t>
            </a:r>
            <a:endParaRPr lang="en-CA" dirty="0"/>
          </a:p>
        </p:txBody>
      </p:sp>
      <p:sp>
        <p:nvSpPr>
          <p:cNvPr id="23555" name="Content Placeholder 4"/>
          <p:cNvSpPr>
            <a:spLocks noGrp="1"/>
          </p:cNvSpPr>
          <p:nvPr>
            <p:ph sz="quarter" idx="13"/>
          </p:nvPr>
        </p:nvSpPr>
        <p:spPr>
          <a:xfrm>
            <a:off x="1770064" y="836614"/>
            <a:ext cx="8574087" cy="5634037"/>
          </a:xfrm>
        </p:spPr>
        <p:txBody>
          <a:bodyPr/>
          <a:lstStyle/>
          <a:p>
            <a:pPr eaLnBrk="1" hangingPunct="1">
              <a:spcBef>
                <a:spcPct val="20000"/>
              </a:spcBef>
            </a:pPr>
            <a:r>
              <a:rPr sz="1800">
                <a:latin typeface="Arial" charset="0"/>
                <a:cs typeface="Arial" charset="0"/>
              </a:rPr>
              <a:t>Enhanced measurements and controls</a:t>
            </a:r>
          </a:p>
          <a:p>
            <a:pPr eaLnBrk="1" hangingPunct="1">
              <a:spcBef>
                <a:spcPct val="20000"/>
              </a:spcBef>
            </a:pPr>
            <a:r>
              <a:rPr sz="1800">
                <a:latin typeface="Arial" charset="0"/>
                <a:cs typeface="Arial" charset="0"/>
              </a:rPr>
              <a:t>Improve product quality and </a:t>
            </a:r>
            <a:br>
              <a:rPr sz="1800">
                <a:latin typeface="Arial" charset="0"/>
                <a:cs typeface="Arial" charset="0"/>
              </a:rPr>
            </a:br>
            <a:r>
              <a:rPr sz="1800">
                <a:latin typeface="Arial" charset="0"/>
                <a:cs typeface="Arial" charset="0"/>
              </a:rPr>
              <a:t>operational efficiency</a:t>
            </a:r>
          </a:p>
          <a:p>
            <a:pPr lvl="1" eaLnBrk="1" hangingPunct="1">
              <a:spcBef>
                <a:spcPct val="20000"/>
              </a:spcBef>
            </a:pPr>
            <a:r>
              <a:rPr sz="1600">
                <a:latin typeface="Arial" charset="0"/>
                <a:cs typeface="Arial" charset="0"/>
              </a:rPr>
              <a:t>Enhanced Profile Measurement</a:t>
            </a:r>
          </a:p>
          <a:p>
            <a:pPr lvl="1" eaLnBrk="1" hangingPunct="1">
              <a:spcBef>
                <a:spcPct val="20000"/>
              </a:spcBef>
            </a:pPr>
            <a:r>
              <a:rPr sz="1600">
                <a:latin typeface="Arial" charset="0"/>
                <a:cs typeface="Arial" charset="0"/>
              </a:rPr>
              <a:t>Unique, New Quality Sensors</a:t>
            </a:r>
          </a:p>
          <a:p>
            <a:pPr lvl="1" eaLnBrk="1" hangingPunct="1">
              <a:spcBef>
                <a:spcPct val="20000"/>
              </a:spcBef>
            </a:pPr>
            <a:r>
              <a:rPr sz="1600">
                <a:latin typeface="Arial" charset="0"/>
                <a:cs typeface="Arial" charset="0"/>
              </a:rPr>
              <a:t>Advanced Multivariable MD and CD Controls</a:t>
            </a:r>
            <a:endParaRPr>
              <a:latin typeface="Arial" charset="0"/>
              <a:cs typeface="Arial" charset="0"/>
            </a:endParaRPr>
          </a:p>
          <a:p>
            <a:pPr eaLnBrk="1" hangingPunct="1">
              <a:spcBef>
                <a:spcPct val="20000"/>
              </a:spcBef>
            </a:pPr>
            <a:r>
              <a:rPr sz="1800">
                <a:latin typeface="Arial" charset="0"/>
                <a:cs typeface="Arial" charset="0"/>
              </a:rPr>
              <a:t>Easy to Maintain to enhance Operational </a:t>
            </a:r>
            <a:br>
              <a:rPr sz="1800">
                <a:latin typeface="Arial" charset="0"/>
                <a:cs typeface="Arial" charset="0"/>
              </a:rPr>
            </a:br>
            <a:r>
              <a:rPr sz="1800">
                <a:latin typeface="Arial" charset="0"/>
                <a:cs typeface="Arial" charset="0"/>
              </a:rPr>
              <a:t>Reliability and Minimizes Life Cycle Costs</a:t>
            </a:r>
            <a:r>
              <a:rPr>
                <a:latin typeface="Arial" charset="0"/>
                <a:cs typeface="Arial" charset="0"/>
              </a:rPr>
              <a:t> </a:t>
            </a:r>
          </a:p>
          <a:p>
            <a:pPr lvl="1" eaLnBrk="1" hangingPunct="1">
              <a:spcBef>
                <a:spcPct val="20000"/>
              </a:spcBef>
            </a:pPr>
            <a:r>
              <a:rPr sz="1600">
                <a:latin typeface="Arial" charset="0"/>
                <a:cs typeface="Arial" charset="0"/>
              </a:rPr>
              <a:t>Modular sensors with</a:t>
            </a:r>
            <a:br>
              <a:rPr sz="1600">
                <a:latin typeface="Arial" charset="0"/>
                <a:cs typeface="Arial" charset="0"/>
              </a:rPr>
            </a:br>
            <a:r>
              <a:rPr sz="1600">
                <a:latin typeface="Arial" charset="0"/>
                <a:cs typeface="Arial" charset="0"/>
              </a:rPr>
              <a:t>Embedded Self diagnostics </a:t>
            </a:r>
            <a:br>
              <a:rPr sz="1600">
                <a:latin typeface="Arial" charset="0"/>
                <a:cs typeface="Arial" charset="0"/>
              </a:rPr>
            </a:br>
            <a:r>
              <a:rPr sz="1600">
                <a:latin typeface="Arial" charset="0"/>
                <a:cs typeface="Arial" charset="0"/>
              </a:rPr>
              <a:t>simplify maintenance </a:t>
            </a:r>
          </a:p>
          <a:p>
            <a:pPr lvl="1" eaLnBrk="1" hangingPunct="1">
              <a:spcBef>
                <a:spcPct val="20000"/>
              </a:spcBef>
            </a:pPr>
            <a:r>
              <a:rPr sz="1600">
                <a:latin typeface="Arial" charset="0"/>
                <a:cs typeface="Arial" charset="0"/>
              </a:rPr>
              <a:t>Predictive and Preventative </a:t>
            </a:r>
            <a:br>
              <a:rPr sz="1600">
                <a:latin typeface="Arial" charset="0"/>
                <a:cs typeface="Arial" charset="0"/>
              </a:rPr>
            </a:br>
            <a:r>
              <a:rPr sz="1600">
                <a:latin typeface="Arial" charset="0"/>
                <a:cs typeface="Arial" charset="0"/>
              </a:rPr>
              <a:t>Maintenance Tools simplify </a:t>
            </a:r>
            <a:br>
              <a:rPr sz="1600">
                <a:latin typeface="Arial" charset="0"/>
                <a:cs typeface="Arial" charset="0"/>
              </a:rPr>
            </a:br>
            <a:r>
              <a:rPr sz="1600">
                <a:latin typeface="Arial" charset="0"/>
                <a:cs typeface="Arial" charset="0"/>
              </a:rPr>
              <a:t>troubleshooting</a:t>
            </a:r>
          </a:p>
          <a:p>
            <a:pPr lvl="1" eaLnBrk="1" hangingPunct="1">
              <a:spcBef>
                <a:spcPct val="20000"/>
              </a:spcBef>
            </a:pPr>
            <a:r>
              <a:rPr sz="1600">
                <a:latin typeface="Arial" charset="0"/>
                <a:cs typeface="Arial" charset="0"/>
              </a:rPr>
              <a:t>Intelligent Sensors with</a:t>
            </a:r>
            <a:br>
              <a:rPr sz="1600">
                <a:latin typeface="Arial" charset="0"/>
                <a:cs typeface="Arial" charset="0"/>
              </a:rPr>
            </a:br>
            <a:r>
              <a:rPr sz="1600">
                <a:latin typeface="Arial" charset="0"/>
                <a:cs typeface="Arial" charset="0"/>
              </a:rPr>
              <a:t>Digital Signal Processing </a:t>
            </a:r>
            <a:br>
              <a:rPr sz="1600">
                <a:latin typeface="Arial" charset="0"/>
                <a:cs typeface="Arial" charset="0"/>
              </a:rPr>
            </a:br>
            <a:r>
              <a:rPr sz="1600">
                <a:latin typeface="Arial" charset="0"/>
                <a:cs typeface="Arial" charset="0"/>
              </a:rPr>
              <a:t>and communication </a:t>
            </a:r>
            <a:br>
              <a:rPr sz="1600">
                <a:latin typeface="Arial" charset="0"/>
                <a:cs typeface="Arial" charset="0"/>
              </a:rPr>
            </a:br>
            <a:r>
              <a:rPr sz="1600">
                <a:latin typeface="Arial" charset="0"/>
                <a:cs typeface="Arial" charset="0"/>
              </a:rPr>
              <a:t>provides easy access </a:t>
            </a:r>
            <a:br>
              <a:rPr sz="1600">
                <a:latin typeface="Arial" charset="0"/>
                <a:cs typeface="Arial" charset="0"/>
              </a:rPr>
            </a:br>
            <a:r>
              <a:rPr sz="1600">
                <a:latin typeface="Arial" charset="0"/>
                <a:cs typeface="Arial" charset="0"/>
              </a:rPr>
              <a:t>for remote expert support</a:t>
            </a:r>
          </a:p>
        </p:txBody>
      </p:sp>
      <p:pic>
        <p:nvPicPr>
          <p:cNvPr id="23556" name="Picture 4" descr="Screenshot - 7_21_2009 , 2_29_17 PM"/>
          <p:cNvPicPr>
            <a:picLocks noChangeAspect="1" noChangeArrowheads="1"/>
          </p:cNvPicPr>
          <p:nvPr/>
        </p:nvPicPr>
        <p:blipFill>
          <a:blip r:embed="rId4" cstate="print"/>
          <a:srcRect b="23"/>
          <a:stretch>
            <a:fillRect/>
          </a:stretch>
        </p:blipFill>
        <p:spPr bwMode="auto">
          <a:xfrm>
            <a:off x="5180013" y="3644900"/>
            <a:ext cx="3579812" cy="2470150"/>
          </a:xfrm>
          <a:prstGeom prst="rect">
            <a:avLst/>
          </a:prstGeom>
          <a:noFill/>
          <a:ln w="9525">
            <a:noFill/>
            <a:miter lim="800000"/>
            <a:headEnd/>
            <a:tailEnd/>
          </a:ln>
        </p:spPr>
      </p:pic>
      <p:pic>
        <p:nvPicPr>
          <p:cNvPr id="23557" name="Picture 4" descr="Screenshot - 7_21_2009 , 2_41_05 PM"/>
          <p:cNvPicPr>
            <a:picLocks noChangeAspect="1" noChangeArrowheads="1"/>
          </p:cNvPicPr>
          <p:nvPr/>
        </p:nvPicPr>
        <p:blipFill>
          <a:blip r:embed="rId5" cstate="print"/>
          <a:srcRect/>
          <a:stretch>
            <a:fillRect/>
          </a:stretch>
        </p:blipFill>
        <p:spPr bwMode="auto">
          <a:xfrm>
            <a:off x="6940551" y="4459288"/>
            <a:ext cx="3482975" cy="2209800"/>
          </a:xfrm>
          <a:prstGeom prst="rect">
            <a:avLst/>
          </a:prstGeom>
          <a:noFill/>
          <a:ln w="9525">
            <a:noFill/>
            <a:miter lim="800000"/>
            <a:headEnd/>
            <a:tailEnd/>
          </a:ln>
        </p:spPr>
      </p:pic>
    </p:spTree>
    <p:extLst>
      <p:ext uri="{BB962C8B-B14F-4D97-AF65-F5344CB8AC3E}">
        <p14:creationId xmlns:p14="http://schemas.microsoft.com/office/powerpoint/2010/main" val="2700400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981200" y="142876"/>
            <a:ext cx="7454900" cy="595313"/>
          </a:xfrm>
        </p:spPr>
        <p:txBody>
          <a:bodyPr/>
          <a:lstStyle/>
          <a:p>
            <a:pPr eaLnBrk="1" hangingPunct="1"/>
            <a:r>
              <a:rPr lang="en-US">
                <a:latin typeface="Arial" charset="0"/>
                <a:cs typeface="Arial" charset="0"/>
              </a:rPr>
              <a:t>Experion MX – Profile Accuracy</a:t>
            </a:r>
            <a:endParaRPr lang="en-CA">
              <a:latin typeface="Arial" charset="0"/>
              <a:cs typeface="Arial" charset="0"/>
            </a:endParaRPr>
          </a:p>
        </p:txBody>
      </p:sp>
      <p:sp>
        <p:nvSpPr>
          <p:cNvPr id="25602" name="Content Placeholder 4"/>
          <p:cNvSpPr>
            <a:spLocks noGrp="1"/>
          </p:cNvSpPr>
          <p:nvPr>
            <p:ph sz="quarter" idx="10"/>
          </p:nvPr>
        </p:nvSpPr>
        <p:spPr>
          <a:xfrm>
            <a:off x="1703388" y="765175"/>
            <a:ext cx="6572250" cy="3240088"/>
          </a:xfrm>
        </p:spPr>
        <p:txBody>
          <a:bodyPr/>
          <a:lstStyle/>
          <a:p>
            <a:pPr eaLnBrk="1" hangingPunct="1">
              <a:lnSpc>
                <a:spcPct val="100000"/>
              </a:lnSpc>
            </a:pPr>
            <a:r>
              <a:rPr sz="1800" dirty="0">
                <a:latin typeface="Arial" charset="0"/>
                <a:cs typeface="Arial" charset="0"/>
              </a:rPr>
              <a:t>Enhanced Profile Measurement Response</a:t>
            </a:r>
          </a:p>
          <a:p>
            <a:pPr lvl="1">
              <a:lnSpc>
                <a:spcPct val="100000"/>
              </a:lnSpc>
            </a:pPr>
            <a:r>
              <a:rPr sz="1600" dirty="0">
                <a:latin typeface="Arial" charset="0"/>
                <a:cs typeface="Arial" charset="0"/>
              </a:rPr>
              <a:t>4000 Hz signal processing with 16 bit resolution</a:t>
            </a:r>
          </a:p>
          <a:p>
            <a:pPr lvl="1" eaLnBrk="1" hangingPunct="1">
              <a:lnSpc>
                <a:spcPct val="100000"/>
              </a:lnSpc>
            </a:pPr>
            <a:r>
              <a:rPr sz="1600" dirty="0">
                <a:latin typeface="Arial" charset="0"/>
                <a:cs typeface="Arial" charset="0"/>
              </a:rPr>
              <a:t>1200 mm/sec scan rate with 2 mm resolution</a:t>
            </a:r>
          </a:p>
          <a:p>
            <a:pPr lvl="2">
              <a:lnSpc>
                <a:spcPct val="100000"/>
              </a:lnSpc>
            </a:pPr>
            <a:r>
              <a:rPr sz="1400" dirty="0">
                <a:solidFill>
                  <a:schemeClr val="bg2"/>
                </a:solidFill>
                <a:latin typeface="Arial" charset="0"/>
                <a:cs typeface="Arial" charset="0"/>
              </a:rPr>
              <a:t>40-67%</a:t>
            </a:r>
            <a:r>
              <a:rPr sz="1400" dirty="0">
                <a:latin typeface="Arial" charset="0"/>
                <a:cs typeface="Arial" charset="0"/>
              </a:rPr>
              <a:t> faster Profile measurement response vs. 600 mm/sec rate</a:t>
            </a:r>
          </a:p>
          <a:p>
            <a:pPr lvl="2">
              <a:lnSpc>
                <a:spcPct val="100000"/>
              </a:lnSpc>
            </a:pPr>
            <a:r>
              <a:rPr sz="1400" dirty="0">
                <a:latin typeface="Arial" charset="0"/>
                <a:cs typeface="Arial" charset="0"/>
              </a:rPr>
              <a:t>Improved Edge measurement</a:t>
            </a:r>
          </a:p>
          <a:p>
            <a:pPr>
              <a:lnSpc>
                <a:spcPct val="100000"/>
              </a:lnSpc>
            </a:pPr>
            <a:r>
              <a:rPr sz="1800" dirty="0">
                <a:latin typeface="Arial" charset="0"/>
                <a:cs typeface="Arial" charset="0"/>
              </a:rPr>
              <a:t>Profile Measurement Stability and Reliability</a:t>
            </a:r>
          </a:p>
          <a:p>
            <a:pPr lvl="1" eaLnBrk="1" hangingPunct="1">
              <a:lnSpc>
                <a:spcPct val="100000"/>
              </a:lnSpc>
            </a:pPr>
            <a:r>
              <a:rPr sz="1600" dirty="0">
                <a:latin typeface="Arial" charset="0"/>
                <a:cs typeface="Arial" charset="0"/>
              </a:rPr>
              <a:t>Patented Thermal Equalization System</a:t>
            </a:r>
            <a:endParaRPr dirty="0">
              <a:latin typeface="Arial" charset="0"/>
              <a:cs typeface="Arial" charset="0"/>
            </a:endParaRPr>
          </a:p>
          <a:p>
            <a:pPr lvl="2" eaLnBrk="1" hangingPunct="1">
              <a:lnSpc>
                <a:spcPct val="100000"/>
              </a:lnSpc>
            </a:pPr>
            <a:r>
              <a:rPr sz="1400" dirty="0">
                <a:latin typeface="Arial" charset="0"/>
                <a:cs typeface="Arial" charset="0"/>
              </a:rPr>
              <a:t>Profile accuracy thru start-ups and break recoveries</a:t>
            </a:r>
          </a:p>
          <a:p>
            <a:pPr lvl="1" eaLnBrk="1" hangingPunct="1">
              <a:lnSpc>
                <a:spcPct val="100000"/>
              </a:lnSpc>
            </a:pPr>
            <a:r>
              <a:rPr sz="1600" dirty="0">
                <a:latin typeface="Arial" charset="0"/>
                <a:cs typeface="Arial" charset="0"/>
              </a:rPr>
              <a:t>Integral Head accelerometers and dynamic X,Y,Z sensor</a:t>
            </a:r>
          </a:p>
          <a:p>
            <a:pPr lvl="2" eaLnBrk="1" hangingPunct="1">
              <a:lnSpc>
                <a:spcPct val="100000"/>
              </a:lnSpc>
            </a:pPr>
            <a:r>
              <a:rPr sz="1400" dirty="0">
                <a:latin typeface="Arial" charset="0"/>
                <a:cs typeface="Arial" charset="0"/>
              </a:rPr>
              <a:t>Continuous head alignment verification and predictive alarming</a:t>
            </a:r>
          </a:p>
          <a:p>
            <a:pPr lvl="1" eaLnBrk="1" hangingPunct="1">
              <a:lnSpc>
                <a:spcPct val="100000"/>
              </a:lnSpc>
            </a:pPr>
            <a:r>
              <a:rPr sz="1600" dirty="0">
                <a:latin typeface="Arial" charset="0"/>
                <a:cs typeface="Arial" charset="0"/>
              </a:rPr>
              <a:t>Improved environmental sealing for reliability</a:t>
            </a:r>
          </a:p>
          <a:p>
            <a:pPr lvl="2" eaLnBrk="1" hangingPunct="1">
              <a:lnSpc>
                <a:spcPct val="100000"/>
              </a:lnSpc>
            </a:pPr>
            <a:r>
              <a:rPr lang="fi-FI" sz="1400" dirty="0">
                <a:latin typeface="Arial" charset="0"/>
                <a:cs typeface="Arial" charset="0"/>
              </a:rPr>
              <a:t>Stainless steel beam covers with easily removable side panels </a:t>
            </a:r>
          </a:p>
          <a:p>
            <a:pPr lvl="1" eaLnBrk="1" hangingPunct="1">
              <a:lnSpc>
                <a:spcPct val="100000"/>
              </a:lnSpc>
            </a:pPr>
            <a:r>
              <a:rPr sz="1600" dirty="0">
                <a:latin typeface="Arial" charset="0"/>
                <a:cs typeface="Arial" charset="0"/>
              </a:rPr>
              <a:t>Life-time Head Carriage Rollers</a:t>
            </a:r>
          </a:p>
          <a:p>
            <a:pPr lvl="2" eaLnBrk="1" hangingPunct="1">
              <a:lnSpc>
                <a:spcPct val="100000"/>
              </a:lnSpc>
            </a:pPr>
            <a:r>
              <a:rPr sz="1400" dirty="0">
                <a:latin typeface="Arial" charset="0"/>
                <a:cs typeface="Arial" charset="0"/>
              </a:rPr>
              <a:t>Polymer Wear Inserts replaceable as needed</a:t>
            </a:r>
          </a:p>
          <a:p>
            <a:pPr lvl="1" eaLnBrk="1" hangingPunct="1">
              <a:lnSpc>
                <a:spcPct val="100000"/>
              </a:lnSpc>
            </a:pPr>
            <a:r>
              <a:rPr sz="1600" dirty="0">
                <a:latin typeface="Arial" charset="0"/>
                <a:cs typeface="Arial" charset="0"/>
              </a:rPr>
              <a:t>Improved Drive Reliability</a:t>
            </a:r>
          </a:p>
          <a:p>
            <a:pPr>
              <a:lnSpc>
                <a:spcPct val="100000"/>
              </a:lnSpc>
            </a:pPr>
            <a:r>
              <a:rPr sz="1800" dirty="0">
                <a:latin typeface="Arial" charset="0"/>
                <a:cs typeface="Arial" charset="0"/>
              </a:rPr>
              <a:t>Long-Life Power Track</a:t>
            </a:r>
          </a:p>
          <a:p>
            <a:pPr lvl="1">
              <a:lnSpc>
                <a:spcPct val="100000"/>
              </a:lnSpc>
            </a:pPr>
            <a:r>
              <a:rPr sz="1600" dirty="0">
                <a:latin typeface="Arial" charset="0"/>
                <a:cs typeface="Arial" charset="0"/>
              </a:rPr>
              <a:t>Silicon coated Wire Package</a:t>
            </a:r>
          </a:p>
          <a:p>
            <a:pPr lvl="2">
              <a:lnSpc>
                <a:spcPct val="100000"/>
              </a:lnSpc>
            </a:pPr>
            <a:r>
              <a:rPr sz="1400" dirty="0">
                <a:latin typeface="Arial" charset="0"/>
                <a:cs typeface="Arial" charset="0"/>
              </a:rPr>
              <a:t>Redundant Ethernet </a:t>
            </a:r>
            <a:br>
              <a:rPr sz="1400" dirty="0">
                <a:latin typeface="Arial" charset="0"/>
                <a:cs typeface="Arial" charset="0"/>
              </a:rPr>
            </a:br>
            <a:r>
              <a:rPr sz="1400" dirty="0">
                <a:latin typeface="Arial" charset="0"/>
                <a:cs typeface="Arial" charset="0"/>
              </a:rPr>
              <a:t>communication</a:t>
            </a:r>
          </a:p>
          <a:p>
            <a:pPr lvl="2">
              <a:lnSpc>
                <a:spcPct val="100000"/>
              </a:lnSpc>
            </a:pPr>
            <a:r>
              <a:rPr sz="1400" dirty="0">
                <a:latin typeface="Arial" charset="0"/>
                <a:cs typeface="Arial" charset="0"/>
              </a:rPr>
              <a:t>Easy access for</a:t>
            </a:r>
            <a:br>
              <a:rPr sz="1400" dirty="0">
                <a:latin typeface="Arial" charset="0"/>
                <a:cs typeface="Arial" charset="0"/>
              </a:rPr>
            </a:br>
            <a:r>
              <a:rPr sz="1400" dirty="0">
                <a:latin typeface="Arial" charset="0"/>
                <a:cs typeface="Arial" charset="0"/>
              </a:rPr>
              <a:t>On-line repair and replacement</a:t>
            </a:r>
          </a:p>
        </p:txBody>
      </p:sp>
      <p:pic>
        <p:nvPicPr>
          <p:cNvPr id="25603" name="Content Placeholder 8" descr="ExperionMX_Scanner_Alt1d.png"/>
          <p:cNvPicPr>
            <a:picLocks noGrp="1" noChangeAspect="1"/>
          </p:cNvPicPr>
          <p:nvPr>
            <p:ph sz="quarter" idx="11"/>
          </p:nvPr>
        </p:nvPicPr>
        <p:blipFill>
          <a:blip r:embed="rId3" cstate="print"/>
          <a:srcRect/>
          <a:stretch>
            <a:fillRect/>
          </a:stretch>
        </p:blipFill>
        <p:spPr>
          <a:xfrm>
            <a:off x="7319964" y="765175"/>
            <a:ext cx="3286125" cy="5634038"/>
          </a:xfrm>
        </p:spPr>
      </p:pic>
      <p:pic>
        <p:nvPicPr>
          <p:cNvPr id="25604" name="Picture 2" descr="Track with polymer runner and steel wheels"/>
          <p:cNvPicPr>
            <a:picLocks noChangeAspect="1" noChangeArrowheads="1"/>
          </p:cNvPicPr>
          <p:nvPr/>
        </p:nvPicPr>
        <p:blipFill>
          <a:blip r:embed="rId4" cstate="print"/>
          <a:srcRect/>
          <a:stretch>
            <a:fillRect/>
          </a:stretch>
        </p:blipFill>
        <p:spPr bwMode="auto">
          <a:xfrm>
            <a:off x="6721821" y="4594087"/>
            <a:ext cx="2520950" cy="1439863"/>
          </a:xfrm>
          <a:prstGeom prst="rect">
            <a:avLst/>
          </a:prstGeom>
          <a:noFill/>
          <a:ln w="9525">
            <a:solidFill>
              <a:schemeClr val="tx1"/>
            </a:solidFill>
            <a:miter lim="800000"/>
            <a:headEnd/>
            <a:tailEnd/>
          </a:ln>
        </p:spPr>
      </p:pic>
      <p:pic>
        <p:nvPicPr>
          <p:cNvPr id="25605" name="Content Placeholder 7" descr="Scanner Cross Section.jpg"/>
          <p:cNvPicPr>
            <a:picLocks noChangeAspect="1"/>
          </p:cNvPicPr>
          <p:nvPr/>
        </p:nvPicPr>
        <p:blipFill>
          <a:blip r:embed="rId5" cstate="print"/>
          <a:srcRect/>
          <a:stretch>
            <a:fillRect/>
          </a:stretch>
        </p:blipFill>
        <p:spPr bwMode="auto">
          <a:xfrm>
            <a:off x="9436100" y="3629991"/>
            <a:ext cx="2105025" cy="2209800"/>
          </a:xfrm>
          <a:prstGeom prst="rect">
            <a:avLst/>
          </a:prstGeom>
          <a:noFill/>
          <a:ln w="9525">
            <a:noFill/>
            <a:miter lim="800000"/>
            <a:headEnd/>
            <a:tailEnd/>
          </a:ln>
        </p:spPr>
      </p:pic>
      <p:sp>
        <p:nvSpPr>
          <p:cNvPr id="25607" name="AutoShape 42"/>
          <p:cNvSpPr>
            <a:spLocks noChangeArrowheads="1"/>
          </p:cNvSpPr>
          <p:nvPr/>
        </p:nvSpPr>
        <p:spPr bwMode="auto">
          <a:xfrm rot="7592483">
            <a:off x="8830816" y="4882379"/>
            <a:ext cx="823912" cy="10287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594" y="5399"/>
                  <a:pt x="8424" y="5803"/>
                  <a:pt x="7475" y="6545"/>
                </a:cubicBezTo>
                <a:lnTo>
                  <a:pt x="4150" y="2290"/>
                </a:lnTo>
                <a:cubicBezTo>
                  <a:pt x="6049" y="806"/>
                  <a:pt x="8389"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038731340"/>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4"/>
          <p:cNvSpPr>
            <a:spLocks noGrp="1"/>
          </p:cNvSpPr>
          <p:nvPr>
            <p:ph sz="quarter" idx="10"/>
          </p:nvPr>
        </p:nvSpPr>
        <p:spPr>
          <a:xfrm>
            <a:off x="1703389" y="836614"/>
            <a:ext cx="6264275" cy="5634037"/>
          </a:xfrm>
        </p:spPr>
        <p:txBody>
          <a:bodyPr/>
          <a:lstStyle/>
          <a:p>
            <a:pPr eaLnBrk="1" hangingPunct="1"/>
            <a:r>
              <a:rPr sz="1800">
                <a:latin typeface="Arial" charset="0"/>
                <a:cs typeface="Arial" charset="0"/>
              </a:rPr>
              <a:t>New Modular, Intelligent sensor design</a:t>
            </a:r>
          </a:p>
          <a:p>
            <a:pPr lvl="1" eaLnBrk="1" hangingPunct="1"/>
            <a:r>
              <a:rPr sz="1400">
                <a:latin typeface="Arial" charset="0"/>
                <a:cs typeface="Arial" charset="0"/>
              </a:rPr>
              <a:t>Improved Sensor / Scanner Self-diagnostics </a:t>
            </a:r>
          </a:p>
          <a:p>
            <a:pPr lvl="1" eaLnBrk="1" hangingPunct="1"/>
            <a:r>
              <a:rPr sz="1400">
                <a:latin typeface="Arial" charset="0"/>
                <a:cs typeface="Arial" charset="0"/>
              </a:rPr>
              <a:t>Reliable Digital power track </a:t>
            </a:r>
            <a:br>
              <a:rPr sz="1400">
                <a:latin typeface="Arial" charset="0"/>
                <a:cs typeface="Arial" charset="0"/>
              </a:rPr>
            </a:br>
            <a:r>
              <a:rPr sz="1400">
                <a:latin typeface="Arial" charset="0"/>
                <a:cs typeface="Arial" charset="0"/>
              </a:rPr>
              <a:t>and remote sensor diagnostic access</a:t>
            </a:r>
          </a:p>
          <a:p>
            <a:pPr lvl="1" eaLnBrk="1" hangingPunct="1"/>
            <a:r>
              <a:rPr sz="1400">
                <a:latin typeface="Arial" charset="0"/>
                <a:cs typeface="Arial" charset="0"/>
              </a:rPr>
              <a:t>Fast, simple, cost-effective </a:t>
            </a:r>
            <a:br>
              <a:rPr sz="1400">
                <a:latin typeface="Arial" charset="0"/>
                <a:cs typeface="Arial" charset="0"/>
              </a:rPr>
            </a:br>
            <a:r>
              <a:rPr sz="1400">
                <a:latin typeface="Arial" charset="0"/>
                <a:cs typeface="Arial" charset="0"/>
              </a:rPr>
              <a:t>sensor replacement and repair</a:t>
            </a:r>
            <a:endParaRPr sz="1600">
              <a:latin typeface="Arial" charset="0"/>
              <a:cs typeface="Arial" charset="0"/>
            </a:endParaRPr>
          </a:p>
          <a:p>
            <a:r>
              <a:rPr sz="1800">
                <a:latin typeface="Arial" charset="0"/>
                <a:cs typeface="Arial" charset="0"/>
              </a:rPr>
              <a:t>Each sensor module is equipped </a:t>
            </a:r>
            <a:br>
              <a:rPr sz="1800">
                <a:latin typeface="Arial" charset="0"/>
                <a:cs typeface="Arial" charset="0"/>
              </a:rPr>
            </a:br>
            <a:r>
              <a:rPr sz="1800">
                <a:latin typeface="Arial" charset="0"/>
                <a:cs typeface="Arial" charset="0"/>
              </a:rPr>
              <a:t>with an Ethernet Diagnostic &amp; </a:t>
            </a:r>
            <a:br>
              <a:rPr sz="1800">
                <a:latin typeface="Arial" charset="0"/>
                <a:cs typeface="Arial" charset="0"/>
              </a:rPr>
            </a:br>
            <a:r>
              <a:rPr sz="1800">
                <a:latin typeface="Arial" charset="0"/>
                <a:cs typeface="Arial" charset="0"/>
              </a:rPr>
              <a:t>Data Acquisition Node (EDAQ) </a:t>
            </a:r>
            <a:br>
              <a:rPr sz="1800">
                <a:latin typeface="Arial" charset="0"/>
                <a:cs typeface="Arial" charset="0"/>
              </a:rPr>
            </a:br>
            <a:r>
              <a:rPr sz="1800">
                <a:latin typeface="Arial" charset="0"/>
                <a:cs typeface="Arial" charset="0"/>
              </a:rPr>
              <a:t>that connects via standard Ethernet</a:t>
            </a:r>
          </a:p>
          <a:p>
            <a:pPr lvl="1"/>
            <a:r>
              <a:rPr sz="1400">
                <a:latin typeface="Arial" charset="0"/>
                <a:cs typeface="Arial" charset="0"/>
              </a:rPr>
              <a:t>Node provides diagnostic web pages </a:t>
            </a:r>
            <a:br>
              <a:rPr sz="1400">
                <a:latin typeface="Arial" charset="0"/>
                <a:cs typeface="Arial" charset="0"/>
              </a:rPr>
            </a:br>
            <a:r>
              <a:rPr sz="1400">
                <a:latin typeface="Arial" charset="0"/>
                <a:cs typeface="Arial" charset="0"/>
              </a:rPr>
              <a:t>for service personnel</a:t>
            </a:r>
          </a:p>
          <a:p>
            <a:r>
              <a:rPr sz="1800">
                <a:latin typeface="Arial" charset="0"/>
                <a:cs typeface="Arial" charset="0"/>
              </a:rPr>
              <a:t>Sensor modules easily slide on via </a:t>
            </a:r>
            <a:br>
              <a:rPr sz="1800">
                <a:latin typeface="Arial" charset="0"/>
                <a:cs typeface="Arial" charset="0"/>
              </a:rPr>
            </a:br>
            <a:r>
              <a:rPr sz="1800">
                <a:latin typeface="Arial" charset="0"/>
                <a:cs typeface="Arial" charset="0"/>
              </a:rPr>
              <a:t>mounting rails to connect to power, </a:t>
            </a:r>
            <a:br>
              <a:rPr sz="1800">
                <a:latin typeface="Arial" charset="0"/>
                <a:cs typeface="Arial" charset="0"/>
              </a:rPr>
            </a:br>
            <a:r>
              <a:rPr sz="1800">
                <a:latin typeface="Arial" charset="0"/>
                <a:cs typeface="Arial" charset="0"/>
              </a:rPr>
              <a:t>cooling, air &amp; communication </a:t>
            </a:r>
          </a:p>
          <a:p>
            <a:pPr lvl="1"/>
            <a:r>
              <a:rPr sz="1400">
                <a:latin typeface="Arial" charset="0"/>
                <a:cs typeface="Arial" charset="0"/>
              </a:rPr>
              <a:t>Enables fast removal and replacement </a:t>
            </a:r>
            <a:br>
              <a:rPr sz="1400">
                <a:latin typeface="Arial" charset="0"/>
                <a:cs typeface="Arial" charset="0"/>
              </a:rPr>
            </a:br>
            <a:r>
              <a:rPr sz="1400">
                <a:latin typeface="Arial" charset="0"/>
                <a:cs typeface="Arial" charset="0"/>
              </a:rPr>
              <a:t>of sensor modules to reduce downtime</a:t>
            </a:r>
          </a:p>
          <a:p>
            <a:pPr lvl="1" eaLnBrk="1" hangingPunct="1"/>
            <a:r>
              <a:rPr sz="1400">
                <a:latin typeface="Arial" charset="0"/>
                <a:cs typeface="Arial" charset="0"/>
              </a:rPr>
              <a:t>Built-in Remote access and tools </a:t>
            </a:r>
            <a:br>
              <a:rPr sz="1400">
                <a:latin typeface="Arial" charset="0"/>
                <a:cs typeface="Arial" charset="0"/>
              </a:rPr>
            </a:br>
            <a:r>
              <a:rPr sz="1400">
                <a:latin typeface="Arial" charset="0"/>
                <a:cs typeface="Arial" charset="0"/>
              </a:rPr>
              <a:t>to speed expert support </a:t>
            </a:r>
            <a:br>
              <a:rPr sz="1400">
                <a:latin typeface="Arial" charset="0"/>
                <a:cs typeface="Arial" charset="0"/>
              </a:rPr>
            </a:br>
            <a:r>
              <a:rPr sz="1400">
                <a:latin typeface="Arial" charset="0"/>
                <a:cs typeface="Arial" charset="0"/>
              </a:rPr>
              <a:t>and system optimization</a:t>
            </a:r>
          </a:p>
          <a:p>
            <a:pPr lvl="1" eaLnBrk="1" hangingPunct="1"/>
            <a:r>
              <a:rPr sz="1400">
                <a:latin typeface="Arial" charset="0"/>
                <a:cs typeface="Arial" charset="0"/>
              </a:rPr>
              <a:t>No water connections to leak</a:t>
            </a:r>
            <a:endParaRPr lang="en-CA" sz="1400">
              <a:latin typeface="Arial" charset="0"/>
              <a:cs typeface="Arial" charset="0"/>
            </a:endParaRPr>
          </a:p>
        </p:txBody>
      </p:sp>
      <p:sp>
        <p:nvSpPr>
          <p:cNvPr id="27650" name="Title 1"/>
          <p:cNvSpPr>
            <a:spLocks noGrp="1"/>
          </p:cNvSpPr>
          <p:nvPr>
            <p:ph type="title"/>
          </p:nvPr>
        </p:nvSpPr>
        <p:spPr>
          <a:xfrm>
            <a:off x="1981200" y="142876"/>
            <a:ext cx="7454900" cy="595313"/>
          </a:xfrm>
        </p:spPr>
        <p:txBody>
          <a:bodyPr/>
          <a:lstStyle/>
          <a:p>
            <a:pPr eaLnBrk="1" hangingPunct="1"/>
            <a:r>
              <a:rPr lang="en-US">
                <a:latin typeface="Arial" charset="0"/>
                <a:cs typeface="Arial" charset="0"/>
              </a:rPr>
              <a:t>Experion MX – Minimizing Life Cycle Costs</a:t>
            </a:r>
            <a:endParaRPr lang="en-CA">
              <a:latin typeface="Arial" charset="0"/>
              <a:cs typeface="Arial" charset="0"/>
            </a:endParaRPr>
          </a:p>
        </p:txBody>
      </p:sp>
      <p:pic>
        <p:nvPicPr>
          <p:cNvPr id="4" name="Picture 3" descr="Head.png"/>
          <p:cNvPicPr>
            <a:picLocks noChangeAspect="1"/>
          </p:cNvPicPr>
          <p:nvPr/>
        </p:nvPicPr>
        <p:blipFill>
          <a:blip r:embed="rId3" cstate="print"/>
          <a:srcRect/>
          <a:stretch>
            <a:fillRect/>
          </a:stretch>
        </p:blipFill>
        <p:spPr bwMode="auto">
          <a:xfrm>
            <a:off x="6535738" y="976313"/>
            <a:ext cx="4083050" cy="3389312"/>
          </a:xfrm>
          <a:prstGeom prst="rect">
            <a:avLst/>
          </a:prstGeom>
          <a:noFill/>
          <a:ln w="9525">
            <a:noFill/>
            <a:miter lim="800000"/>
            <a:headEnd/>
            <a:tailEnd/>
          </a:ln>
        </p:spPr>
      </p:pic>
      <p:pic>
        <p:nvPicPr>
          <p:cNvPr id="5" name="Picture 4" descr="Head w cover removed.png"/>
          <p:cNvPicPr>
            <a:picLocks noChangeAspect="1"/>
          </p:cNvPicPr>
          <p:nvPr/>
        </p:nvPicPr>
        <p:blipFill>
          <a:blip r:embed="rId4" cstate="print"/>
          <a:srcRect/>
          <a:stretch>
            <a:fillRect/>
          </a:stretch>
        </p:blipFill>
        <p:spPr bwMode="auto">
          <a:xfrm>
            <a:off x="6513514" y="976314"/>
            <a:ext cx="4105275" cy="3355975"/>
          </a:xfrm>
          <a:prstGeom prst="rect">
            <a:avLst/>
          </a:prstGeom>
          <a:noFill/>
          <a:ln w="9525">
            <a:noFill/>
            <a:miter lim="800000"/>
            <a:headEnd/>
            <a:tailEnd/>
          </a:ln>
        </p:spPr>
      </p:pic>
      <p:pic>
        <p:nvPicPr>
          <p:cNvPr id="6" name="Picture 5" descr="Head w cover removed and sensor extracted.png"/>
          <p:cNvPicPr>
            <a:picLocks noChangeAspect="1"/>
          </p:cNvPicPr>
          <p:nvPr/>
        </p:nvPicPr>
        <p:blipFill>
          <a:blip r:embed="rId5" cstate="print"/>
          <a:srcRect/>
          <a:stretch>
            <a:fillRect/>
          </a:stretch>
        </p:blipFill>
        <p:spPr bwMode="auto">
          <a:xfrm>
            <a:off x="6383338" y="949326"/>
            <a:ext cx="4235450" cy="3414713"/>
          </a:xfrm>
          <a:prstGeom prst="rect">
            <a:avLst/>
          </a:prstGeom>
          <a:noFill/>
          <a:ln w="9525">
            <a:noFill/>
            <a:miter lim="800000"/>
            <a:headEnd/>
            <a:tailEnd/>
          </a:ln>
        </p:spPr>
      </p:pic>
      <p:pic>
        <p:nvPicPr>
          <p:cNvPr id="27654" name="Picture 12" descr="Color_20100830 compressed"/>
          <p:cNvPicPr>
            <a:picLocks noChangeAspect="1" noChangeArrowheads="1"/>
          </p:cNvPicPr>
          <p:nvPr/>
        </p:nvPicPr>
        <p:blipFill>
          <a:blip r:embed="rId6" cstate="print"/>
          <a:srcRect/>
          <a:stretch>
            <a:fillRect/>
          </a:stretch>
        </p:blipFill>
        <p:spPr bwMode="auto">
          <a:xfrm>
            <a:off x="6167439" y="4498976"/>
            <a:ext cx="3241675" cy="2170113"/>
          </a:xfrm>
          <a:prstGeom prst="rect">
            <a:avLst/>
          </a:prstGeom>
          <a:noFill/>
          <a:ln w="9525">
            <a:noFill/>
            <a:miter lim="800000"/>
            <a:headEnd/>
            <a:tailEnd/>
          </a:ln>
        </p:spPr>
      </p:pic>
    </p:spTree>
    <p:extLst>
      <p:ext uri="{BB962C8B-B14F-4D97-AF65-F5344CB8AC3E}">
        <p14:creationId xmlns:p14="http://schemas.microsoft.com/office/powerpoint/2010/main" val="18476630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78307" y="1216942"/>
            <a:ext cx="5487611" cy="4123684"/>
          </a:xfrm>
          <a:prstGeom prst="rect">
            <a:avLst/>
          </a:prstGeom>
        </p:spPr>
      </p:pic>
      <p:sp>
        <p:nvSpPr>
          <p:cNvPr id="421891" name="Title 1"/>
          <p:cNvSpPr>
            <a:spLocks/>
          </p:cNvSpPr>
          <p:nvPr/>
        </p:nvSpPr>
        <p:spPr bwMode="auto">
          <a:xfrm>
            <a:off x="2362201" y="4651375"/>
            <a:ext cx="4113213" cy="1143000"/>
          </a:xfrm>
          <a:prstGeom prst="rect">
            <a:avLst/>
          </a:prstGeom>
          <a:noFill/>
          <a:ln w="9525">
            <a:noFill/>
            <a:miter lim="800000"/>
            <a:headEnd/>
            <a:tailEnd/>
          </a:ln>
        </p:spPr>
        <p:txBody>
          <a:bodyPr anchor="ctr"/>
          <a:lstStyle/>
          <a:p>
            <a:pPr algn="ctr"/>
            <a:r>
              <a:rPr lang="en-CA" sz="3200" b="1" dirty="0"/>
              <a:t>Sr90 BW Sensor</a:t>
            </a:r>
          </a:p>
        </p:txBody>
      </p:sp>
      <p:sp>
        <p:nvSpPr>
          <p:cNvPr id="421892" name="Title 1"/>
          <p:cNvSpPr>
            <a:spLocks/>
          </p:cNvSpPr>
          <p:nvPr/>
        </p:nvSpPr>
        <p:spPr bwMode="auto">
          <a:xfrm>
            <a:off x="1524000" y="-99392"/>
            <a:ext cx="8991600" cy="1143000"/>
          </a:xfrm>
          <a:prstGeom prst="rect">
            <a:avLst/>
          </a:prstGeom>
          <a:noFill/>
          <a:ln w="9525">
            <a:noFill/>
            <a:miter lim="800000"/>
            <a:headEnd/>
            <a:tailEnd/>
          </a:ln>
        </p:spPr>
        <p:txBody>
          <a:bodyPr anchor="ctr"/>
          <a:lstStyle/>
          <a:p>
            <a:pPr algn="ctr"/>
            <a:r>
              <a:rPr lang="en-CA" sz="3200" b="1" dirty="0"/>
              <a:t>Sensors</a:t>
            </a:r>
          </a:p>
        </p:txBody>
      </p:sp>
    </p:spTree>
    <p:extLst>
      <p:ext uri="{BB962C8B-B14F-4D97-AF65-F5344CB8AC3E}">
        <p14:creationId xmlns:p14="http://schemas.microsoft.com/office/powerpoint/2010/main" val="847673583"/>
      </p:ext>
    </p:extLst>
  </p:cSld>
  <p:clrMapOvr>
    <a:masterClrMapping/>
  </p:clrMapOvr>
  <p:transition spd="med">
    <p:split orient="vert"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1981200" y="142876"/>
            <a:ext cx="7454900" cy="595313"/>
          </a:xfrm>
        </p:spPr>
        <p:txBody>
          <a:bodyPr/>
          <a:lstStyle/>
          <a:p>
            <a:pPr eaLnBrk="1" hangingPunct="1"/>
            <a:r>
              <a:rPr lang="en-US" altLang="de-DE"/>
              <a:t>Basis Weight Sensor Introduction</a:t>
            </a:r>
          </a:p>
        </p:txBody>
      </p:sp>
      <p:sp>
        <p:nvSpPr>
          <p:cNvPr id="71682" name="Rectangle 3"/>
          <p:cNvSpPr>
            <a:spLocks noGrp="1" noChangeArrowheads="1"/>
          </p:cNvSpPr>
          <p:nvPr>
            <p:ph type="body" idx="4294967295"/>
          </p:nvPr>
        </p:nvSpPr>
        <p:spPr>
          <a:xfrm>
            <a:off x="6411914" y="1174751"/>
            <a:ext cx="4033837" cy="5045075"/>
          </a:xfrm>
        </p:spPr>
        <p:txBody>
          <a:bodyPr/>
          <a:lstStyle/>
          <a:p>
            <a:pPr eaLnBrk="1" hangingPunct="1">
              <a:lnSpc>
                <a:spcPct val="80000"/>
              </a:lnSpc>
            </a:pPr>
            <a:r>
              <a:rPr altLang="de-DE" sz="1800"/>
              <a:t>Beta-particle absorption principle</a:t>
            </a:r>
          </a:p>
          <a:p>
            <a:pPr eaLnBrk="1" hangingPunct="1">
              <a:lnSpc>
                <a:spcPct val="80000"/>
              </a:lnSpc>
            </a:pPr>
            <a:endParaRPr altLang="de-DE" sz="1800"/>
          </a:p>
          <a:p>
            <a:pPr eaLnBrk="1" hangingPunct="1">
              <a:lnSpc>
                <a:spcPct val="80000"/>
              </a:lnSpc>
            </a:pPr>
            <a:r>
              <a:rPr altLang="de-DE" sz="1800"/>
              <a:t>Designed with high flux geometry (HFG) principles, for best measurement response</a:t>
            </a:r>
          </a:p>
          <a:p>
            <a:pPr lvl="1" eaLnBrk="1" hangingPunct="1">
              <a:lnSpc>
                <a:spcPct val="80000"/>
              </a:lnSpc>
            </a:pPr>
            <a:endParaRPr altLang="de-DE" sz="1600"/>
          </a:p>
          <a:p>
            <a:pPr eaLnBrk="1" hangingPunct="1">
              <a:lnSpc>
                <a:spcPct val="80000"/>
              </a:lnSpc>
            </a:pPr>
            <a:r>
              <a:rPr altLang="de-DE" sz="1800"/>
              <a:t>Full Range Standardization modifies sensor calibration across the complete operating range</a:t>
            </a:r>
          </a:p>
          <a:p>
            <a:pPr eaLnBrk="1" hangingPunct="1">
              <a:lnSpc>
                <a:spcPct val="80000"/>
              </a:lnSpc>
            </a:pPr>
            <a:endParaRPr altLang="de-DE" sz="1800"/>
          </a:p>
          <a:p>
            <a:pPr eaLnBrk="1" hangingPunct="1">
              <a:lnSpc>
                <a:spcPct val="80000"/>
              </a:lnSpc>
            </a:pPr>
            <a:r>
              <a:rPr altLang="de-DE" sz="1800"/>
              <a:t>Other features to maximize performance</a:t>
            </a:r>
          </a:p>
          <a:p>
            <a:pPr eaLnBrk="1" hangingPunct="1">
              <a:lnSpc>
                <a:spcPct val="80000"/>
              </a:lnSpc>
            </a:pPr>
            <a:endParaRPr altLang="de-DE" sz="1800"/>
          </a:p>
          <a:p>
            <a:pPr eaLnBrk="1" hangingPunct="1">
              <a:lnSpc>
                <a:spcPct val="80000"/>
              </a:lnSpc>
            </a:pPr>
            <a:r>
              <a:rPr altLang="de-DE" sz="1800"/>
              <a:t>Backed by strong application expertise, and flexible options with the NEW Experion MX QCS</a:t>
            </a:r>
          </a:p>
          <a:p>
            <a:pPr eaLnBrk="1" hangingPunct="1">
              <a:lnSpc>
                <a:spcPct val="80000"/>
              </a:lnSpc>
              <a:buFontTx/>
              <a:buNone/>
            </a:pPr>
            <a:endParaRPr altLang="de-DE" sz="1800"/>
          </a:p>
        </p:txBody>
      </p:sp>
      <p:pic>
        <p:nvPicPr>
          <p:cNvPr id="7168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036639"/>
            <a:ext cx="4543425" cy="25161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6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3627439"/>
            <a:ext cx="4543425" cy="25161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1685" name="Text Box 6"/>
          <p:cNvSpPr txBox="1">
            <a:spLocks noChangeArrowheads="1"/>
          </p:cNvSpPr>
          <p:nvPr/>
        </p:nvSpPr>
        <p:spPr bwMode="auto">
          <a:xfrm>
            <a:off x="4284664" y="5770563"/>
            <a:ext cx="2397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pPr>
            <a:r>
              <a:rPr lang="en-US" altLang="de-DE">
                <a:solidFill>
                  <a:prstClr val="black"/>
                </a:solidFill>
              </a:rPr>
              <a:t>*Model Q4202-50</a:t>
            </a:r>
          </a:p>
        </p:txBody>
      </p:sp>
      <p:sp>
        <p:nvSpPr>
          <p:cNvPr id="71686" name="Text Box 7"/>
          <p:cNvSpPr txBox="1">
            <a:spLocks noChangeArrowheads="1"/>
          </p:cNvSpPr>
          <p:nvPr/>
        </p:nvSpPr>
        <p:spPr bwMode="auto">
          <a:xfrm>
            <a:off x="4284664" y="3192463"/>
            <a:ext cx="2397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pPr>
            <a:r>
              <a:rPr lang="en-US" altLang="de-DE">
                <a:solidFill>
                  <a:prstClr val="black"/>
                </a:solidFill>
              </a:rPr>
              <a:t>*Model Q4202-50</a:t>
            </a:r>
          </a:p>
        </p:txBody>
      </p:sp>
    </p:spTree>
    <p:extLst>
      <p:ext uri="{BB962C8B-B14F-4D97-AF65-F5344CB8AC3E}">
        <p14:creationId xmlns:p14="http://schemas.microsoft.com/office/powerpoint/2010/main" val="4191224049"/>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981200" y="142876"/>
            <a:ext cx="7454900" cy="595313"/>
          </a:xfrm>
        </p:spPr>
        <p:txBody>
          <a:bodyPr/>
          <a:lstStyle/>
          <a:p>
            <a:pPr eaLnBrk="1" hangingPunct="1"/>
            <a:r>
              <a:rPr lang="en-US" altLang="de-DE"/>
              <a:t>High Flux Geometry (HFG) Principles</a:t>
            </a:r>
          </a:p>
        </p:txBody>
      </p:sp>
      <p:sp>
        <p:nvSpPr>
          <p:cNvPr id="1121283" name="Rectangle 3"/>
          <p:cNvSpPr>
            <a:spLocks noGrp="1" noChangeArrowheads="1"/>
          </p:cNvSpPr>
          <p:nvPr>
            <p:ph sz="quarter" idx="13"/>
          </p:nvPr>
        </p:nvSpPr>
        <p:spPr/>
        <p:txBody>
          <a:bodyPr rtlCol="0">
            <a:normAutofit fontScale="92500" lnSpcReduction="20000"/>
          </a:bodyPr>
          <a:lstStyle/>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endParaRPr dirty="0"/>
          </a:p>
          <a:p>
            <a:pPr eaLnBrk="1" hangingPunct="1">
              <a:defRPr/>
            </a:pPr>
            <a:r>
              <a:rPr dirty="0"/>
              <a:t>Reduced Source &amp; Receiver Columns Increases Flux 300%</a:t>
            </a:r>
          </a:p>
          <a:p>
            <a:pPr eaLnBrk="1" hangingPunct="1">
              <a:defRPr/>
            </a:pPr>
            <a:r>
              <a:rPr dirty="0"/>
              <a:t>Reduced Air Columns Reduce Air Temperature Change Effects</a:t>
            </a:r>
          </a:p>
          <a:p>
            <a:pPr eaLnBrk="1" hangingPunct="1">
              <a:defRPr/>
            </a:pPr>
            <a:r>
              <a:rPr dirty="0"/>
              <a:t>Application-Matched Sr90 or Krypton85 sources</a:t>
            </a:r>
          </a:p>
        </p:txBody>
      </p:sp>
      <p:sp>
        <p:nvSpPr>
          <p:cNvPr id="1029" name="AutoShape 5"/>
          <p:cNvSpPr>
            <a:spLocks noChangeArrowheads="1"/>
          </p:cNvSpPr>
          <p:nvPr/>
        </p:nvSpPr>
        <p:spPr bwMode="auto">
          <a:xfrm>
            <a:off x="3265488" y="2022475"/>
            <a:ext cx="1185862" cy="973138"/>
          </a:xfrm>
          <a:prstGeom prst="roundRect">
            <a:avLst>
              <a:gd name="adj" fmla="val 16667"/>
            </a:avLst>
          </a:prstGeom>
          <a:gradFill rotWithShape="0">
            <a:gsLst>
              <a:gs pos="0">
                <a:srgbClr val="3A3D4C"/>
              </a:gs>
              <a:gs pos="50000">
                <a:srgbClr val="C1CEFF"/>
              </a:gs>
              <a:gs pos="100000">
                <a:srgbClr val="3A3D4C"/>
              </a:gs>
            </a:gsLst>
            <a:lin ang="2700000" scaled="1"/>
          </a:gradFill>
          <a:ln w="12700">
            <a:solidFill>
              <a:srgbClr val="0000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30" name="Rectangle 6"/>
          <p:cNvSpPr>
            <a:spLocks noChangeArrowheads="1"/>
          </p:cNvSpPr>
          <p:nvPr/>
        </p:nvSpPr>
        <p:spPr bwMode="auto">
          <a:xfrm>
            <a:off x="3676650" y="2706689"/>
            <a:ext cx="153988" cy="223837"/>
          </a:xfrm>
          <a:prstGeom prst="rect">
            <a:avLst/>
          </a:prstGeom>
          <a:solidFill>
            <a:srgbClr val="FDE3BA"/>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31" name="Oval 7"/>
          <p:cNvSpPr>
            <a:spLocks noChangeArrowheads="1"/>
          </p:cNvSpPr>
          <p:nvPr/>
        </p:nvSpPr>
        <p:spPr bwMode="auto">
          <a:xfrm>
            <a:off x="3357563" y="2195513"/>
            <a:ext cx="768350" cy="779462"/>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32" name="Oval 8"/>
          <p:cNvSpPr>
            <a:spLocks noChangeArrowheads="1"/>
          </p:cNvSpPr>
          <p:nvPr/>
        </p:nvSpPr>
        <p:spPr bwMode="auto">
          <a:xfrm>
            <a:off x="3336926" y="2174875"/>
            <a:ext cx="809625" cy="820738"/>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33" name="Rectangle 9"/>
          <p:cNvSpPr>
            <a:spLocks noChangeArrowheads="1"/>
          </p:cNvSpPr>
          <p:nvPr/>
        </p:nvSpPr>
        <p:spPr bwMode="auto">
          <a:xfrm>
            <a:off x="3643313" y="2963864"/>
            <a:ext cx="220662" cy="34925"/>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34" name="Line 10"/>
          <p:cNvSpPr>
            <a:spLocks noChangeShapeType="1"/>
          </p:cNvSpPr>
          <p:nvPr/>
        </p:nvSpPr>
        <p:spPr bwMode="auto">
          <a:xfrm>
            <a:off x="4281488" y="2052639"/>
            <a:ext cx="0" cy="97472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35" name="Line 11"/>
          <p:cNvSpPr>
            <a:spLocks noChangeShapeType="1"/>
          </p:cNvSpPr>
          <p:nvPr/>
        </p:nvSpPr>
        <p:spPr bwMode="auto">
          <a:xfrm flipH="1">
            <a:off x="3629026" y="2960688"/>
            <a:ext cx="476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36" name="Line 12"/>
          <p:cNvSpPr>
            <a:spLocks noChangeShapeType="1"/>
          </p:cNvSpPr>
          <p:nvPr/>
        </p:nvSpPr>
        <p:spPr bwMode="auto">
          <a:xfrm>
            <a:off x="3636963" y="2982914"/>
            <a:ext cx="0" cy="79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37" name="Rectangle 13"/>
          <p:cNvSpPr>
            <a:spLocks noChangeArrowheads="1"/>
          </p:cNvSpPr>
          <p:nvPr/>
        </p:nvSpPr>
        <p:spPr bwMode="auto">
          <a:xfrm>
            <a:off x="3630613" y="1881189"/>
            <a:ext cx="577850" cy="128587"/>
          </a:xfrm>
          <a:prstGeom prst="rect">
            <a:avLst/>
          </a:prstGeom>
          <a:solidFill>
            <a:srgbClr val="FFFFFF"/>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38" name="Rectangle 14"/>
          <p:cNvSpPr>
            <a:spLocks noChangeArrowheads="1"/>
          </p:cNvSpPr>
          <p:nvPr/>
        </p:nvSpPr>
        <p:spPr bwMode="auto">
          <a:xfrm>
            <a:off x="3743326" y="1687514"/>
            <a:ext cx="352425" cy="180975"/>
          </a:xfrm>
          <a:prstGeom prst="rect">
            <a:avLst/>
          </a:prstGeom>
          <a:solidFill>
            <a:srgbClr val="FFFFFF"/>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39" name="Line 15"/>
          <p:cNvSpPr>
            <a:spLocks noChangeShapeType="1"/>
          </p:cNvSpPr>
          <p:nvPr/>
        </p:nvSpPr>
        <p:spPr bwMode="auto">
          <a:xfrm flipH="1">
            <a:off x="3814763" y="2960688"/>
            <a:ext cx="5556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40" name="Line 16"/>
          <p:cNvSpPr>
            <a:spLocks noChangeShapeType="1"/>
          </p:cNvSpPr>
          <p:nvPr/>
        </p:nvSpPr>
        <p:spPr bwMode="auto">
          <a:xfrm>
            <a:off x="3868738" y="2982914"/>
            <a:ext cx="0" cy="79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41" name="Line 17"/>
          <p:cNvSpPr>
            <a:spLocks noChangeShapeType="1"/>
          </p:cNvSpPr>
          <p:nvPr/>
        </p:nvSpPr>
        <p:spPr bwMode="auto">
          <a:xfrm flipV="1">
            <a:off x="3929063" y="1595439"/>
            <a:ext cx="0" cy="111125"/>
          </a:xfrm>
          <a:prstGeom prst="line">
            <a:avLst/>
          </a:prstGeom>
          <a:noFill/>
          <a:ln w="508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42" name="Freeform 18"/>
          <p:cNvSpPr>
            <a:spLocks/>
          </p:cNvSpPr>
          <p:nvPr/>
        </p:nvSpPr>
        <p:spPr bwMode="auto">
          <a:xfrm>
            <a:off x="3441701" y="2332039"/>
            <a:ext cx="652463" cy="92075"/>
          </a:xfrm>
          <a:custGeom>
            <a:avLst/>
            <a:gdLst>
              <a:gd name="T0" fmla="*/ 0 w 411"/>
              <a:gd name="T1" fmla="*/ 0 h 58"/>
              <a:gd name="T2" fmla="*/ 131763 w 411"/>
              <a:gd name="T3" fmla="*/ 0 h 58"/>
              <a:gd name="T4" fmla="*/ 304800 w 411"/>
              <a:gd name="T5" fmla="*/ 90488 h 58"/>
              <a:gd name="T6" fmla="*/ 650875 w 411"/>
              <a:gd name="T7" fmla="*/ 90488 h 58"/>
              <a:gd name="T8" fmla="*/ 0 60000 65536"/>
              <a:gd name="T9" fmla="*/ 0 60000 65536"/>
              <a:gd name="T10" fmla="*/ 0 60000 65536"/>
              <a:gd name="T11" fmla="*/ 0 60000 65536"/>
              <a:gd name="T12" fmla="*/ 0 w 411"/>
              <a:gd name="T13" fmla="*/ 0 h 58"/>
              <a:gd name="T14" fmla="*/ 411 w 411"/>
              <a:gd name="T15" fmla="*/ 58 h 58"/>
            </a:gdLst>
            <a:ahLst/>
            <a:cxnLst>
              <a:cxn ang="T8">
                <a:pos x="T0" y="T1"/>
              </a:cxn>
              <a:cxn ang="T9">
                <a:pos x="T2" y="T3"/>
              </a:cxn>
              <a:cxn ang="T10">
                <a:pos x="T4" y="T5"/>
              </a:cxn>
              <a:cxn ang="T11">
                <a:pos x="T6" y="T7"/>
              </a:cxn>
            </a:cxnLst>
            <a:rect l="T12" t="T13" r="T14" b="T15"/>
            <a:pathLst>
              <a:path w="411" h="58">
                <a:moveTo>
                  <a:pt x="0" y="0"/>
                </a:moveTo>
                <a:lnTo>
                  <a:pt x="83" y="0"/>
                </a:lnTo>
                <a:lnTo>
                  <a:pt x="192" y="57"/>
                </a:lnTo>
                <a:lnTo>
                  <a:pt x="410" y="5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43" name="Arc 19"/>
          <p:cNvSpPr>
            <a:spLocks/>
          </p:cNvSpPr>
          <p:nvPr/>
        </p:nvSpPr>
        <p:spPr bwMode="auto">
          <a:xfrm>
            <a:off x="3452814" y="2193926"/>
            <a:ext cx="638175" cy="377825"/>
          </a:xfrm>
          <a:custGeom>
            <a:avLst/>
            <a:gdLst>
              <a:gd name="T0" fmla="*/ 0 w 36453"/>
              <a:gd name="T1" fmla="*/ 2369715 h 21600"/>
              <a:gd name="T2" fmla="*/ 11172395 w 36453"/>
              <a:gd name="T3" fmla="*/ 4025603 h 21600"/>
              <a:gd name="T4" fmla="*/ 5078807 w 36453"/>
              <a:gd name="T5" fmla="*/ 6608876 h 21600"/>
              <a:gd name="T6" fmla="*/ 0 60000 65536"/>
              <a:gd name="T7" fmla="*/ 0 60000 65536"/>
              <a:gd name="T8" fmla="*/ 0 60000 65536"/>
              <a:gd name="T9" fmla="*/ 0 w 36453"/>
              <a:gd name="T10" fmla="*/ 0 h 21600"/>
              <a:gd name="T11" fmla="*/ 36453 w 36453"/>
              <a:gd name="T12" fmla="*/ 21600 h 21600"/>
            </a:gdLst>
            <a:ahLst/>
            <a:cxnLst>
              <a:cxn ang="T6">
                <a:pos x="T0" y="T1"/>
              </a:cxn>
              <a:cxn ang="T7">
                <a:pos x="T2" y="T3"/>
              </a:cxn>
              <a:cxn ang="T8">
                <a:pos x="T4" y="T5"/>
              </a:cxn>
            </a:cxnLst>
            <a:rect l="T9" t="T10" r="T11" b="T12"/>
            <a:pathLst>
              <a:path w="36453" h="21600" fill="none" extrusionOk="0">
                <a:moveTo>
                  <a:pt x="-1" y="7744"/>
                </a:moveTo>
                <a:cubicBezTo>
                  <a:pt x="4103" y="2836"/>
                  <a:pt x="10172" y="-1"/>
                  <a:pt x="16571" y="0"/>
                </a:cubicBezTo>
                <a:cubicBezTo>
                  <a:pt x="25237" y="0"/>
                  <a:pt x="33065" y="5180"/>
                  <a:pt x="36452" y="13157"/>
                </a:cubicBezTo>
              </a:path>
              <a:path w="36453" h="21600" stroke="0" extrusionOk="0">
                <a:moveTo>
                  <a:pt x="-1" y="7744"/>
                </a:moveTo>
                <a:cubicBezTo>
                  <a:pt x="4103" y="2836"/>
                  <a:pt x="10172" y="-1"/>
                  <a:pt x="16571" y="0"/>
                </a:cubicBezTo>
                <a:cubicBezTo>
                  <a:pt x="25237" y="0"/>
                  <a:pt x="33065" y="5180"/>
                  <a:pt x="36452" y="13157"/>
                </a:cubicBezTo>
                <a:lnTo>
                  <a:pt x="16571" y="21600"/>
                </a:lnTo>
                <a:close/>
              </a:path>
            </a:pathLst>
          </a:custGeom>
          <a:noFill/>
          <a:ln w="25400" cap="rnd">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44" name="Rectangle 20"/>
          <p:cNvSpPr>
            <a:spLocks noChangeArrowheads="1"/>
          </p:cNvSpPr>
          <p:nvPr/>
        </p:nvSpPr>
        <p:spPr bwMode="auto">
          <a:xfrm>
            <a:off x="2720976" y="2886075"/>
            <a:ext cx="536575" cy="190500"/>
          </a:xfrm>
          <a:prstGeom prst="rect">
            <a:avLst/>
          </a:prstGeom>
          <a:solidFill>
            <a:srgbClr val="000000"/>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45" name="Rectangle 21"/>
          <p:cNvSpPr>
            <a:spLocks noChangeArrowheads="1"/>
          </p:cNvSpPr>
          <p:nvPr/>
        </p:nvSpPr>
        <p:spPr bwMode="auto">
          <a:xfrm>
            <a:off x="2716213" y="3363913"/>
            <a:ext cx="425450" cy="190500"/>
          </a:xfrm>
          <a:prstGeom prst="rect">
            <a:avLst/>
          </a:prstGeom>
          <a:solidFill>
            <a:srgbClr val="000000"/>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46" name="Rectangle 22"/>
          <p:cNvSpPr>
            <a:spLocks noChangeArrowheads="1"/>
          </p:cNvSpPr>
          <p:nvPr/>
        </p:nvSpPr>
        <p:spPr bwMode="auto">
          <a:xfrm>
            <a:off x="4383089" y="3363913"/>
            <a:ext cx="414337" cy="190500"/>
          </a:xfrm>
          <a:prstGeom prst="rect">
            <a:avLst/>
          </a:prstGeom>
          <a:solidFill>
            <a:srgbClr val="000000"/>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47" name="Oval 23"/>
          <p:cNvSpPr>
            <a:spLocks noChangeArrowheads="1"/>
          </p:cNvSpPr>
          <p:nvPr/>
        </p:nvSpPr>
        <p:spPr bwMode="auto">
          <a:xfrm>
            <a:off x="3713163" y="2551113"/>
            <a:ext cx="68262" cy="68262"/>
          </a:xfrm>
          <a:prstGeom prst="ellipse">
            <a:avLst/>
          </a:prstGeom>
          <a:solidFill>
            <a:srgbClr val="FFFFFF"/>
          </a:solidFill>
          <a:ln w="12700">
            <a:solidFill>
              <a:srgbClr val="000000"/>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48" name="Freeform 24"/>
          <p:cNvSpPr>
            <a:spLocks/>
          </p:cNvSpPr>
          <p:nvPr/>
        </p:nvSpPr>
        <p:spPr bwMode="auto">
          <a:xfrm>
            <a:off x="2628901" y="3184525"/>
            <a:ext cx="2308225" cy="82550"/>
          </a:xfrm>
          <a:custGeom>
            <a:avLst/>
            <a:gdLst>
              <a:gd name="T0" fmla="*/ 30163 w 1454"/>
              <a:gd name="T1" fmla="*/ 80963 h 52"/>
              <a:gd name="T2" fmla="*/ 2286000 w 1454"/>
              <a:gd name="T3" fmla="*/ 80963 h 52"/>
              <a:gd name="T4" fmla="*/ 2265363 w 1454"/>
              <a:gd name="T5" fmla="*/ 60325 h 52"/>
              <a:gd name="T6" fmla="*/ 2306638 w 1454"/>
              <a:gd name="T7" fmla="*/ 30163 h 52"/>
              <a:gd name="T8" fmla="*/ 2276475 w 1454"/>
              <a:gd name="T9" fmla="*/ 20638 h 52"/>
              <a:gd name="T10" fmla="*/ 2297113 w 1454"/>
              <a:gd name="T11" fmla="*/ 0 h 52"/>
              <a:gd name="T12" fmla="*/ 30163 w 1454"/>
              <a:gd name="T13" fmla="*/ 0 h 52"/>
              <a:gd name="T14" fmla="*/ 9525 w 1454"/>
              <a:gd name="T15" fmla="*/ 20638 h 52"/>
              <a:gd name="T16" fmla="*/ 50800 w 1454"/>
              <a:gd name="T17" fmla="*/ 41275 h 52"/>
              <a:gd name="T18" fmla="*/ 0 w 1454"/>
              <a:gd name="T19" fmla="*/ 60325 h 52"/>
              <a:gd name="T20" fmla="*/ 20637 w 1454"/>
              <a:gd name="T21" fmla="*/ 80963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54"/>
              <a:gd name="T34" fmla="*/ 0 h 52"/>
              <a:gd name="T35" fmla="*/ 1454 w 1454"/>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54" h="52">
                <a:moveTo>
                  <a:pt x="19" y="51"/>
                </a:moveTo>
                <a:lnTo>
                  <a:pt x="1440" y="51"/>
                </a:lnTo>
                <a:lnTo>
                  <a:pt x="1427" y="38"/>
                </a:lnTo>
                <a:lnTo>
                  <a:pt x="1453" y="19"/>
                </a:lnTo>
                <a:lnTo>
                  <a:pt x="1434" y="13"/>
                </a:lnTo>
                <a:lnTo>
                  <a:pt x="1447" y="0"/>
                </a:lnTo>
                <a:lnTo>
                  <a:pt x="19" y="0"/>
                </a:lnTo>
                <a:lnTo>
                  <a:pt x="6" y="13"/>
                </a:lnTo>
                <a:lnTo>
                  <a:pt x="32" y="26"/>
                </a:lnTo>
                <a:lnTo>
                  <a:pt x="0" y="38"/>
                </a:lnTo>
                <a:lnTo>
                  <a:pt x="13" y="5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49" name="Rectangle 25"/>
          <p:cNvSpPr>
            <a:spLocks noChangeArrowheads="1"/>
          </p:cNvSpPr>
          <p:nvPr/>
        </p:nvSpPr>
        <p:spPr bwMode="auto">
          <a:xfrm>
            <a:off x="3265488" y="3363914"/>
            <a:ext cx="982662" cy="1012825"/>
          </a:xfrm>
          <a:prstGeom prst="rect">
            <a:avLst/>
          </a:prstGeom>
          <a:solidFill>
            <a:srgbClr val="FFFFFF"/>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50" name="Line 26"/>
          <p:cNvSpPr>
            <a:spLocks noChangeShapeType="1"/>
          </p:cNvSpPr>
          <p:nvPr/>
        </p:nvSpPr>
        <p:spPr bwMode="auto">
          <a:xfrm>
            <a:off x="3265488" y="3392488"/>
            <a:ext cx="98266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51" name="Rectangle 27"/>
          <p:cNvSpPr>
            <a:spLocks noChangeArrowheads="1"/>
          </p:cNvSpPr>
          <p:nvPr/>
        </p:nvSpPr>
        <p:spPr bwMode="auto">
          <a:xfrm>
            <a:off x="3154364" y="3363914"/>
            <a:ext cx="1216025" cy="10953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grpSp>
        <p:nvGrpSpPr>
          <p:cNvPr id="1052" name="Group 28"/>
          <p:cNvGrpSpPr>
            <a:grpSpLocks/>
          </p:cNvGrpSpPr>
          <p:nvPr/>
        </p:nvGrpSpPr>
        <p:grpSpPr bwMode="auto">
          <a:xfrm>
            <a:off x="3722688" y="3821113"/>
            <a:ext cx="1071562" cy="747712"/>
            <a:chOff x="4213" y="2076"/>
            <a:chExt cx="675" cy="471"/>
          </a:xfrm>
        </p:grpSpPr>
        <p:sp>
          <p:nvSpPr>
            <p:cNvPr id="1069" name="Rectangle 29"/>
            <p:cNvSpPr>
              <a:spLocks noChangeArrowheads="1"/>
            </p:cNvSpPr>
            <p:nvPr/>
          </p:nvSpPr>
          <p:spPr bwMode="auto">
            <a:xfrm>
              <a:off x="4213" y="2076"/>
              <a:ext cx="50" cy="402"/>
            </a:xfrm>
            <a:prstGeom prst="rect">
              <a:avLst/>
            </a:prstGeom>
            <a:solidFill>
              <a:srgbClr val="000000"/>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70" name="Freeform 30"/>
            <p:cNvSpPr>
              <a:spLocks/>
            </p:cNvSpPr>
            <p:nvPr/>
          </p:nvSpPr>
          <p:spPr bwMode="auto">
            <a:xfrm>
              <a:off x="4241" y="2482"/>
              <a:ext cx="647" cy="65"/>
            </a:xfrm>
            <a:custGeom>
              <a:avLst/>
              <a:gdLst>
                <a:gd name="T0" fmla="*/ 0 w 647"/>
                <a:gd name="T1" fmla="*/ 0 h 65"/>
                <a:gd name="T2" fmla="*/ 0 w 647"/>
                <a:gd name="T3" fmla="*/ 64 h 65"/>
                <a:gd name="T4" fmla="*/ 646 w 647"/>
                <a:gd name="T5" fmla="*/ 64 h 65"/>
                <a:gd name="T6" fmla="*/ 0 60000 65536"/>
                <a:gd name="T7" fmla="*/ 0 60000 65536"/>
                <a:gd name="T8" fmla="*/ 0 60000 65536"/>
                <a:gd name="T9" fmla="*/ 0 w 647"/>
                <a:gd name="T10" fmla="*/ 0 h 65"/>
                <a:gd name="T11" fmla="*/ 647 w 647"/>
                <a:gd name="T12" fmla="*/ 65 h 65"/>
              </a:gdLst>
              <a:ahLst/>
              <a:cxnLst>
                <a:cxn ang="T6">
                  <a:pos x="T0" y="T1"/>
                </a:cxn>
                <a:cxn ang="T7">
                  <a:pos x="T2" y="T3"/>
                </a:cxn>
                <a:cxn ang="T8">
                  <a:pos x="T4" y="T5"/>
                </a:cxn>
              </a:cxnLst>
              <a:rect l="T9" t="T10" r="T11" b="T12"/>
              <a:pathLst>
                <a:path w="647" h="65">
                  <a:moveTo>
                    <a:pt x="0" y="0"/>
                  </a:moveTo>
                  <a:lnTo>
                    <a:pt x="0" y="64"/>
                  </a:lnTo>
                  <a:lnTo>
                    <a:pt x="646" y="64"/>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grpSp>
      <p:sp>
        <p:nvSpPr>
          <p:cNvPr id="1053" name="Line 31"/>
          <p:cNvSpPr>
            <a:spLocks noChangeShapeType="1"/>
          </p:cNvSpPr>
          <p:nvPr/>
        </p:nvSpPr>
        <p:spPr bwMode="auto">
          <a:xfrm flipH="1">
            <a:off x="3252788" y="3078163"/>
            <a:ext cx="1231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54" name="Rectangle 32"/>
          <p:cNvSpPr>
            <a:spLocks noChangeArrowheads="1"/>
          </p:cNvSpPr>
          <p:nvPr/>
        </p:nvSpPr>
        <p:spPr bwMode="auto">
          <a:xfrm>
            <a:off x="3905250" y="3014664"/>
            <a:ext cx="393700" cy="41275"/>
          </a:xfrm>
          <a:prstGeom prst="rect">
            <a:avLst/>
          </a:prstGeom>
          <a:solidFill>
            <a:schemeClr val="accent2"/>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55" name="Freeform 60"/>
          <p:cNvSpPr>
            <a:spLocks/>
          </p:cNvSpPr>
          <p:nvPr/>
        </p:nvSpPr>
        <p:spPr bwMode="auto">
          <a:xfrm>
            <a:off x="3582988" y="2933700"/>
            <a:ext cx="341312" cy="552450"/>
          </a:xfrm>
          <a:custGeom>
            <a:avLst/>
            <a:gdLst>
              <a:gd name="T0" fmla="*/ 255587 w 215"/>
              <a:gd name="T1" fmla="*/ 4762 h 348"/>
              <a:gd name="T2" fmla="*/ 339725 w 215"/>
              <a:gd name="T3" fmla="*/ 550863 h 348"/>
              <a:gd name="T4" fmla="*/ 0 w 215"/>
              <a:gd name="T5" fmla="*/ 546100 h 348"/>
              <a:gd name="T6" fmla="*/ 85725 w 215"/>
              <a:gd name="T7" fmla="*/ 0 h 348"/>
              <a:gd name="T8" fmla="*/ 255587 w 215"/>
              <a:gd name="T9" fmla="*/ 4762 h 348"/>
              <a:gd name="T10" fmla="*/ 0 60000 65536"/>
              <a:gd name="T11" fmla="*/ 0 60000 65536"/>
              <a:gd name="T12" fmla="*/ 0 60000 65536"/>
              <a:gd name="T13" fmla="*/ 0 60000 65536"/>
              <a:gd name="T14" fmla="*/ 0 60000 65536"/>
              <a:gd name="T15" fmla="*/ 0 w 215"/>
              <a:gd name="T16" fmla="*/ 0 h 348"/>
              <a:gd name="T17" fmla="*/ 215 w 215"/>
              <a:gd name="T18" fmla="*/ 348 h 348"/>
            </a:gdLst>
            <a:ahLst/>
            <a:cxnLst>
              <a:cxn ang="T10">
                <a:pos x="T0" y="T1"/>
              </a:cxn>
              <a:cxn ang="T11">
                <a:pos x="T2" y="T3"/>
              </a:cxn>
              <a:cxn ang="T12">
                <a:pos x="T4" y="T5"/>
              </a:cxn>
              <a:cxn ang="T13">
                <a:pos x="T6" y="T7"/>
              </a:cxn>
              <a:cxn ang="T14">
                <a:pos x="T8" y="T9"/>
              </a:cxn>
            </a:cxnLst>
            <a:rect l="T15" t="T16" r="T17" b="T18"/>
            <a:pathLst>
              <a:path w="215" h="348">
                <a:moveTo>
                  <a:pt x="161" y="3"/>
                </a:moveTo>
                <a:lnTo>
                  <a:pt x="214" y="347"/>
                </a:lnTo>
                <a:lnTo>
                  <a:pt x="0" y="344"/>
                </a:lnTo>
                <a:lnTo>
                  <a:pt x="54" y="0"/>
                </a:lnTo>
                <a:lnTo>
                  <a:pt x="161" y="3"/>
                </a:lnTo>
              </a:path>
            </a:pathLst>
          </a:custGeom>
          <a:gradFill rotWithShape="0">
            <a:gsLst>
              <a:gs pos="0">
                <a:srgbClr val="000000"/>
              </a:gs>
              <a:gs pos="100000">
                <a:srgbClr val="FFFFFF"/>
              </a:gs>
            </a:gsLst>
            <a:lin ang="54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1056" name="Rectangle 61"/>
          <p:cNvSpPr>
            <a:spLocks noChangeArrowheads="1"/>
          </p:cNvSpPr>
          <p:nvPr/>
        </p:nvSpPr>
        <p:spPr bwMode="auto">
          <a:xfrm>
            <a:off x="4459289" y="2886075"/>
            <a:ext cx="333375" cy="190500"/>
          </a:xfrm>
          <a:prstGeom prst="rect">
            <a:avLst/>
          </a:prstGeom>
          <a:solidFill>
            <a:srgbClr val="000000"/>
          </a:solidFill>
          <a:ln w="1270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graphicFrame>
        <p:nvGraphicFramePr>
          <p:cNvPr id="1026" name="Object 2"/>
          <p:cNvGraphicFramePr>
            <a:graphicFrameLocks noChangeAspect="1"/>
          </p:cNvGraphicFramePr>
          <p:nvPr/>
        </p:nvGraphicFramePr>
        <p:xfrm>
          <a:off x="7323139" y="771526"/>
          <a:ext cx="1176337" cy="4189413"/>
        </p:xfrm>
        <a:graphic>
          <a:graphicData uri="http://schemas.openxmlformats.org/presentationml/2006/ole">
            <mc:AlternateContent xmlns:mc="http://schemas.openxmlformats.org/markup-compatibility/2006">
              <mc:Choice xmlns:v="urn:schemas-microsoft-com:vml" Requires="v">
                <p:oleObj name="Artwork" r:id="rId3" imgW="1504762" imgH="5353797" progId="">
                  <p:embed/>
                </p:oleObj>
              </mc:Choice>
              <mc:Fallback>
                <p:oleObj name="Artwork" r:id="rId3" imgW="1504762" imgH="5353797"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3139" y="771526"/>
                        <a:ext cx="1176337" cy="418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7" name="Line 88"/>
          <p:cNvSpPr>
            <a:spLocks noChangeAspect="1" noChangeShapeType="1"/>
          </p:cNvSpPr>
          <p:nvPr/>
        </p:nvSpPr>
        <p:spPr bwMode="auto">
          <a:xfrm flipH="1">
            <a:off x="7415213" y="3143251"/>
            <a:ext cx="36512" cy="6191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58" name="Line 89"/>
          <p:cNvSpPr>
            <a:spLocks noChangeAspect="1" noChangeShapeType="1"/>
          </p:cNvSpPr>
          <p:nvPr/>
        </p:nvSpPr>
        <p:spPr bwMode="auto">
          <a:xfrm>
            <a:off x="7418389" y="3197225"/>
            <a:ext cx="34925" cy="6350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59" name="Line 90"/>
          <p:cNvSpPr>
            <a:spLocks noChangeAspect="1" noChangeShapeType="1"/>
          </p:cNvSpPr>
          <p:nvPr/>
        </p:nvSpPr>
        <p:spPr bwMode="auto">
          <a:xfrm>
            <a:off x="7859714" y="2989263"/>
            <a:ext cx="758825" cy="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60" name="Line 91"/>
          <p:cNvSpPr>
            <a:spLocks noChangeAspect="1" noChangeShapeType="1"/>
          </p:cNvSpPr>
          <p:nvPr/>
        </p:nvSpPr>
        <p:spPr bwMode="auto">
          <a:xfrm>
            <a:off x="7859714" y="3319463"/>
            <a:ext cx="758825" cy="0"/>
          </a:xfrm>
          <a:prstGeom prst="line">
            <a:avLst/>
          </a:prstGeom>
          <a:noFill/>
          <a:ln w="12700">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61" name="Line 92"/>
          <p:cNvSpPr>
            <a:spLocks noChangeAspect="1" noChangeShapeType="1"/>
          </p:cNvSpPr>
          <p:nvPr/>
        </p:nvSpPr>
        <p:spPr bwMode="auto">
          <a:xfrm>
            <a:off x="8558213" y="2989264"/>
            <a:ext cx="0" cy="325437"/>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defTabSz="914400" eaLnBrk="1" hangingPunct="1"/>
            <a:endParaRPr lang="de-AT">
              <a:solidFill>
                <a:prstClr val="black"/>
              </a:solidFill>
            </a:endParaRPr>
          </a:p>
        </p:txBody>
      </p:sp>
      <p:sp>
        <p:nvSpPr>
          <p:cNvPr id="1062" name="AutoShape 96"/>
          <p:cNvSpPr>
            <a:spLocks noChangeArrowheads="1"/>
          </p:cNvSpPr>
          <p:nvPr/>
        </p:nvSpPr>
        <p:spPr bwMode="auto">
          <a:xfrm>
            <a:off x="5919788" y="2341563"/>
            <a:ext cx="1231900" cy="274434"/>
          </a:xfrm>
          <a:prstGeom prst="wedgeRectCallout">
            <a:avLst>
              <a:gd name="adj1" fmla="val 103606"/>
              <a:gd name="adj2" fmla="val 71856"/>
            </a:avLst>
          </a:prstGeom>
          <a:solidFill>
            <a:srgbClr val="FFFFCC"/>
          </a:solidFill>
          <a:ln w="25400">
            <a:solidFill>
              <a:srgbClr val="000000"/>
            </a:solidFill>
            <a:miter lim="800000"/>
            <a:headEnd type="none" w="sm" len="sm"/>
            <a:tailEnd type="none" w="sm" len="sm"/>
          </a:ln>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pPr>
            <a:r>
              <a:rPr lang="en-US" altLang="de-DE" sz="1200">
                <a:solidFill>
                  <a:prstClr val="black"/>
                </a:solidFill>
              </a:rPr>
              <a:t>Source capsule</a:t>
            </a:r>
            <a:endParaRPr lang="en-US" altLang="de-DE" sz="6000">
              <a:solidFill>
                <a:prstClr val="black"/>
              </a:solidFill>
            </a:endParaRPr>
          </a:p>
        </p:txBody>
      </p:sp>
      <p:sp>
        <p:nvSpPr>
          <p:cNvPr id="1063" name="AutoShape 99"/>
          <p:cNvSpPr>
            <a:spLocks noChangeArrowheads="1"/>
          </p:cNvSpPr>
          <p:nvPr/>
        </p:nvSpPr>
        <p:spPr bwMode="auto">
          <a:xfrm>
            <a:off x="8667751" y="2373313"/>
            <a:ext cx="1185863" cy="459100"/>
          </a:xfrm>
          <a:prstGeom prst="wedgeRectCallout">
            <a:avLst>
              <a:gd name="adj1" fmla="val -86815"/>
              <a:gd name="adj2" fmla="val 50000"/>
            </a:avLst>
          </a:prstGeom>
          <a:solidFill>
            <a:srgbClr val="FFFFCC"/>
          </a:solidFill>
          <a:ln w="25400">
            <a:solidFill>
              <a:srgbClr val="000000"/>
            </a:solidFill>
            <a:miter lim="800000"/>
            <a:headEnd type="none" w="sm" len="sm"/>
            <a:tailEnd type="none" w="sm" len="sm"/>
          </a:ln>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pPr>
            <a:r>
              <a:rPr lang="en-US" altLang="de-DE" sz="1200">
                <a:solidFill>
                  <a:prstClr val="black"/>
                </a:solidFill>
              </a:rPr>
              <a:t>2 internal standards</a:t>
            </a:r>
          </a:p>
        </p:txBody>
      </p:sp>
      <p:sp>
        <p:nvSpPr>
          <p:cNvPr id="1064" name="AutoShape 100"/>
          <p:cNvSpPr>
            <a:spLocks noChangeArrowheads="1"/>
          </p:cNvSpPr>
          <p:nvPr/>
        </p:nvSpPr>
        <p:spPr bwMode="auto">
          <a:xfrm>
            <a:off x="8667751" y="3016250"/>
            <a:ext cx="1185863" cy="459100"/>
          </a:xfrm>
          <a:prstGeom prst="wedgeRectCallout">
            <a:avLst>
              <a:gd name="adj1" fmla="val 15060"/>
              <a:gd name="adj2" fmla="val 8278"/>
            </a:avLst>
          </a:prstGeom>
          <a:solidFill>
            <a:srgbClr val="FFFFCC"/>
          </a:solidFill>
          <a:ln w="25400">
            <a:solidFill>
              <a:srgbClr val="000000"/>
            </a:solidFill>
            <a:miter lim="800000"/>
            <a:headEnd type="none" w="sm" len="sm"/>
            <a:tailEnd type="none" w="sm" len="sm"/>
          </a:ln>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pPr>
            <a:r>
              <a:rPr lang="en-US" altLang="de-DE" sz="1200">
                <a:solidFill>
                  <a:prstClr val="black"/>
                </a:solidFill>
              </a:rPr>
              <a:t>“Close geometry”</a:t>
            </a:r>
          </a:p>
        </p:txBody>
      </p:sp>
      <p:sp>
        <p:nvSpPr>
          <p:cNvPr id="1067" name="AutoShape 104"/>
          <p:cNvSpPr>
            <a:spLocks noChangeArrowheads="1"/>
          </p:cNvSpPr>
          <p:nvPr/>
        </p:nvSpPr>
        <p:spPr bwMode="auto">
          <a:xfrm>
            <a:off x="8547101" y="1190625"/>
            <a:ext cx="1185863" cy="844550"/>
          </a:xfrm>
          <a:prstGeom prst="wedgeRectCallout">
            <a:avLst>
              <a:gd name="adj1" fmla="val -86815"/>
              <a:gd name="adj2" fmla="val 50000"/>
            </a:avLst>
          </a:prstGeom>
          <a:solidFill>
            <a:srgbClr val="FFFFCC"/>
          </a:solidFill>
          <a:ln w="25400">
            <a:solidFill>
              <a:srgbClr val="000000"/>
            </a:solidFill>
            <a:miter lim="800000"/>
            <a:headEnd type="none" w="sm" len="sm"/>
            <a:tailEnd type="none" w="sm" len="sm"/>
          </a:ln>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pPr>
            <a:r>
              <a:rPr lang="en-US" altLang="de-DE" sz="1200">
                <a:solidFill>
                  <a:prstClr val="black"/>
                </a:solidFill>
              </a:rPr>
              <a:t>Air cylinders, no heating from elec. solenoids</a:t>
            </a:r>
          </a:p>
        </p:txBody>
      </p:sp>
      <p:sp>
        <p:nvSpPr>
          <p:cNvPr id="1068" name="AutoShape 105"/>
          <p:cNvSpPr>
            <a:spLocks noChangeArrowheads="1"/>
          </p:cNvSpPr>
          <p:nvPr/>
        </p:nvSpPr>
        <p:spPr bwMode="auto">
          <a:xfrm>
            <a:off x="4514851" y="1609725"/>
            <a:ext cx="1185863" cy="459100"/>
          </a:xfrm>
          <a:prstGeom prst="wedgeRectCallout">
            <a:avLst>
              <a:gd name="adj1" fmla="val -95648"/>
              <a:gd name="adj2" fmla="val 100000"/>
            </a:avLst>
          </a:prstGeom>
          <a:solidFill>
            <a:srgbClr val="FFFFCC"/>
          </a:solidFill>
          <a:ln w="25400">
            <a:solidFill>
              <a:srgbClr val="000000"/>
            </a:solidFill>
            <a:miter lim="800000"/>
            <a:headEnd type="none" w="sm" len="sm"/>
            <a:tailEnd type="none" w="sm" len="sm"/>
          </a:ln>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pPr>
            <a:r>
              <a:rPr lang="en-US" altLang="de-DE" sz="1200">
                <a:solidFill>
                  <a:prstClr val="black"/>
                </a:solidFill>
              </a:rPr>
              <a:t>Rotating Source</a:t>
            </a:r>
          </a:p>
        </p:txBody>
      </p:sp>
    </p:spTree>
    <p:extLst>
      <p:ext uri="{BB962C8B-B14F-4D97-AF65-F5344CB8AC3E}">
        <p14:creationId xmlns:p14="http://schemas.microsoft.com/office/powerpoint/2010/main" val="2504637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6" name="Rectangle 2"/>
          <p:cNvSpPr>
            <a:spLocks noGrp="1" noChangeArrowheads="1"/>
          </p:cNvSpPr>
          <p:nvPr>
            <p:ph type="title"/>
          </p:nvPr>
        </p:nvSpPr>
        <p:spPr>
          <a:xfrm>
            <a:off x="2087564" y="241301"/>
            <a:ext cx="7997825" cy="263525"/>
          </a:xfrm>
        </p:spPr>
        <p:txBody>
          <a:bodyPr rtlCol="0">
            <a:normAutofit fontScale="90000"/>
          </a:bodyPr>
          <a:lstStyle/>
          <a:p>
            <a:pPr eaLnBrk="1" hangingPunct="1">
              <a:defRPr/>
            </a:pPr>
            <a:r>
              <a:rPr lang="en-US"/>
              <a:t>Full-Range Standardization</a:t>
            </a:r>
          </a:p>
        </p:txBody>
      </p:sp>
      <p:sp>
        <p:nvSpPr>
          <p:cNvPr id="55298" name="Rectangle 3"/>
          <p:cNvSpPr>
            <a:spLocks noGrp="1" noChangeArrowheads="1"/>
          </p:cNvSpPr>
          <p:nvPr>
            <p:ph type="body" sz="half" idx="4294967295"/>
          </p:nvPr>
        </p:nvSpPr>
        <p:spPr>
          <a:xfrm>
            <a:off x="2116139" y="992189"/>
            <a:ext cx="3679825" cy="4979987"/>
          </a:xfrm>
        </p:spPr>
        <p:txBody>
          <a:bodyPr/>
          <a:lstStyle/>
          <a:p>
            <a:pPr eaLnBrk="1" hangingPunct="1">
              <a:lnSpc>
                <a:spcPct val="80000"/>
              </a:lnSpc>
            </a:pPr>
            <a:r>
              <a:rPr altLang="de-DE" sz="1800" dirty="0"/>
              <a:t>Background</a:t>
            </a:r>
            <a:endParaRPr altLang="de-DE" sz="1600" dirty="0"/>
          </a:p>
          <a:p>
            <a:pPr lvl="1" eaLnBrk="1" hangingPunct="1">
              <a:lnSpc>
                <a:spcPct val="80000"/>
              </a:lnSpc>
            </a:pPr>
            <a:r>
              <a:rPr altLang="de-DE" sz="1600" dirty="0"/>
              <a:t>Shutter closed</a:t>
            </a:r>
          </a:p>
          <a:p>
            <a:pPr lvl="1" eaLnBrk="1" hangingPunct="1">
              <a:lnSpc>
                <a:spcPct val="80000"/>
              </a:lnSpc>
            </a:pPr>
            <a:r>
              <a:rPr altLang="de-DE" sz="1600" dirty="0"/>
              <a:t>8 hour intervals</a:t>
            </a:r>
          </a:p>
          <a:p>
            <a:pPr lvl="1" eaLnBrk="1" hangingPunct="1">
              <a:lnSpc>
                <a:spcPct val="80000"/>
              </a:lnSpc>
            </a:pPr>
            <a:endParaRPr altLang="de-DE" sz="1600" dirty="0"/>
          </a:p>
          <a:p>
            <a:pPr eaLnBrk="1" hangingPunct="1">
              <a:lnSpc>
                <a:spcPct val="80000"/>
              </a:lnSpc>
            </a:pPr>
            <a:r>
              <a:rPr altLang="de-DE" sz="1800" dirty="0"/>
              <a:t>Off-sheet standardize</a:t>
            </a:r>
            <a:endParaRPr altLang="de-DE" sz="1600" dirty="0"/>
          </a:p>
          <a:p>
            <a:pPr lvl="1" eaLnBrk="1" hangingPunct="1">
              <a:lnSpc>
                <a:spcPct val="80000"/>
              </a:lnSpc>
            </a:pPr>
            <a:r>
              <a:rPr altLang="de-DE" sz="1600" dirty="0"/>
              <a:t>Shutter open</a:t>
            </a:r>
          </a:p>
          <a:p>
            <a:pPr lvl="1" eaLnBrk="1" hangingPunct="1">
              <a:lnSpc>
                <a:spcPct val="80000"/>
              </a:lnSpc>
            </a:pPr>
            <a:r>
              <a:rPr altLang="de-DE" sz="1600" dirty="0"/>
              <a:t>Adjustable interval </a:t>
            </a:r>
            <a:br>
              <a:rPr altLang="de-DE" sz="1600" dirty="0"/>
            </a:br>
            <a:r>
              <a:rPr altLang="de-DE" sz="1600" dirty="0"/>
              <a:t>(20 minutes typical)</a:t>
            </a:r>
          </a:p>
          <a:p>
            <a:pPr lvl="2" eaLnBrk="1" hangingPunct="1">
              <a:lnSpc>
                <a:spcPct val="80000"/>
              </a:lnSpc>
            </a:pPr>
            <a:endParaRPr altLang="de-DE" sz="1400" dirty="0"/>
          </a:p>
          <a:p>
            <a:pPr lvl="2" eaLnBrk="1" hangingPunct="1">
              <a:lnSpc>
                <a:spcPct val="80000"/>
              </a:lnSpc>
            </a:pPr>
            <a:endParaRPr altLang="de-DE" sz="1400" dirty="0"/>
          </a:p>
          <a:p>
            <a:pPr lvl="2" eaLnBrk="1" hangingPunct="1">
              <a:lnSpc>
                <a:spcPct val="80000"/>
              </a:lnSpc>
            </a:pPr>
            <a:endParaRPr altLang="de-DE" sz="1400" dirty="0"/>
          </a:p>
          <a:p>
            <a:pPr lvl="1" eaLnBrk="1" hangingPunct="1">
              <a:lnSpc>
                <a:spcPct val="80000"/>
              </a:lnSpc>
            </a:pPr>
            <a:endParaRPr altLang="de-DE" sz="1600" dirty="0"/>
          </a:p>
          <a:p>
            <a:pPr lvl="1" eaLnBrk="1" hangingPunct="1">
              <a:lnSpc>
                <a:spcPct val="80000"/>
              </a:lnSpc>
            </a:pPr>
            <a:endParaRPr altLang="de-DE" sz="1600" dirty="0"/>
          </a:p>
          <a:p>
            <a:pPr eaLnBrk="1" hangingPunct="1">
              <a:lnSpc>
                <a:spcPct val="80000"/>
              </a:lnSpc>
            </a:pPr>
            <a:r>
              <a:rPr altLang="de-DE" sz="1800" dirty="0"/>
              <a:t>Internal standard measurement</a:t>
            </a:r>
          </a:p>
          <a:p>
            <a:pPr eaLnBrk="1" hangingPunct="1">
              <a:lnSpc>
                <a:spcPct val="80000"/>
              </a:lnSpc>
            </a:pPr>
            <a:endParaRPr altLang="de-DE" sz="1800" dirty="0">
              <a:solidFill>
                <a:srgbClr val="DDDDDD"/>
              </a:solidFill>
            </a:endParaRPr>
          </a:p>
          <a:p>
            <a:pPr eaLnBrk="1" hangingPunct="1">
              <a:lnSpc>
                <a:spcPct val="80000"/>
              </a:lnSpc>
            </a:pPr>
            <a:r>
              <a:rPr altLang="de-DE" sz="1800" dirty="0"/>
              <a:t>Repeatability sample check</a:t>
            </a:r>
          </a:p>
        </p:txBody>
      </p:sp>
      <p:sp>
        <p:nvSpPr>
          <p:cNvPr id="55299" name="Rectangle 4"/>
          <p:cNvSpPr>
            <a:spLocks noGrp="1" noChangeArrowheads="1"/>
          </p:cNvSpPr>
          <p:nvPr>
            <p:ph type="body" sz="half" idx="4294967295"/>
          </p:nvPr>
        </p:nvSpPr>
        <p:spPr>
          <a:xfrm>
            <a:off x="6340476" y="992189"/>
            <a:ext cx="3929063" cy="4979987"/>
          </a:xfrm>
        </p:spPr>
        <p:txBody>
          <a:bodyPr/>
          <a:lstStyle/>
          <a:p>
            <a:pPr eaLnBrk="1" hangingPunct="1">
              <a:lnSpc>
                <a:spcPct val="80000"/>
              </a:lnSpc>
            </a:pPr>
            <a:r>
              <a:rPr altLang="de-DE" sz="1800"/>
              <a:t>Corrects for:</a:t>
            </a:r>
          </a:p>
          <a:p>
            <a:pPr lvl="1" eaLnBrk="1" hangingPunct="1">
              <a:lnSpc>
                <a:spcPct val="80000"/>
              </a:lnSpc>
            </a:pPr>
            <a:r>
              <a:rPr altLang="de-DE" sz="1600"/>
              <a:t>Background radiation</a:t>
            </a:r>
          </a:p>
          <a:p>
            <a:pPr lvl="1" eaLnBrk="1" hangingPunct="1">
              <a:lnSpc>
                <a:spcPct val="80000"/>
              </a:lnSpc>
            </a:pPr>
            <a:endParaRPr altLang="de-DE" sz="1600"/>
          </a:p>
          <a:p>
            <a:pPr lvl="1" eaLnBrk="1" hangingPunct="1">
              <a:lnSpc>
                <a:spcPct val="80000"/>
              </a:lnSpc>
            </a:pPr>
            <a:endParaRPr altLang="de-DE" sz="1600"/>
          </a:p>
          <a:p>
            <a:pPr eaLnBrk="1" hangingPunct="1">
              <a:lnSpc>
                <a:spcPct val="80000"/>
              </a:lnSpc>
            </a:pPr>
            <a:r>
              <a:rPr altLang="de-DE" sz="1800"/>
              <a:t>First-order correction for:</a:t>
            </a:r>
          </a:p>
          <a:p>
            <a:pPr lvl="1" eaLnBrk="1" hangingPunct="1">
              <a:lnSpc>
                <a:spcPct val="80000"/>
              </a:lnSpc>
            </a:pPr>
            <a:r>
              <a:rPr altLang="de-DE" sz="1600"/>
              <a:t>Source decay</a:t>
            </a:r>
          </a:p>
          <a:p>
            <a:pPr lvl="1" eaLnBrk="1" hangingPunct="1">
              <a:lnSpc>
                <a:spcPct val="80000"/>
              </a:lnSpc>
            </a:pPr>
            <a:r>
              <a:rPr altLang="de-DE" sz="1600"/>
              <a:t>Electronic drift</a:t>
            </a:r>
          </a:p>
          <a:p>
            <a:pPr lvl="1" eaLnBrk="1" hangingPunct="1">
              <a:lnSpc>
                <a:spcPct val="80000"/>
              </a:lnSpc>
            </a:pPr>
            <a:r>
              <a:rPr altLang="de-DE" sz="1600">
                <a:sym typeface="Symbol" panose="05050102010706020507" pitchFamily="18" charset="2"/>
              </a:rPr>
              <a:t> air mass</a:t>
            </a:r>
          </a:p>
          <a:p>
            <a:pPr lvl="2" eaLnBrk="1" hangingPunct="1">
              <a:lnSpc>
                <a:spcPct val="80000"/>
              </a:lnSpc>
            </a:pPr>
            <a:r>
              <a:rPr altLang="de-DE" sz="1400">
                <a:sym typeface="Symbol" panose="05050102010706020507" pitchFamily="18" charset="2"/>
              </a:rPr>
              <a:t> barometric pressure</a:t>
            </a:r>
          </a:p>
          <a:p>
            <a:pPr lvl="2" eaLnBrk="1" hangingPunct="1">
              <a:lnSpc>
                <a:spcPct val="80000"/>
              </a:lnSpc>
            </a:pPr>
            <a:r>
              <a:rPr altLang="de-DE" sz="1400">
                <a:sym typeface="Symbol" panose="05050102010706020507" pitchFamily="18" charset="2"/>
              </a:rPr>
              <a:t> air temperature</a:t>
            </a:r>
          </a:p>
          <a:p>
            <a:pPr lvl="2" eaLnBrk="1" hangingPunct="1">
              <a:lnSpc>
                <a:spcPct val="80000"/>
              </a:lnSpc>
            </a:pPr>
            <a:r>
              <a:rPr altLang="de-DE" sz="1400">
                <a:sym typeface="Symbol" panose="05050102010706020507" pitchFamily="18" charset="2"/>
              </a:rPr>
              <a:t> gap height (Z)</a:t>
            </a:r>
          </a:p>
          <a:p>
            <a:pPr lvl="1" eaLnBrk="1" hangingPunct="1">
              <a:lnSpc>
                <a:spcPct val="80000"/>
              </a:lnSpc>
            </a:pPr>
            <a:r>
              <a:rPr altLang="de-DE" sz="1600">
                <a:sym typeface="Symbol" panose="05050102010706020507" pitchFamily="18" charset="2"/>
              </a:rPr>
              <a:t>Dirt buildup on windows</a:t>
            </a:r>
          </a:p>
          <a:p>
            <a:pPr lvl="1" eaLnBrk="1" hangingPunct="1">
              <a:lnSpc>
                <a:spcPct val="80000"/>
              </a:lnSpc>
            </a:pPr>
            <a:endParaRPr altLang="de-DE" sz="1600">
              <a:sym typeface="Symbol" panose="05050102010706020507" pitchFamily="18" charset="2"/>
            </a:endParaRPr>
          </a:p>
          <a:p>
            <a:pPr eaLnBrk="1" hangingPunct="1">
              <a:lnSpc>
                <a:spcPct val="80000"/>
              </a:lnSpc>
            </a:pPr>
            <a:r>
              <a:rPr altLang="de-DE" sz="1800">
                <a:sym typeface="Symbol" panose="05050102010706020507" pitchFamily="18" charset="2"/>
              </a:rPr>
              <a:t>Precisely corrects for response shift with dirt buildup</a:t>
            </a:r>
          </a:p>
          <a:p>
            <a:pPr eaLnBrk="1" hangingPunct="1">
              <a:lnSpc>
                <a:spcPct val="80000"/>
              </a:lnSpc>
            </a:pPr>
            <a:endParaRPr altLang="de-DE" sz="1800">
              <a:sym typeface="Symbol" panose="05050102010706020507" pitchFamily="18" charset="2"/>
            </a:endParaRPr>
          </a:p>
          <a:p>
            <a:pPr eaLnBrk="1" hangingPunct="1">
              <a:lnSpc>
                <a:spcPct val="80000"/>
              </a:lnSpc>
            </a:pPr>
            <a:r>
              <a:rPr altLang="de-DE" sz="1800">
                <a:sym typeface="Symbol" panose="05050102010706020507" pitchFamily="18" charset="2"/>
              </a:rPr>
              <a:t>Built-in performance verification</a:t>
            </a:r>
            <a:endParaRPr altLang="de-DE" sz="1800">
              <a:solidFill>
                <a:schemeClr val="bg1"/>
              </a:solidFill>
              <a:sym typeface="Symbol" panose="05050102010706020507" pitchFamily="18" charset="2"/>
            </a:endParaRPr>
          </a:p>
        </p:txBody>
      </p:sp>
      <p:sp>
        <p:nvSpPr>
          <p:cNvPr id="55300" name="AutoShape 5"/>
          <p:cNvSpPr>
            <a:spLocks noChangeArrowheads="1"/>
          </p:cNvSpPr>
          <p:nvPr/>
        </p:nvSpPr>
        <p:spPr bwMode="auto">
          <a:xfrm>
            <a:off x="5495926" y="1109663"/>
            <a:ext cx="809625" cy="614362"/>
          </a:xfrm>
          <a:prstGeom prst="rightArrow">
            <a:avLst>
              <a:gd name="adj1" fmla="val 50000"/>
              <a:gd name="adj2" fmla="val 32946"/>
            </a:avLst>
          </a:prstGeom>
          <a:solidFill>
            <a:schemeClr val="accent1"/>
          </a:solidFill>
          <a:ln w="9525" algn="ctr">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55301" name="AutoShape 6"/>
          <p:cNvSpPr>
            <a:spLocks noChangeArrowheads="1"/>
          </p:cNvSpPr>
          <p:nvPr/>
        </p:nvSpPr>
        <p:spPr bwMode="auto">
          <a:xfrm>
            <a:off x="5495926" y="2398713"/>
            <a:ext cx="809625" cy="614362"/>
          </a:xfrm>
          <a:prstGeom prst="rightArrow">
            <a:avLst>
              <a:gd name="adj1" fmla="val 50000"/>
              <a:gd name="adj2" fmla="val 32946"/>
            </a:avLst>
          </a:prstGeom>
          <a:solidFill>
            <a:schemeClr val="accent1"/>
          </a:solidFill>
          <a:ln w="9525" algn="ctr">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55302" name="AutoShape 7"/>
          <p:cNvSpPr>
            <a:spLocks noChangeArrowheads="1"/>
          </p:cNvSpPr>
          <p:nvPr/>
        </p:nvSpPr>
        <p:spPr bwMode="auto">
          <a:xfrm>
            <a:off x="5495926" y="4408488"/>
            <a:ext cx="809625" cy="614362"/>
          </a:xfrm>
          <a:prstGeom prst="rightArrow">
            <a:avLst>
              <a:gd name="adj1" fmla="val 50000"/>
              <a:gd name="adj2" fmla="val 32946"/>
            </a:avLst>
          </a:prstGeom>
          <a:solidFill>
            <a:schemeClr val="accent1"/>
          </a:solidFill>
          <a:ln w="9525" algn="ctr">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
        <p:nvSpPr>
          <p:cNvPr id="55303" name="AutoShape 8"/>
          <p:cNvSpPr>
            <a:spLocks noChangeArrowheads="1"/>
          </p:cNvSpPr>
          <p:nvPr/>
        </p:nvSpPr>
        <p:spPr bwMode="auto">
          <a:xfrm>
            <a:off x="5495926" y="5111751"/>
            <a:ext cx="809625" cy="614363"/>
          </a:xfrm>
          <a:prstGeom prst="rightArrow">
            <a:avLst>
              <a:gd name="adj1" fmla="val 50000"/>
              <a:gd name="adj2" fmla="val 32946"/>
            </a:avLst>
          </a:prstGeom>
          <a:solidFill>
            <a:schemeClr val="accent1"/>
          </a:solidFill>
          <a:ln w="9525" algn="ctr">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eaLnBrk="1" hangingPunct="1"/>
            <a:endParaRPr lang="de-DE" altLang="de-DE">
              <a:solidFill>
                <a:prstClr val="black"/>
              </a:solidFill>
            </a:endParaRPr>
          </a:p>
        </p:txBody>
      </p:sp>
    </p:spTree>
    <p:extLst>
      <p:ext uri="{BB962C8B-B14F-4D97-AF65-F5344CB8AC3E}">
        <p14:creationId xmlns:p14="http://schemas.microsoft.com/office/powerpoint/2010/main" val="285253922"/>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Title 1"/>
          <p:cNvSpPr>
            <a:spLocks/>
          </p:cNvSpPr>
          <p:nvPr/>
        </p:nvSpPr>
        <p:spPr bwMode="auto">
          <a:xfrm>
            <a:off x="4164497" y="4863410"/>
            <a:ext cx="4113213" cy="1143000"/>
          </a:xfrm>
          <a:prstGeom prst="rect">
            <a:avLst/>
          </a:prstGeom>
          <a:noFill/>
          <a:ln w="9525">
            <a:noFill/>
            <a:miter lim="800000"/>
            <a:headEnd/>
            <a:tailEnd/>
          </a:ln>
        </p:spPr>
        <p:txBody>
          <a:bodyPr anchor="ctr"/>
          <a:lstStyle/>
          <a:p>
            <a:pPr algn="ctr"/>
            <a:r>
              <a:rPr lang="en-CA" sz="3200" b="1" dirty="0"/>
              <a:t>Micro Wave Moi Sensor</a:t>
            </a:r>
          </a:p>
        </p:txBody>
      </p:sp>
      <p:sp>
        <p:nvSpPr>
          <p:cNvPr id="421892" name="Title 1"/>
          <p:cNvSpPr>
            <a:spLocks/>
          </p:cNvSpPr>
          <p:nvPr/>
        </p:nvSpPr>
        <p:spPr bwMode="auto">
          <a:xfrm>
            <a:off x="1524000" y="-99392"/>
            <a:ext cx="8991600" cy="1143000"/>
          </a:xfrm>
          <a:prstGeom prst="rect">
            <a:avLst/>
          </a:prstGeom>
          <a:noFill/>
          <a:ln w="9525">
            <a:noFill/>
            <a:miter lim="800000"/>
            <a:headEnd/>
            <a:tailEnd/>
          </a:ln>
        </p:spPr>
        <p:txBody>
          <a:bodyPr anchor="ctr"/>
          <a:lstStyle/>
          <a:p>
            <a:pPr algn="ctr"/>
            <a:r>
              <a:rPr lang="en-CA" sz="3200" b="1" dirty="0"/>
              <a:t>Sensors</a:t>
            </a:r>
          </a:p>
        </p:txBody>
      </p:sp>
      <p:pic>
        <p:nvPicPr>
          <p:cNvPr id="5" name="Picture 12" descr="8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426" y="1474719"/>
            <a:ext cx="2719316" cy="269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73761"/>
      </p:ext>
    </p:extLst>
  </p:cSld>
  <p:clrMapOvr>
    <a:masterClrMapping/>
  </p:clrMapOvr>
  <p:transition spd="med">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2087564" y="106364"/>
            <a:ext cx="7997825" cy="263525"/>
          </a:xfrm>
        </p:spPr>
        <p:txBody>
          <a:bodyPr/>
          <a:lstStyle/>
          <a:p>
            <a:r>
              <a:rPr lang="en-US" altLang="de-DE"/>
              <a:t>Principle of Measurement</a:t>
            </a:r>
          </a:p>
        </p:txBody>
      </p:sp>
      <p:sp>
        <p:nvSpPr>
          <p:cNvPr id="220163" name="Rectangle 3"/>
          <p:cNvSpPr>
            <a:spLocks noGrp="1" noChangeArrowheads="1"/>
          </p:cNvSpPr>
          <p:nvPr>
            <p:ph type="body" idx="1"/>
          </p:nvPr>
        </p:nvSpPr>
        <p:spPr/>
        <p:txBody>
          <a:bodyPr/>
          <a:lstStyle/>
          <a:p>
            <a:pPr>
              <a:lnSpc>
                <a:spcPct val="80000"/>
              </a:lnSpc>
            </a:pPr>
            <a:r>
              <a:rPr lang="en-US" altLang="de-DE"/>
              <a:t>Dielectric constants</a:t>
            </a:r>
          </a:p>
          <a:p>
            <a:pPr lvl="1">
              <a:lnSpc>
                <a:spcPct val="80000"/>
              </a:lnSpc>
            </a:pPr>
            <a:r>
              <a:rPr lang="en-US" altLang="de-DE"/>
              <a:t>Water: 80</a:t>
            </a:r>
          </a:p>
          <a:p>
            <a:pPr lvl="1">
              <a:lnSpc>
                <a:spcPct val="80000"/>
              </a:lnSpc>
            </a:pPr>
            <a:r>
              <a:rPr lang="en-US" altLang="de-DE"/>
              <a:t>Fiber: 3</a:t>
            </a:r>
          </a:p>
          <a:p>
            <a:pPr>
              <a:lnSpc>
                <a:spcPct val="80000"/>
              </a:lnSpc>
            </a:pPr>
            <a:r>
              <a:rPr lang="en-US" altLang="de-DE"/>
              <a:t>Web’s dielectric constant is, therefore, greatly affected by the moisture content</a:t>
            </a:r>
          </a:p>
          <a:p>
            <a:pPr>
              <a:lnSpc>
                <a:spcPct val="80000"/>
              </a:lnSpc>
            </a:pPr>
            <a:r>
              <a:rPr lang="en-US" altLang="de-DE"/>
              <a:t>Pure Dielectric Constant is measured</a:t>
            </a:r>
          </a:p>
          <a:p>
            <a:pPr lvl="1">
              <a:lnSpc>
                <a:spcPct val="80000"/>
              </a:lnSpc>
            </a:pPr>
            <a:r>
              <a:rPr lang="en-US" altLang="de-DE"/>
              <a:t>Not absorption or power loss</a:t>
            </a:r>
          </a:p>
          <a:p>
            <a:pPr>
              <a:lnSpc>
                <a:spcPct val="80000"/>
              </a:lnSpc>
            </a:pPr>
            <a:r>
              <a:rPr lang="en-US" altLang="de-DE"/>
              <a:t>1000 to 3000 MHz</a:t>
            </a:r>
          </a:p>
          <a:p>
            <a:pPr>
              <a:lnSpc>
                <a:spcPct val="80000"/>
              </a:lnSpc>
            </a:pPr>
            <a:r>
              <a:rPr lang="en-US" altLang="de-DE"/>
              <a:t>Cavity resonators are sensing elements</a:t>
            </a:r>
          </a:p>
          <a:p>
            <a:pPr>
              <a:lnSpc>
                <a:spcPct val="80000"/>
              </a:lnSpc>
            </a:pPr>
            <a:r>
              <a:rPr lang="en-US" altLang="de-DE"/>
              <a:t>Frequency shift is measured with extreme accuracy</a:t>
            </a:r>
          </a:p>
          <a:p>
            <a:pPr lvl="1">
              <a:lnSpc>
                <a:spcPct val="80000"/>
              </a:lnSpc>
            </a:pPr>
            <a:r>
              <a:rPr lang="en-US" altLang="de-DE"/>
              <a:t>Not signal amplitude</a:t>
            </a:r>
          </a:p>
          <a:p>
            <a:pPr>
              <a:lnSpc>
                <a:spcPct val="80000"/>
              </a:lnSpc>
            </a:pPr>
            <a:r>
              <a:rPr lang="en-US" altLang="de-DE"/>
              <a:t>Measurement and Reference Frequencies utilized</a:t>
            </a:r>
          </a:p>
        </p:txBody>
      </p:sp>
    </p:spTree>
    <p:extLst>
      <p:ext uri="{BB962C8B-B14F-4D97-AF65-F5344CB8AC3E}">
        <p14:creationId xmlns:p14="http://schemas.microsoft.com/office/powerpoint/2010/main" val="891840637"/>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de-DE"/>
              <a:t>Microwave Moisture Measurement</a:t>
            </a:r>
            <a:endParaRPr lang="en-US" altLang="de-DE" sz="900"/>
          </a:p>
        </p:txBody>
      </p:sp>
      <p:sp>
        <p:nvSpPr>
          <p:cNvPr id="6" name="Slide Number Placeholder 5"/>
          <p:cNvSpPr>
            <a:spLocks noGrp="1"/>
          </p:cNvSpPr>
          <p:nvPr>
            <p:ph type="sldNum" sz="quarter" idx="11"/>
          </p:nvPr>
        </p:nvSpPr>
        <p:spPr/>
        <p:txBody>
          <a:bodyPr/>
          <a:lstStyle/>
          <a:p>
            <a:endParaRPr lang="en-US" altLang="de-DE" sz="1400" b="1" dirty="0"/>
          </a:p>
        </p:txBody>
      </p:sp>
      <p:pic>
        <p:nvPicPr>
          <p:cNvPr id="28677" name="Picture 5" descr="C:\WINNT\Profiles\rmachattie\Personal\QCS\Moisture\Dual Resonan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1601" y="1400175"/>
            <a:ext cx="4295775" cy="3125788"/>
          </a:xfrm>
          <a:prstGeom prst="rect">
            <a:avLst/>
          </a:prstGeom>
          <a:noFill/>
          <a:extLst>
            <a:ext uri="{909E8E84-426E-40DD-AFC4-6F175D3DCCD1}">
              <a14:hiddenFill xmlns:a14="http://schemas.microsoft.com/office/drawing/2010/main">
                <a:solidFill>
                  <a:srgbClr val="FFFFFF"/>
                </a:solidFill>
              </a14:hiddenFill>
            </a:ext>
          </a:extLst>
        </p:spPr>
      </p:pic>
      <p:sp>
        <p:nvSpPr>
          <p:cNvPr id="28680" name="Rectangle 8"/>
          <p:cNvSpPr>
            <a:spLocks noGrp="1" noChangeArrowheads="1"/>
          </p:cNvSpPr>
          <p:nvPr>
            <p:ph type="title"/>
          </p:nvPr>
        </p:nvSpPr>
        <p:spPr/>
        <p:txBody>
          <a:bodyPr/>
          <a:lstStyle/>
          <a:p>
            <a:r>
              <a:rPr lang="en-US" altLang="de-DE"/>
              <a:t>Double Resonance</a:t>
            </a:r>
          </a:p>
        </p:txBody>
      </p:sp>
      <p:sp>
        <p:nvSpPr>
          <p:cNvPr id="28681" name="Rectangle 9"/>
          <p:cNvSpPr>
            <a:spLocks noGrp="1" noChangeArrowheads="1"/>
          </p:cNvSpPr>
          <p:nvPr>
            <p:ph type="body" sz="half" idx="2"/>
          </p:nvPr>
        </p:nvSpPr>
        <p:spPr>
          <a:xfrm>
            <a:off x="2052639" y="5010150"/>
            <a:ext cx="8067675" cy="1123950"/>
          </a:xfrm>
        </p:spPr>
        <p:txBody>
          <a:bodyPr/>
          <a:lstStyle/>
          <a:p>
            <a:r>
              <a:rPr lang="en-US" altLang="de-DE" sz="2000"/>
              <a:t>The frequency difference is a measure of the moisture content</a:t>
            </a:r>
          </a:p>
          <a:p>
            <a:r>
              <a:rPr lang="en-US" altLang="de-DE" sz="2000"/>
              <a:t>Sharp resonance peaks ensure high precision</a:t>
            </a:r>
          </a:p>
        </p:txBody>
      </p:sp>
    </p:spTree>
    <p:extLst>
      <p:ext uri="{BB962C8B-B14F-4D97-AF65-F5344CB8AC3E}">
        <p14:creationId xmlns:p14="http://schemas.microsoft.com/office/powerpoint/2010/main" val="306031335"/>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42" name="Rectangle 34"/>
          <p:cNvSpPr>
            <a:spLocks noGrp="1" noChangeArrowheads="1"/>
          </p:cNvSpPr>
          <p:nvPr>
            <p:ph type="title"/>
          </p:nvPr>
        </p:nvSpPr>
        <p:spPr>
          <a:xfrm>
            <a:off x="554441" y="179388"/>
            <a:ext cx="5621307" cy="468312"/>
          </a:xfrm>
        </p:spPr>
        <p:txBody>
          <a:bodyPr/>
          <a:lstStyle/>
          <a:p>
            <a:r>
              <a:rPr lang="en-US" dirty="0"/>
              <a:t>References past 10 years</a:t>
            </a:r>
          </a:p>
        </p:txBody>
      </p:sp>
      <p:sp>
        <p:nvSpPr>
          <p:cNvPr id="375940" name="AutoShape 132" descr="data:image/jpeg;base64,/9j/4AAQSkZJRgABAQAAAQABAAD/2wCEAAkGBhAQEBUUExMUFRQVFBQUFBQUFhYUFRUVFBUVFBQQFRUXHCYeFxkjGRUUIC8gJCcpLCwsFR4xNTAqNSYrLCkBCQoKDgwOGg8PGi4cHyQsKSksLC0zNTQsLC8pLCksLCwsLCk1LCwpLCwsKSwpKS4pLCwpLCkpKSwsLCksLDAsKf/AABEIAGcA8AMBIgACEQEDEQH/xAAcAAABBAMBAAAAAAAAAAAAAAAAAQQFBwMGCAL/xABPEAABAwEDAw4JCAkCBwAAAAABAAIDEQQFIRITMQYHFBUiQVFSVGGRodHSFzJTcYGSk7GzFjM1QnJzo8EIIyQldJSisuFEYzRDYoK08PH/xAAaAQEAAwEBAQAAAAAAAAAAAAAAAQQFAwIG/8QALxEAAQMCBQMDAwMFAAAAAAAAAAECAxFRBBQVgfAFEiExQWEycaEiM9ETQmLB4f/aAAwDAQACEQMRAD8AvFCEIATG+b8s9jiztolbFHUNyncJ0NAGJPmT5Vf+kE6l3Q/xbPhSoDY/Cxc3LY+iTupPCxc3LY+iTuqgGXVEQNwNA4d8L1tTFxB1rRTp0l0Ka4xllL98LNzcsj9WTupPC1cvLY/Vk7qoPamLiDr7UbURcQdfap02S6EZ1llL88Ldy8tj9WTuo8Ldy8tj9WTuqgzc8PEHWvJuWHiDr7U02S6EZ1llL/Gu1cvLY+iTupfCxc3LY+iTurn/AGnh4g6+1G1MXE96nTZbpzYjPR2U6A8K9zctj6JO6jwr3Ny2Lof3VQG1UXF6yg3RFxB1ppkt05sM/HZToAa61zcti6H91B11rm5bF/X3Vz9tPFxB0ntQLmh4g6T2ppkt05sM/HZToyHXAux8Ek7bVEYoi1sjgTuS/wAUZNK1ONMMaHgUf4Xrl5W31JO6qCuogXXeI4J7B1SWheYLqic1pLdIB0nfHnVWDDOmVUb7FiWdsSIq+5fp14Ll5W31JO6k8MVy8qHs5e6qHFzxcTrPalFzxcTrParWmS3Tmxwz0dlL2OvJcvKvw5e6k8M1y8q/Dl7qoraaHidZ7UbTQ8QdJ7U02W6c2JzrLKXp4Z7k5V+HL3UvhmuXlX4cvdVE7SwcQdfal2nh4g6+1NNlunNhnWfJe3hkuXlX4cvdR4Y7m5V+HL3VRW08PEHX2pRdMXEHX2qNNlunNic4yyl6eGS5eVfhy91A15Ll5UPZyd1UUboiP1B19qTaaHiDpPap02S6c2JzbLKXsdeS5eVD2cndUzqc1aWG8C8WWZshZQvFHNIDtBo4CowOK5xFyw8QdJ7VuesC0NvG2NGgRAAcAEuhVp8K6FEVyp5OscySehe6FHWm8HNtUMQpkyRzOdw1jzWTT1z1KRVU7Aqt/SGP7th/imfClVpKrf0hvo2H+Kb8KZAVxDFuW/Zb7gveaTmzxbhv2W/2hZMyvrW+h82q+RlmkmaT3NIzK9nmoyzKMyn2ZSZlCKjLNJM0n2ZRmFJ5GOaS5pPswjMqR5GOaS5pPswgQYoDVLsP7uvL7+xfFtClrBHWJn2G+4KKsH/AXj99Y/jTrYbrh/URfds9wWJ039x/Pc18d9DTHmkZpPswjMLbMoY5pGaT7MozCg9DHMozKfZhGYQkY5lGZT7MJMygGWaS5pPcyjMqCajIRKc1hvpW3fdn4wTHMJ/rFil7237p3x2rK6n9DfuaGCX9Slt28/vGzfc2r3wKcVZ6+FgnFlbaopjHmQ6NzW5Qe/PSRAZL2kZNMn01VEfKO2cptHtpO8sQ0zsNVZ+kP9Gw/wAU34Uyo8apbbyq0e2k7y8Wm+7TKMmSaWQA1Akkc8A6K0cSKoCyLNZ9wz7DP7Qsux1WLb4tGjOyese1e7Tedoq47IkwDaDLdU1aK0WwnUkRPpMpcA5f7iy9jI2OkuC2NniZxg1ta6a5IqVK7FWm16OSqGY5qtWikXsdGx1KbFS7FXvuQ8VIrY6NjKV2KjYqnuPKqRex0bHUrsVLsRO4ipFbHSts+KlNiL02x49CdxNSrbF/wV5ffWT48y3C5YK2aH7pn9oWnWbCx3l97Zv/ACJVYmp6y1skB4YY/wC1Y3T1pI7nubPUP22mDY6NjrBf18thGTG5pkrQjTkg/Ww00WKwaoAaNfkk0qSDkmg0kg4cJwO9oWguLiR/ZUophZVZ30Hmx0bHUq2zVFRiDiCNBG8Qmdvt0EGEjw0ne0mnDQby7uka1KqtEODUVy0TyNdjpdjqQsuRK0PjcHNO+PdzFZtiIj0XyhPlPBE7HRsdS2xUmxU7iSK2OjY6fzvZGd2cmu+7Aeap0nmCyRwhwBGIIqDwjhUd6eh7oqJUjRZ0msjhfVuH+1J1TsUsLMorWXwv23D/AG5uq0RrM6ktWt+5oYH1U3rXs+hp/tQ/FauZgumdev6Gm+3B8Vq5xjsjTvnoCxjUGwCWikNrOc9A7ecdKxPsH/V1f5QDJPpI48mQkjLozJBLq0yBoAw08KwuslN/qXi0nF3mb/aEBtWpG+GMycpwadG/SnOrKs14Wd4FJY6ney29qpC7zoWxwk0XpOouhSlKmBjETuqWwxkZ0OYfM5vavUcLHaC004CCqp9AS15l61r/AB/P/CgqIWwLIEyvqUQQueKZWhoO+49gqfQq1yzzoeKgjEV38elQ/rNUVEbTc9Rtb3J3ehKjVfNG4uc4OaKFzSMKb9KaDp6Qt/aIyAcpuIBxcN/HhVMT2SQuxFRhUDQWjnJGP+FJRuphk0A5wVzi6m6JPP6ty3jEjWis/FC1Xvhb40kY872j81hN52RumaPTvOr7lWoclDudSvWnezTOIeFwNkvIjRnbMR5tkS0KsO4dUNlZY4GuLi4Qsa4Bug5NCKlVvYD+w3h9uy/HkUndx/Ux/Yb7l5di3YdO5vubnUfEbfv/AKH9+2azvIMDTSgDgS0Vpv8AMaLJZbPZWziR+cyW5JDGkDdjTUim504b9U1ykVVLPOrXxf0KK42RW9vxT3/k3EasLMBQRvpvCjQPNpWi3xYzNNI9r9y9xcA/KLhXGlQf/cE5qiq9S9RklSjlOMWIdEtWkhqQtDLKXulcaloaGsqQca5ZroIp1rbYNUdkdpeW/aBp0haDVe2+cdK9RdTliTtb6Ht039VauTzfng39+qCxj/mj0NcfyWF2qax8d3qO/MLRXtHMsZCs6zJZDkqohJ6rLwgkIfEHyuqMHs3DW4VAq7DRwb5TrU1qiZG12caQDk5LY27kEYGgrhvemqgsUPJJqTpNT6Vy1F3f3pRFLK4msfYqG6/LCy8EnqjtTHWWnD79tjhWjopnCumhnjIqtVIWxaw/0xaP4eX40S7JjH4jw72LnT3VcqfBYuvZ9Dy/eQfFaueIguhNfD6Gm+8g+K1c1MkPCpNc2IyVA8wB0Y4DsCxSMrU8KiG2l3CVk2Y/hQDmRuCj7Qd0fR7gs2y3c3QsNpGLvN+SA9WG0NGkqdivaEDxgrVsesRd7o2OLbTUsaTSdgFS0E03HCsw1hru4lp9uzuKu/Dtf6lSTCMk8rUqbbuDj9STb2z8bqKta16yF2RRvkdHasljHPNLQytGguNNzpwVeiTUz5C8vaRdq55KP5OWnRfJGC/bPxuopdvrPxj0FSJtGpkf6e8vaRdq27UdrdXLesLpoIbY1rZDGRJO1pyg1rq0AOG6CjJR/JGnRXU0Hb+z8c9BRt9Z+N/SVbZ1ibt8lP8AzI7q8nWLu/yE+/8A6kcGH1d9RkY7qRpsN15sVRt7Z+MfVKBqgs9fHPqlWv4DLv8AIzaeU82nxfQs8mszZHRtidE7Nxl5ZSUNeMsgkOkDKvGGFeFMjHdRpsN15sUpdxrYLwpvush6Z39qc2C9YGxMaXgENAOG+rkh1lrIyKWNrXtZKYstueLnOEby/B5bRungNeZYfAVd3k7R7dvcXeWBsqIilqfDtmajXV8FUbcWfygQb5s/lB0FWwNYu7fJT/zDe4g6xV2+Sn/mB3VwyMd15sVNMiuv4/gqbbmz+UHQUm3tn446HK2fAVdvkZ/5kd1Mb81o7psdmltEkFoLImF7g207ogbwwAqmRjuvNidNiuvNisjf9n4/U7sSbfWfyn9LuxP22/U3yK3+3Z3kuz9TnIbb/MN7VOSjuo02K682I/b6z8f+l3Yg3/Z+P/S5WNqV1tbpvGzNtEVkmaxzntAktTg7cOLSdyCNIUz4Drt5M7+ak7qZKO6jTYrrzYp/b6z8f+lyQ35Bxj6pVweA+7uSnTyuTg0+L6Eo1kbvw/ZeD/VS+n6m8mSjupOnRXXmxTpv6DjH1Sts1hJQ695yNBs0pHpliK386z9kMWZMLTCHmRrM++oeQGk5zIyiKDQpTUlrbWS7pzNDHm3GN0ZpI+TKDi045QFKZK7RQNiWqFiDCshVVbUZa+A/cs324PitXNAC6l1zo7NNYXwTSSMy8l4zUZlkOQ8OwYOcUxIXNNqu6Rj3ARvyanJL9w4trgS06DSmC7lkaNXsBKWOH1HdRSg00tcP+3sQHnJRatLvN+STPM83nBCkLvu/ZkojjfEHFpo6V4iYKDQXuwrzIDrW6zWCP7tn9oTLVDqngsLA6Q1c6uQwUynU8+gc5T26wBBGAWuoxgq0hzTRoGBGkYLX9WuoCG9MgvlljdGCGmPJpQkE1BFd7eIQGp33royyRSsbDEwOjkbupcp2LCNApjiqDBNFdU36OjQax2z14sekPR4C7WPFtcPphP8AlAVHdcYIeXAHxQK4ipKnbFfNps4dHBK+IEl4ZG8ta40FXHJOJ0D0LPqluB9jtLoJJ4nPjLSSBkDFuUBTmqFHmEE1M0WimLjX0HeUAfu1W3ga5NrnNfm/1smIFa1xwOjDSg6rbwNcm1zmp3H62TGlcoHHA6MOdR2xxT5+LTxjw++h0r0YW+Vj9Y9Pn51IH51W2/etdo0kD9bIK0rhp3JGHnSfK23mn7XPpI+dkFTjhp3J86YGJvlY/WPNj1BI6FpHzsfpdXp4UA/Oq23gH9rnO8KyyDd10HHAU3/OvQ1WXhU/tdoAoBXOyGj98EV0YqOzTa/PR0poyikDAB8/HWumukVrQ+hASserC2iRoda7RkkgGkzwTUGpFTQYgaUsWrG3VblWu0UzpY4iZxOSfFIFaV0Y6NKiX2driDnYvS7hp2JHWRu6pLCKkEbrRRATA1YW6rwbbaAWgu+cccA4jTXgxwqsdo1TWyZhjktM0jHR5TmOeXNczDSCcdOjmUYLM0PyhLCMCCMrSDw4pWwAFlJY9zUeP9UjxfcgGlsgYYiWtANGvFBSoKh8o862OKENAGdi3JP1h4pNclb7cutHaLZZo522qENlaHgZupGkZJNMUB61ttcB9iu+KLNxuaHSHGTIdunk8BG+rQ1NauILacgAxy6chxByhvlrhp82lUXqp1CC7LVHHNMHiSMyFwZkhoDsnJpvlRV4SQhwEBdUY5dcmnPhvqAdVpVT+tPq4t0toFlmfsiMtcRI75yPJFcXfXadGOOIx3lcCkAhCEALy5gOnHz4oQgGk1zWZ/jQRO+1Gw+8JhPqGu1/jWOD0RtHuSIQEVbNaK6JSCbPk0rgx7gD5wSR/wDVksetTdEWiysdjX9YXP6ATTqSoQGx3ddkNnZm4Y2RsBJDWANbU6TQJ0hCAEIQgGtouqCQ5T4o3nhcxrj0kLD8n7JyeD2TOxKhAJ8n7JyeD2TOxLtBZOTw+yZ2IQgA3BZOTw+yZ2JPk/ZOTweyZ2IQgD5PWTk8Hso+xHyfsnJ4PZM7EIQB8n7JyeD2TOxHyfsnJ4PZM7EqEAnyfsnJ4PZM7Eu0Fk5PB7JnYhCANoLJyeD2TOxPY4w0ANAAAoABQAcAA0IQgGV6XFZrUAJ4Y5cmuTnGh1K6aV0aB0JnZ9RF2xmrbHZweHNt/MJEICYhs7GCjGtaOBoAHQFkQhACEIQH/9k="/>
          <p:cNvSpPr>
            <a:spLocks noChangeAspect="1" noChangeArrowheads="1"/>
          </p:cNvSpPr>
          <p:nvPr/>
        </p:nvSpPr>
        <p:spPr bwMode="auto">
          <a:xfrm>
            <a:off x="1524000" y="-1920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5942" name="AutoShape 134" descr="data:image/jpeg;base64,/9j/4AAQSkZJRgABAQAAAQABAAD/2wCEAAkGBhAQEBUUExMUFRQVFBQUFBQUFhYUFRUVFBUVFBQQFRUXHCYeFxkjGRUUIC8gJCcpLCwsFR4xNTAqNSYrLCkBCQoKDgwOGg8PGi4cHyQsKSksLC0zNTQsLC8pLCksLCwsLCk1LCwpLCwsKSwpKS4pLCwpLCkpKSwsLCksLDAsKf/AABEIAGcA8AMBIgACEQEDEQH/xAAcAAABBAMBAAAAAAAAAAAAAAAAAQQFBwMGCAL/xABPEAABAwEDAw4JCAkCBwAAAAABAAIDEQQFIRITMQYHFBUiQVFSVGGRodHSFzJTcYGSk7GzFjM1QnJzo8EIIyQldJSisuFEYzRDYoK08PH/xAAaAQEAAwEBAQAAAAAAAAAAAAAAAQQFAwIG/8QALxEAAQMCBQMDAwMFAAAAAAAAAAECAxFRBBQVgfAFEiExQWEycaEiM9ETQmLB4f/aAAwDAQACEQMRAD8AvFCEIATG+b8s9jiztolbFHUNyncJ0NAGJPmT5Vf+kE6l3Q/xbPhSoDY/Cxc3LY+iTupPCxc3LY+iTuqgGXVEQNwNA4d8L1tTFxB1rRTp0l0Ka4xllL98LNzcsj9WTupPC1cvLY/Vk7qoPamLiDr7UbURcQdfap02S6EZ1llL88Ldy8tj9WTuo8Ldy8tj9WTuqgzc8PEHWvJuWHiDr7U02S6EZ1llL/Gu1cvLY+iTupfCxc3LY+iTurn/AGnh4g6+1G1MXE96nTZbpzYjPR2U6A8K9zctj6JO6jwr3Ny2Lof3VQG1UXF6yg3RFxB1ppkt05sM/HZToAa61zcti6H91B11rm5bF/X3Vz9tPFxB0ntQLmh4g6T2ppkt05sM/HZToyHXAux8Ek7bVEYoi1sjgTuS/wAUZNK1ONMMaHgUf4Xrl5W31JO6qCuogXXeI4J7B1SWheYLqic1pLdIB0nfHnVWDDOmVUb7FiWdsSIq+5fp14Ll5W31JO6k8MVy8qHs5e6qHFzxcTrPalFzxcTrParWmS3Tmxwz0dlL2OvJcvKvw5e6k8M1y8q/Dl7qoraaHidZ7UbTQ8QdJ7U02W6c2JzrLKXp4Z7k5V+HL3UvhmuXlX4cvdVE7SwcQdfal2nh4g6+1NNlunNhnWfJe3hkuXlX4cvdR4Y7m5V+HL3VRW08PEHX2pRdMXEHX2qNNlunNic4yyl6eGS5eVfhy91A15Ll5UPZyd1UUboiP1B19qTaaHiDpPap02S6c2JzbLKXsdeS5eVD2cndUzqc1aWG8C8WWZshZQvFHNIDtBo4CowOK5xFyw8QdJ7VuesC0NvG2NGgRAAcAEuhVp8K6FEVyp5OscySehe6FHWm8HNtUMQpkyRzOdw1jzWTT1z1KRVU7Aqt/SGP7th/imfClVpKrf0hvo2H+Kb8KZAVxDFuW/Zb7gveaTmzxbhv2W/2hZMyvrW+h82q+RlmkmaT3NIzK9nmoyzKMyn2ZSZlCKjLNJM0n2ZRmFJ5GOaS5pPswjMqR5GOaS5pPswgQYoDVLsP7uvL7+xfFtClrBHWJn2G+4KKsH/AXj99Y/jTrYbrh/URfds9wWJ039x/Pc18d9DTHmkZpPswjMLbMoY5pGaT7MozCg9DHMozKfZhGYQkY5lGZT7MJMygGWaS5pPcyjMqCajIRKc1hvpW3fdn4wTHMJ/rFil7237p3x2rK6n9DfuaGCX9Slt28/vGzfc2r3wKcVZ6+FgnFlbaopjHmQ6NzW5Qe/PSRAZL2kZNMn01VEfKO2cptHtpO8sQ0zsNVZ+kP9Gw/wAU34Uyo8apbbyq0e2k7y8Wm+7TKMmSaWQA1Akkc8A6K0cSKoCyLNZ9wz7DP7Qsux1WLb4tGjOyese1e7Tedoq47IkwDaDLdU1aK0WwnUkRPpMpcA5f7iy9jI2OkuC2NniZxg1ta6a5IqVK7FWm16OSqGY5qtWikXsdGx1KbFS7FXvuQ8VIrY6NjKV2KjYqnuPKqRex0bHUrsVLsRO4ipFbHSts+KlNiL02x49CdxNSrbF/wV5ffWT48y3C5YK2aH7pn9oWnWbCx3l97Zv/ACJVYmp6y1skB4YY/wC1Y3T1pI7nubPUP22mDY6NjrBf18thGTG5pkrQjTkg/Ww00WKwaoAaNfkk0qSDkmg0kg4cJwO9oWguLiR/ZUophZVZ30Hmx0bHUq2zVFRiDiCNBG8Qmdvt0EGEjw0ne0mnDQby7uka1KqtEODUVy0TyNdjpdjqQsuRK0PjcHNO+PdzFZtiIj0XyhPlPBE7HRsdS2xUmxU7iSK2OjY6fzvZGd2cmu+7Aeap0nmCyRwhwBGIIqDwjhUd6eh7oqJUjRZ0msjhfVuH+1J1TsUsLMorWXwv23D/AG5uq0RrM6ktWt+5oYH1U3rXs+hp/tQ/FauZgumdev6Gm+3B8Vq5xjsjTvnoCxjUGwCWikNrOc9A7ecdKxPsH/V1f5QDJPpI48mQkjLozJBLq0yBoAw08KwuslN/qXi0nF3mb/aEBtWpG+GMycpwadG/SnOrKs14Wd4FJY6ney29qpC7zoWxwk0XpOouhSlKmBjETuqWwxkZ0OYfM5vavUcLHaC004CCqp9AS15l61r/AB/P/CgqIWwLIEyvqUQQueKZWhoO+49gqfQq1yzzoeKgjEV38elQ/rNUVEbTc9Rtb3J3ehKjVfNG4uc4OaKFzSMKb9KaDp6Qt/aIyAcpuIBxcN/HhVMT2SQuxFRhUDQWjnJGP+FJRuphk0A5wVzi6m6JPP6ty3jEjWis/FC1Xvhb40kY872j81hN52RumaPTvOr7lWoclDudSvWnezTOIeFwNkvIjRnbMR5tkS0KsO4dUNlZY4GuLi4Qsa4Bug5NCKlVvYD+w3h9uy/HkUndx/Ux/Yb7l5di3YdO5vubnUfEbfv/AKH9+2azvIMDTSgDgS0Vpv8AMaLJZbPZWziR+cyW5JDGkDdjTUim504b9U1ykVVLPOrXxf0KK42RW9vxT3/k3EasLMBQRvpvCjQPNpWi3xYzNNI9r9y9xcA/KLhXGlQf/cE5qiq9S9RklSjlOMWIdEtWkhqQtDLKXulcaloaGsqQca5ZroIp1rbYNUdkdpeW/aBp0haDVe2+cdK9RdTliTtb6Ht039VauTzfng39+qCxj/mj0NcfyWF2qax8d3qO/MLRXtHMsZCs6zJZDkqohJ6rLwgkIfEHyuqMHs3DW4VAq7DRwb5TrU1qiZG12caQDk5LY27kEYGgrhvemqgsUPJJqTpNT6Vy1F3f3pRFLK4msfYqG6/LCy8EnqjtTHWWnD79tjhWjopnCumhnjIqtVIWxaw/0xaP4eX40S7JjH4jw72LnT3VcqfBYuvZ9Dy/eQfFaueIguhNfD6Gm+8g+K1c1MkPCpNc2IyVA8wB0Y4DsCxSMrU8KiG2l3CVk2Y/hQDmRuCj7Qd0fR7gs2y3c3QsNpGLvN+SA9WG0NGkqdivaEDxgrVsesRd7o2OLbTUsaTSdgFS0E03HCsw1hru4lp9uzuKu/Dtf6lSTCMk8rUqbbuDj9STb2z8bqKta16yF2RRvkdHasljHPNLQytGguNNzpwVeiTUz5C8vaRdq55KP5OWnRfJGC/bPxuopdvrPxj0FSJtGpkf6e8vaRdq27UdrdXLesLpoIbY1rZDGRJO1pyg1rq0AOG6CjJR/JGnRXU0Hb+z8c9BRt9Z+N/SVbZ1ibt8lP8AzI7q8nWLu/yE+/8A6kcGH1d9RkY7qRpsN15sVRt7Z+MfVKBqgs9fHPqlWv4DLv8AIzaeU82nxfQs8mszZHRtidE7Nxl5ZSUNeMsgkOkDKvGGFeFMjHdRpsN15sUpdxrYLwpvush6Z39qc2C9YGxMaXgENAOG+rkh1lrIyKWNrXtZKYstueLnOEby/B5bRungNeZYfAVd3k7R7dvcXeWBsqIilqfDtmajXV8FUbcWfygQb5s/lB0FWwNYu7fJT/zDe4g6xV2+Sn/mB3VwyMd15sVNMiuv4/gqbbmz+UHQUm3tn446HK2fAVdvkZ/5kd1Mb81o7psdmltEkFoLImF7g207ogbwwAqmRjuvNidNiuvNisjf9n4/U7sSbfWfyn9LuxP22/U3yK3+3Z3kuz9TnIbb/MN7VOSjuo02K682I/b6z8f+l3Yg3/Z+P/S5WNqV1tbpvGzNtEVkmaxzntAktTg7cOLSdyCNIUz4Drt5M7+ak7qZKO6jTYrrzYp/b6z8f+lyQ35Bxj6pVweA+7uSnTyuTg0+L6Eo1kbvw/ZeD/VS+n6m8mSjupOnRXXmxTpv6DjH1Sts1hJQ695yNBs0pHpliK386z9kMWZMLTCHmRrM++oeQGk5zIyiKDQpTUlrbWS7pzNDHm3GN0ZpI+TKDi045QFKZK7RQNiWqFiDCshVVbUZa+A/cs324PitXNAC6l1zo7NNYXwTSSMy8l4zUZlkOQ8OwYOcUxIXNNqu6Rj3ARvyanJL9w4trgS06DSmC7lkaNXsBKWOH1HdRSg00tcP+3sQHnJRatLvN+STPM83nBCkLvu/ZkojjfEHFpo6V4iYKDQXuwrzIDrW6zWCP7tn9oTLVDqngsLA6Q1c6uQwUynU8+gc5T26wBBGAWuoxgq0hzTRoGBGkYLX9WuoCG9MgvlljdGCGmPJpQkE1BFd7eIQGp33royyRSsbDEwOjkbupcp2LCNApjiqDBNFdU36OjQax2z14sekPR4C7WPFtcPphP8AlAVHdcYIeXAHxQK4ipKnbFfNps4dHBK+IEl4ZG8ta40FXHJOJ0D0LPqluB9jtLoJJ4nPjLSSBkDFuUBTmqFHmEE1M0WimLjX0HeUAfu1W3ga5NrnNfm/1smIFa1xwOjDSg6rbwNcm1zmp3H62TGlcoHHA6MOdR2xxT5+LTxjw++h0r0YW+Vj9Y9Pn51IH51W2/etdo0kD9bIK0rhp3JGHnSfK23mn7XPpI+dkFTjhp3J86YGJvlY/WPNj1BI6FpHzsfpdXp4UA/Oq23gH9rnO8KyyDd10HHAU3/OvQ1WXhU/tdoAoBXOyGj98EV0YqOzTa/PR0poyikDAB8/HWumukVrQ+hASserC2iRoda7RkkgGkzwTUGpFTQYgaUsWrG3VblWu0UzpY4iZxOSfFIFaV0Y6NKiX2driDnYvS7hp2JHWRu6pLCKkEbrRRATA1YW6rwbbaAWgu+cccA4jTXgxwqsdo1TWyZhjktM0jHR5TmOeXNczDSCcdOjmUYLM0PyhLCMCCMrSDw4pWwAFlJY9zUeP9UjxfcgGlsgYYiWtANGvFBSoKh8o862OKENAGdi3JP1h4pNclb7cutHaLZZo522qENlaHgZupGkZJNMUB61ttcB9iu+KLNxuaHSHGTIdunk8BG+rQ1NauILacgAxy6chxByhvlrhp82lUXqp1CC7LVHHNMHiSMyFwZkhoDsnJpvlRV4SQhwEBdUY5dcmnPhvqAdVpVT+tPq4t0toFlmfsiMtcRI75yPJFcXfXadGOOIx3lcCkAhCEALy5gOnHz4oQgGk1zWZ/jQRO+1Gw+8JhPqGu1/jWOD0RtHuSIQEVbNaK6JSCbPk0rgx7gD5wSR/wDVksetTdEWiysdjX9YXP6ATTqSoQGx3ddkNnZm4Y2RsBJDWANbU6TQJ0hCAEIQgGtouqCQ5T4o3nhcxrj0kLD8n7JyeD2TOxKhAJ8n7JyeD2TOxLtBZOTw+yZ2IQgA3BZOTw+yZ2JPk/ZOTweyZ2IQgD5PWTk8Hso+xHyfsnJ4PZM7EIQB8n7JyeD2TOxHyfsnJ4PZM7EqEAnyfsnJ4PZM7Eu0Fk5PB7JnYhCANoLJyeD2TOxPY4w0ANAAAoABQAcAA0IQgGV6XFZrUAJ4Y5cmuTnGh1K6aV0aB0JnZ9RF2xmrbHZweHNt/MJEICYhs7GCjGtaOBoAHQFkQhACEIQH/9k="/>
          <p:cNvSpPr>
            <a:spLocks noChangeAspect="1" noChangeArrowheads="1"/>
          </p:cNvSpPr>
          <p:nvPr/>
        </p:nvSpPr>
        <p:spPr bwMode="auto">
          <a:xfrm>
            <a:off x="1524000" y="-1920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5944" name="AutoShape 136" descr="data:image/jpeg;base64,/9j/4AAQSkZJRgABAQAAAQABAAD/2wCEAAkGBhAQEBUUExMUFRQVFBQUFBQUFhYUFRUVFBUVFBQQFRUXHCYeFxkjGRUUIC8gJCcpLCwsFR4xNTAqNSYrLCkBCQoKDgwOGg8PGi4cHyQsKSksLC0zNTQsLC8pLCksLCwsLCk1LCwpLCwsKSwpKS4pLCwpLCkpKSwsLCksLDAsKf/AABEIAGcA8AMBIgACEQEDEQH/xAAcAAABBAMBAAAAAAAAAAAAAAAAAQQFBwMGCAL/xABPEAABAwEDAw4JCAkCBwAAAAABAAIDEQQFIRITMQYHFBUiQVFSVGGRodHSFzJTcYGSk7GzFjM1QnJzo8EIIyQldJSisuFEYzRDYoK08PH/xAAaAQEAAwEBAQAAAAAAAAAAAAAAAQQFAwIG/8QALxEAAQMCBQMDAwMFAAAAAAAAAAECAxFRBBQVgfAFEiExQWEycaEiM9ETQmLB4f/aAAwDAQACEQMRAD8AvFCEIATG+b8s9jiztolbFHUNyncJ0NAGJPmT5Vf+kE6l3Q/xbPhSoDY/Cxc3LY+iTupPCxc3LY+iTuqgGXVEQNwNA4d8L1tTFxB1rRTp0l0Ka4xllL98LNzcsj9WTupPC1cvLY/Vk7qoPamLiDr7UbURcQdfap02S6EZ1llL88Ldy8tj9WTuo8Ldy8tj9WTuqgzc8PEHWvJuWHiDr7U02S6EZ1llL/Gu1cvLY+iTupfCxc3LY+iTurn/AGnh4g6+1G1MXE96nTZbpzYjPR2U6A8K9zctj6JO6jwr3Ny2Lof3VQG1UXF6yg3RFxB1ppkt05sM/HZToAa61zcti6H91B11rm5bF/X3Vz9tPFxB0ntQLmh4g6T2ppkt05sM/HZToyHXAux8Ek7bVEYoi1sjgTuS/wAUZNK1ONMMaHgUf4Xrl5W31JO6qCuogXXeI4J7B1SWheYLqic1pLdIB0nfHnVWDDOmVUb7FiWdsSIq+5fp14Ll5W31JO6k8MVy8qHs5e6qHFzxcTrPalFzxcTrParWmS3Tmxwz0dlL2OvJcvKvw5e6k8M1y8q/Dl7qoraaHidZ7UbTQ8QdJ7U02W6c2JzrLKXp4Z7k5V+HL3UvhmuXlX4cvdVE7SwcQdfal2nh4g6+1NNlunNhnWfJe3hkuXlX4cvdR4Y7m5V+HL3VRW08PEHX2pRdMXEHX2qNNlunNic4yyl6eGS5eVfhy91A15Ll5UPZyd1UUboiP1B19qTaaHiDpPap02S6c2JzbLKXsdeS5eVD2cndUzqc1aWG8C8WWZshZQvFHNIDtBo4CowOK5xFyw8QdJ7VuesC0NvG2NGgRAAcAEuhVp8K6FEVyp5OscySehe6FHWm8HNtUMQpkyRzOdw1jzWTT1z1KRVU7Aqt/SGP7th/imfClVpKrf0hvo2H+Kb8KZAVxDFuW/Zb7gveaTmzxbhv2W/2hZMyvrW+h82q+RlmkmaT3NIzK9nmoyzKMyn2ZSZlCKjLNJM0n2ZRmFJ5GOaS5pPswjMqR5GOaS5pPswgQYoDVLsP7uvL7+xfFtClrBHWJn2G+4KKsH/AXj99Y/jTrYbrh/URfds9wWJ039x/Pc18d9DTHmkZpPswjMLbMoY5pGaT7MozCg9DHMozKfZhGYQkY5lGZT7MJMygGWaS5pPcyjMqCajIRKc1hvpW3fdn4wTHMJ/rFil7237p3x2rK6n9DfuaGCX9Slt28/vGzfc2r3wKcVZ6+FgnFlbaopjHmQ6NzW5Qe/PSRAZL2kZNMn01VEfKO2cptHtpO8sQ0zsNVZ+kP9Gw/wAU34Uyo8apbbyq0e2k7y8Wm+7TKMmSaWQA1Akkc8A6K0cSKoCyLNZ9wz7DP7Qsux1WLb4tGjOyese1e7Tedoq47IkwDaDLdU1aK0WwnUkRPpMpcA5f7iy9jI2OkuC2NniZxg1ta6a5IqVK7FWm16OSqGY5qtWikXsdGx1KbFS7FXvuQ8VIrY6NjKV2KjYqnuPKqRex0bHUrsVLsRO4ipFbHSts+KlNiL02x49CdxNSrbF/wV5ffWT48y3C5YK2aH7pn9oWnWbCx3l97Zv/ACJVYmp6y1skB4YY/wC1Y3T1pI7nubPUP22mDY6NjrBf18thGTG5pkrQjTkg/Ww00WKwaoAaNfkk0qSDkmg0kg4cJwO9oWguLiR/ZUophZVZ30Hmx0bHUq2zVFRiDiCNBG8Qmdvt0EGEjw0ne0mnDQby7uka1KqtEODUVy0TyNdjpdjqQsuRK0PjcHNO+PdzFZtiIj0XyhPlPBE7HRsdS2xUmxU7iSK2OjY6fzvZGd2cmu+7Aeap0nmCyRwhwBGIIqDwjhUd6eh7oqJUjRZ0msjhfVuH+1J1TsUsLMorWXwv23D/AG5uq0RrM6ktWt+5oYH1U3rXs+hp/tQ/FauZgumdev6Gm+3B8Vq5xjsjTvnoCxjUGwCWikNrOc9A7ecdKxPsH/V1f5QDJPpI48mQkjLozJBLq0yBoAw08KwuslN/qXi0nF3mb/aEBtWpG+GMycpwadG/SnOrKs14Wd4FJY6ney29qpC7zoWxwk0XpOouhSlKmBjETuqWwxkZ0OYfM5vavUcLHaC004CCqp9AS15l61r/AB/P/CgqIWwLIEyvqUQQueKZWhoO+49gqfQq1yzzoeKgjEV38elQ/rNUVEbTc9Rtb3J3ehKjVfNG4uc4OaKFzSMKb9KaDp6Qt/aIyAcpuIBxcN/HhVMT2SQuxFRhUDQWjnJGP+FJRuphk0A5wVzi6m6JPP6ty3jEjWis/FC1Xvhb40kY872j81hN52RumaPTvOr7lWoclDudSvWnezTOIeFwNkvIjRnbMR5tkS0KsO4dUNlZY4GuLi4Qsa4Bug5NCKlVvYD+w3h9uy/HkUndx/Ux/Yb7l5di3YdO5vubnUfEbfv/AKH9+2azvIMDTSgDgS0Vpv8AMaLJZbPZWziR+cyW5JDGkDdjTUim504b9U1ykVVLPOrXxf0KK42RW9vxT3/k3EasLMBQRvpvCjQPNpWi3xYzNNI9r9y9xcA/KLhXGlQf/cE5qiq9S9RklSjlOMWIdEtWkhqQtDLKXulcaloaGsqQca5ZroIp1rbYNUdkdpeW/aBp0haDVe2+cdK9RdTliTtb6Ht039VauTzfng39+qCxj/mj0NcfyWF2qax8d3qO/MLRXtHMsZCs6zJZDkqohJ6rLwgkIfEHyuqMHs3DW4VAq7DRwb5TrU1qiZG12caQDk5LY27kEYGgrhvemqgsUPJJqTpNT6Vy1F3f3pRFLK4msfYqG6/LCy8EnqjtTHWWnD79tjhWjopnCumhnjIqtVIWxaw/0xaP4eX40S7JjH4jw72LnT3VcqfBYuvZ9Dy/eQfFaueIguhNfD6Gm+8g+K1c1MkPCpNc2IyVA8wB0Y4DsCxSMrU8KiG2l3CVk2Y/hQDmRuCj7Qd0fR7gs2y3c3QsNpGLvN+SA9WG0NGkqdivaEDxgrVsesRd7o2OLbTUsaTSdgFS0E03HCsw1hru4lp9uzuKu/Dtf6lSTCMk8rUqbbuDj9STb2z8bqKta16yF2RRvkdHasljHPNLQytGguNNzpwVeiTUz5C8vaRdq55KP5OWnRfJGC/bPxuopdvrPxj0FSJtGpkf6e8vaRdq27UdrdXLesLpoIbY1rZDGRJO1pyg1rq0AOG6CjJR/JGnRXU0Hb+z8c9BRt9Z+N/SVbZ1ibt8lP8AzI7q8nWLu/yE+/8A6kcGH1d9RkY7qRpsN15sVRt7Z+MfVKBqgs9fHPqlWv4DLv8AIzaeU82nxfQs8mszZHRtidE7Nxl5ZSUNeMsgkOkDKvGGFeFMjHdRpsN15sUpdxrYLwpvush6Z39qc2C9YGxMaXgENAOG+rkh1lrIyKWNrXtZKYstueLnOEby/B5bRungNeZYfAVd3k7R7dvcXeWBsqIilqfDtmajXV8FUbcWfygQb5s/lB0FWwNYu7fJT/zDe4g6xV2+Sn/mB3VwyMd15sVNMiuv4/gqbbmz+UHQUm3tn446HK2fAVdvkZ/5kd1Mb81o7psdmltEkFoLImF7g207ogbwwAqmRjuvNidNiuvNisjf9n4/U7sSbfWfyn9LuxP22/U3yK3+3Z3kuz9TnIbb/MN7VOSjuo02K682I/b6z8f+l3Yg3/Z+P/S5WNqV1tbpvGzNtEVkmaxzntAktTg7cOLSdyCNIUz4Drt5M7+ak7qZKO6jTYrrzYp/b6z8f+lyQ35Bxj6pVweA+7uSnTyuTg0+L6Eo1kbvw/ZeD/VS+n6m8mSjupOnRXXmxTpv6DjH1Sts1hJQ695yNBs0pHpliK386z9kMWZMLTCHmRrM++oeQGk5zIyiKDQpTUlrbWS7pzNDHm3GN0ZpI+TKDi045QFKZK7RQNiWqFiDCshVVbUZa+A/cs324PitXNAC6l1zo7NNYXwTSSMy8l4zUZlkOQ8OwYOcUxIXNNqu6Rj3ARvyanJL9w4trgS06DSmC7lkaNXsBKWOH1HdRSg00tcP+3sQHnJRatLvN+STPM83nBCkLvu/ZkojjfEHFpo6V4iYKDQXuwrzIDrW6zWCP7tn9oTLVDqngsLA6Q1c6uQwUynU8+gc5T26wBBGAWuoxgq0hzTRoGBGkYLX9WuoCG9MgvlljdGCGmPJpQkE1BFd7eIQGp33royyRSsbDEwOjkbupcp2LCNApjiqDBNFdU36OjQax2z14sekPR4C7WPFtcPphP8AlAVHdcYIeXAHxQK4ipKnbFfNps4dHBK+IEl4ZG8ta40FXHJOJ0D0LPqluB9jtLoJJ4nPjLSSBkDFuUBTmqFHmEE1M0WimLjX0HeUAfu1W3ga5NrnNfm/1smIFa1xwOjDSg6rbwNcm1zmp3H62TGlcoHHA6MOdR2xxT5+LTxjw++h0r0YW+Vj9Y9Pn51IH51W2/etdo0kD9bIK0rhp3JGHnSfK23mn7XPpI+dkFTjhp3J86YGJvlY/WPNj1BI6FpHzsfpdXp4UA/Oq23gH9rnO8KyyDd10HHAU3/OvQ1WXhU/tdoAoBXOyGj98EV0YqOzTa/PR0poyikDAB8/HWumukVrQ+hASserC2iRoda7RkkgGkzwTUGpFTQYgaUsWrG3VblWu0UzpY4iZxOSfFIFaV0Y6NKiX2driDnYvS7hp2JHWRu6pLCKkEbrRRATA1YW6rwbbaAWgu+cccA4jTXgxwqsdo1TWyZhjktM0jHR5TmOeXNczDSCcdOjmUYLM0PyhLCMCCMrSDw4pWwAFlJY9zUeP9UjxfcgGlsgYYiWtANGvFBSoKh8o862OKENAGdi3JP1h4pNclb7cutHaLZZo522qENlaHgZupGkZJNMUB61ttcB9iu+KLNxuaHSHGTIdunk8BG+rQ1NauILacgAxy6chxByhvlrhp82lUXqp1CC7LVHHNMHiSMyFwZkhoDsnJpvlRV4SQhwEBdUY5dcmnPhvqAdVpVT+tPq4t0toFlmfsiMtcRI75yPJFcXfXadGOOIx3lcCkAhCEALy5gOnHz4oQgGk1zWZ/jQRO+1Gw+8JhPqGu1/jWOD0RtHuSIQEVbNaK6JSCbPk0rgx7gD5wSR/wDVksetTdEWiysdjX9YXP6ATTqSoQGx3ddkNnZm4Y2RsBJDWANbU6TQJ0hCAEIQgGtouqCQ5T4o3nhcxrj0kLD8n7JyeD2TOxKhAJ8n7JyeD2TOxLtBZOTw+yZ2IQgA3BZOTw+yZ2JPk/ZOTweyZ2IQgD5PWTk8Hso+xHyfsnJ4PZM7EIQB8n7JyeD2TOxHyfsnJ4PZM7EqEAnyfsnJ4PZM7Eu0Fk5PB7JnYhCANoLJyeD2TOxPY4w0ANAAAoABQAcAA0IQgGV6XFZrUAJ4Y5cmuTnGh1K6aV0aB0JnZ9RF2xmrbHZweHNt/MJEICYhs7GCjGtaOBoAHQFkQhACEIQH/9k="/>
          <p:cNvSpPr>
            <a:spLocks noChangeAspect="1" noChangeArrowheads="1"/>
          </p:cNvSpPr>
          <p:nvPr/>
        </p:nvSpPr>
        <p:spPr bwMode="auto">
          <a:xfrm>
            <a:off x="1524000" y="-1920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725ADD5F-B820-8E60-5CD9-55E25E2390E9}"/>
              </a:ext>
            </a:extLst>
          </p:cNvPr>
          <p:cNvGraphicFramePr>
            <a:graphicFrameLocks noGrp="1"/>
          </p:cNvGraphicFramePr>
          <p:nvPr>
            <p:extLst>
              <p:ext uri="{D42A27DB-BD31-4B8C-83A1-F6EECF244321}">
                <p14:modId xmlns:p14="http://schemas.microsoft.com/office/powerpoint/2010/main" val="4016836022"/>
              </p:ext>
            </p:extLst>
          </p:nvPr>
        </p:nvGraphicFramePr>
        <p:xfrm>
          <a:off x="554441" y="740009"/>
          <a:ext cx="10700581" cy="5355980"/>
        </p:xfrm>
        <a:graphic>
          <a:graphicData uri="http://schemas.openxmlformats.org/drawingml/2006/table">
            <a:tbl>
              <a:tblPr/>
              <a:tblGrid>
                <a:gridCol w="884779">
                  <a:extLst>
                    <a:ext uri="{9D8B030D-6E8A-4147-A177-3AD203B41FA5}">
                      <a16:colId xmlns:a16="http://schemas.microsoft.com/office/drawing/2014/main" val="60904401"/>
                    </a:ext>
                  </a:extLst>
                </a:gridCol>
                <a:gridCol w="917631">
                  <a:extLst>
                    <a:ext uri="{9D8B030D-6E8A-4147-A177-3AD203B41FA5}">
                      <a16:colId xmlns:a16="http://schemas.microsoft.com/office/drawing/2014/main" val="2409264431"/>
                    </a:ext>
                  </a:extLst>
                </a:gridCol>
                <a:gridCol w="928582">
                  <a:extLst>
                    <a:ext uri="{9D8B030D-6E8A-4147-A177-3AD203B41FA5}">
                      <a16:colId xmlns:a16="http://schemas.microsoft.com/office/drawing/2014/main" val="3978133636"/>
                    </a:ext>
                  </a:extLst>
                </a:gridCol>
                <a:gridCol w="2812022">
                  <a:extLst>
                    <a:ext uri="{9D8B030D-6E8A-4147-A177-3AD203B41FA5}">
                      <a16:colId xmlns:a16="http://schemas.microsoft.com/office/drawing/2014/main" val="3299563877"/>
                    </a:ext>
                  </a:extLst>
                </a:gridCol>
                <a:gridCol w="1366591">
                  <a:extLst>
                    <a:ext uri="{9D8B030D-6E8A-4147-A177-3AD203B41FA5}">
                      <a16:colId xmlns:a16="http://schemas.microsoft.com/office/drawing/2014/main" val="1189378239"/>
                    </a:ext>
                  </a:extLst>
                </a:gridCol>
                <a:gridCol w="917631">
                  <a:extLst>
                    <a:ext uri="{9D8B030D-6E8A-4147-A177-3AD203B41FA5}">
                      <a16:colId xmlns:a16="http://schemas.microsoft.com/office/drawing/2014/main" val="16712419"/>
                    </a:ext>
                  </a:extLst>
                </a:gridCol>
                <a:gridCol w="830028">
                  <a:extLst>
                    <a:ext uri="{9D8B030D-6E8A-4147-A177-3AD203B41FA5}">
                      <a16:colId xmlns:a16="http://schemas.microsoft.com/office/drawing/2014/main" val="3686121725"/>
                    </a:ext>
                  </a:extLst>
                </a:gridCol>
                <a:gridCol w="862880">
                  <a:extLst>
                    <a:ext uri="{9D8B030D-6E8A-4147-A177-3AD203B41FA5}">
                      <a16:colId xmlns:a16="http://schemas.microsoft.com/office/drawing/2014/main" val="825353816"/>
                    </a:ext>
                  </a:extLst>
                </a:gridCol>
                <a:gridCol w="1180437">
                  <a:extLst>
                    <a:ext uri="{9D8B030D-6E8A-4147-A177-3AD203B41FA5}">
                      <a16:colId xmlns:a16="http://schemas.microsoft.com/office/drawing/2014/main" val="4288138918"/>
                    </a:ext>
                  </a:extLst>
                </a:gridCol>
              </a:tblGrid>
              <a:tr h="198947">
                <a:tc>
                  <a:txBody>
                    <a:bodyPr/>
                    <a:lstStyle/>
                    <a:p>
                      <a:pPr algn="ctr">
                        <a:buNone/>
                      </a:pPr>
                      <a:r>
                        <a:rPr lang="en-US" sz="700">
                          <a:solidFill>
                            <a:srgbClr val="000000"/>
                          </a:solidFill>
                          <a:effectLst/>
                          <a:latin typeface="Calibri" panose="020F0502020204030204" pitchFamily="34" charset="0"/>
                        </a:rPr>
                        <a:t>17234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19-Dec-14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13-Mar-15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International Paper Co.</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Saint-Junien Cedex</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France</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1</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4000792272"/>
                  </a:ext>
                </a:extLst>
              </a:tr>
              <a:tr h="198947">
                <a:tc>
                  <a:txBody>
                    <a:bodyPr/>
                    <a:lstStyle/>
                    <a:p>
                      <a:pPr algn="ctr">
                        <a:buNone/>
                      </a:pPr>
                      <a:r>
                        <a:rPr lang="en-US" sz="700">
                          <a:solidFill>
                            <a:srgbClr val="000000"/>
                          </a:solidFill>
                          <a:effectLst/>
                          <a:latin typeface="Calibri" panose="020F0502020204030204" pitchFamily="34" charset="0"/>
                        </a:rPr>
                        <a:t>17237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18-Feb-15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08-May-15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ENCE Group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Navia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Spain</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878387317"/>
                  </a:ext>
                </a:extLst>
              </a:tr>
              <a:tr h="198947">
                <a:tc>
                  <a:txBody>
                    <a:bodyPr/>
                    <a:lstStyle/>
                    <a:p>
                      <a:pPr algn="ctr">
                        <a:buNone/>
                      </a:pPr>
                      <a:r>
                        <a:rPr lang="en-US" sz="700">
                          <a:solidFill>
                            <a:srgbClr val="000000"/>
                          </a:solidFill>
                          <a:effectLst/>
                          <a:latin typeface="Calibri" panose="020F0502020204030204" pitchFamily="34" charset="0"/>
                        </a:rPr>
                        <a:t>15844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25-Nov-15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01-Jan-16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Stora Enso Oyj</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SKUTSKÄR</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Sweden</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9</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942315745"/>
                  </a:ext>
                </a:extLst>
              </a:tr>
              <a:tr h="198947">
                <a:tc>
                  <a:txBody>
                    <a:bodyPr/>
                    <a:lstStyle/>
                    <a:p>
                      <a:pPr algn="ctr">
                        <a:buNone/>
                      </a:pPr>
                      <a:r>
                        <a:rPr lang="en-US" sz="700">
                          <a:solidFill>
                            <a:srgbClr val="000000"/>
                          </a:solidFill>
                          <a:effectLst/>
                          <a:latin typeface="Calibri" panose="020F0502020204030204" pitchFamily="34" charset="0"/>
                        </a:rPr>
                        <a:t>17277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21-Dec-15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01-Apr-16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Fibria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Tres Lagoas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Brazil</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 </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Americas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259350812"/>
                  </a:ext>
                </a:extLst>
              </a:tr>
              <a:tr h="198947">
                <a:tc>
                  <a:txBody>
                    <a:bodyPr/>
                    <a:lstStyle/>
                    <a:p>
                      <a:pPr algn="ctr">
                        <a:buNone/>
                      </a:pPr>
                      <a:r>
                        <a:rPr lang="en-US" sz="700">
                          <a:solidFill>
                            <a:srgbClr val="000000"/>
                          </a:solidFill>
                          <a:effectLst/>
                          <a:latin typeface="Calibri" panose="020F0502020204030204" pitchFamily="34" charset="0"/>
                        </a:rPr>
                        <a:t>17282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21-Dec-15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01-Apr-16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Fibria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Tres Lagoas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Brazil</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 </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Americas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5125274"/>
                  </a:ext>
                </a:extLst>
              </a:tr>
              <a:tr h="198947">
                <a:tc>
                  <a:txBody>
                    <a:bodyPr/>
                    <a:lstStyle/>
                    <a:p>
                      <a:pPr algn="ctr">
                        <a:buNone/>
                      </a:pPr>
                      <a:r>
                        <a:rPr lang="en-US" sz="700">
                          <a:effectLst/>
                          <a:latin typeface="Calibri" panose="020F0502020204030204" pitchFamily="34" charset="0"/>
                        </a:rPr>
                        <a:t>17304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15-Jul-16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28-Oct-16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Stora Enso Oyj</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Kotka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Finland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KK 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754305790"/>
                  </a:ext>
                </a:extLst>
              </a:tr>
              <a:tr h="198947">
                <a:tc>
                  <a:txBody>
                    <a:bodyPr/>
                    <a:lstStyle/>
                    <a:p>
                      <a:pPr algn="ctr">
                        <a:buNone/>
                      </a:pPr>
                      <a:r>
                        <a:rPr lang="en-US" sz="700">
                          <a:solidFill>
                            <a:srgbClr val="000000"/>
                          </a:solidFill>
                          <a:effectLst/>
                          <a:latin typeface="Calibri" panose="020F0502020204030204" pitchFamily="34" charset="0"/>
                        </a:rPr>
                        <a:t>12200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24-Oct-16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02-May-17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SCA Graphic Sundsvall AB</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Timra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Sweden</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515059369"/>
                  </a:ext>
                </a:extLst>
              </a:tr>
              <a:tr h="253206">
                <a:tc>
                  <a:txBody>
                    <a:bodyPr/>
                    <a:lstStyle/>
                    <a:p>
                      <a:pPr algn="ctr">
                        <a:buNone/>
                      </a:pPr>
                      <a:r>
                        <a:rPr lang="en-US" sz="700">
                          <a:solidFill>
                            <a:srgbClr val="000000"/>
                          </a:solidFill>
                          <a:effectLst/>
                          <a:latin typeface="Calibri" panose="020F0502020204030204" pitchFamily="34" charset="0"/>
                        </a:rPr>
                        <a:t>15435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15-Dec-16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05-Jun-17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pt-BR" sz="700">
                          <a:solidFill>
                            <a:srgbClr val="000000"/>
                          </a:solidFill>
                          <a:effectLst/>
                          <a:latin typeface="Calibri" panose="020F0502020204030204" pitchFamily="34" charset="0"/>
                        </a:rPr>
                        <a:t>Copamex, S.A. de C.V.</a:t>
                      </a:r>
                      <a:endParaRPr lang="pt-BR"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s-ES" sz="700">
                          <a:solidFill>
                            <a:srgbClr val="000000"/>
                          </a:solidFill>
                          <a:effectLst/>
                          <a:latin typeface="Calibri" panose="020F0502020204030204" pitchFamily="34" charset="0"/>
                        </a:rPr>
                        <a:t>San Nicolas De Los Garza</a:t>
                      </a:r>
                      <a:endParaRPr lang="es-E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Mexico</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MP 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Americas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805087285"/>
                  </a:ext>
                </a:extLst>
              </a:tr>
              <a:tr h="198947">
                <a:tc>
                  <a:txBody>
                    <a:bodyPr/>
                    <a:lstStyle/>
                    <a:p>
                      <a:pPr algn="ctr">
                        <a:buNone/>
                      </a:pPr>
                      <a:r>
                        <a:rPr lang="en-US" sz="700">
                          <a:solidFill>
                            <a:srgbClr val="000000"/>
                          </a:solidFill>
                          <a:effectLst/>
                          <a:latin typeface="Calibri" panose="020F0502020204030204" pitchFamily="34" charset="0"/>
                        </a:rPr>
                        <a:t>18129</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28-Mar-17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10-Jul-17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Stora Enso Oyj</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Uimaharju</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Finland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267372621"/>
                  </a:ext>
                </a:extLst>
              </a:tr>
              <a:tr h="198947">
                <a:tc>
                  <a:txBody>
                    <a:bodyPr/>
                    <a:lstStyle/>
                    <a:p>
                      <a:pPr algn="ctr">
                        <a:buNone/>
                      </a:pPr>
                      <a:r>
                        <a:rPr lang="en-US" sz="700">
                          <a:solidFill>
                            <a:srgbClr val="000000"/>
                          </a:solidFill>
                          <a:effectLst/>
                          <a:latin typeface="Calibri" panose="020F0502020204030204" pitchFamily="34" charset="0"/>
                        </a:rPr>
                        <a:t>18353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28-Mar-17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28-Feb-18</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Stora Enso Oyj</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Uimaharju</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Finland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459215"/>
                  </a:ext>
                </a:extLst>
              </a:tr>
              <a:tr h="198947">
                <a:tc>
                  <a:txBody>
                    <a:bodyPr/>
                    <a:lstStyle/>
                    <a:p>
                      <a:pPr algn="ctr">
                        <a:buNone/>
                      </a:pPr>
                      <a:r>
                        <a:rPr lang="en-US" sz="700">
                          <a:solidFill>
                            <a:srgbClr val="000000"/>
                          </a:solidFill>
                          <a:effectLst/>
                          <a:latin typeface="Calibri" panose="020F0502020204030204" pitchFamily="34" charset="0"/>
                        </a:rPr>
                        <a:t>17506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26-Mar-18</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02-Jul-18</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s-ES" sz="700">
                          <a:solidFill>
                            <a:srgbClr val="000000"/>
                          </a:solidFill>
                          <a:effectLst/>
                          <a:latin typeface="Calibri" panose="020F0502020204030204" pitchFamily="34" charset="0"/>
                        </a:rPr>
                        <a:t>Celulosa Arauco y Constitucion SA</a:t>
                      </a:r>
                      <a:endParaRPr lang="es-E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Valdivia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Chile</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1</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Americas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018863622"/>
                  </a:ext>
                </a:extLst>
              </a:tr>
              <a:tr h="198947">
                <a:tc>
                  <a:txBody>
                    <a:bodyPr/>
                    <a:lstStyle/>
                    <a:p>
                      <a:pPr algn="ctr">
                        <a:buNone/>
                      </a:pPr>
                      <a:r>
                        <a:rPr lang="en-US" sz="700">
                          <a:solidFill>
                            <a:srgbClr val="000000"/>
                          </a:solidFill>
                          <a:effectLst/>
                          <a:latin typeface="Calibri" panose="020F0502020204030204" pitchFamily="34" charset="0"/>
                        </a:rPr>
                        <a:t>18528</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20-Jun-18</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30-Sep-18</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Mondi</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Štetí</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Czech Republic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1</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922014069"/>
                  </a:ext>
                </a:extLst>
              </a:tr>
              <a:tr h="198947">
                <a:tc>
                  <a:txBody>
                    <a:bodyPr/>
                    <a:lstStyle/>
                    <a:p>
                      <a:pPr algn="ctr">
                        <a:buNone/>
                      </a:pPr>
                      <a:r>
                        <a:rPr lang="en-US" sz="700">
                          <a:solidFill>
                            <a:srgbClr val="000000"/>
                          </a:solidFill>
                          <a:effectLst/>
                          <a:latin typeface="Calibri" panose="020F0502020204030204" pitchFamily="34" charset="0"/>
                        </a:rPr>
                        <a:t>18247</a:t>
                      </a:r>
                      <a:endParaRPr lang="en-US" sz="1100">
                        <a:effectLst/>
                      </a:endParaRPr>
                    </a:p>
                  </a:txBody>
                  <a:tcPr marL="40794" marR="40794" marT="0" marB="0" anchor="b">
                    <a:lnL>
                      <a:noFill/>
                    </a:lnL>
                    <a:lnR>
                      <a:noFill/>
                    </a:lnR>
                    <a:lnT>
                      <a:noFill/>
                    </a:lnT>
                    <a:lnB>
                      <a:noFill/>
                    </a:lnB>
                    <a:noFill/>
                  </a:tcPr>
                </a:tc>
                <a:tc>
                  <a:txBody>
                    <a:bodyPr/>
                    <a:lstStyle/>
                    <a:p>
                      <a:pPr algn="ctr">
                        <a:buNone/>
                      </a:pPr>
                      <a:r>
                        <a:rPr lang="en-US" sz="700">
                          <a:solidFill>
                            <a:srgbClr val="000000"/>
                          </a:solidFill>
                          <a:effectLst/>
                          <a:latin typeface="Calibri" panose="020F0502020204030204" pitchFamily="34" charset="0"/>
                        </a:rPr>
                        <a:t>28-Sep-18</a:t>
                      </a:r>
                      <a:endParaRPr lang="en-US" sz="1100">
                        <a:effectLst/>
                      </a:endParaRPr>
                    </a:p>
                  </a:txBody>
                  <a:tcPr marL="40794" marR="40794" marT="0" marB="0" anchor="b">
                    <a:lnL>
                      <a:noFill/>
                    </a:lnL>
                    <a:lnR>
                      <a:noFill/>
                    </a:lnR>
                    <a:lnT>
                      <a:noFill/>
                    </a:lnT>
                    <a:lnB>
                      <a:noFill/>
                    </a:lnB>
                    <a:noFill/>
                  </a:tcPr>
                </a:tc>
                <a:tc>
                  <a:txBody>
                    <a:bodyPr/>
                    <a:lstStyle/>
                    <a:p>
                      <a:pPr algn="ctr">
                        <a:buNone/>
                      </a:pPr>
                      <a:r>
                        <a:rPr lang="en-US" sz="700">
                          <a:solidFill>
                            <a:srgbClr val="000000"/>
                          </a:solidFill>
                          <a:effectLst/>
                          <a:latin typeface="Calibri" panose="020F0502020204030204" pitchFamily="34" charset="0"/>
                        </a:rPr>
                        <a:t>21-Jan-19</a:t>
                      </a:r>
                      <a:endParaRPr lang="en-US" sz="1100">
                        <a:effectLst/>
                      </a:endParaRPr>
                    </a:p>
                  </a:txBody>
                  <a:tcPr marL="40794" marR="40794" marT="0" marB="0" anchor="b">
                    <a:lnL>
                      <a:noFill/>
                    </a:lnL>
                    <a:lnR>
                      <a:noFill/>
                    </a:lnR>
                    <a:lnT>
                      <a:noFill/>
                    </a:lnT>
                    <a:lnB>
                      <a:noFill/>
                    </a:lnB>
                    <a:noFill/>
                  </a:tcPr>
                </a:tc>
                <a:tc>
                  <a:txBody>
                    <a:bodyPr/>
                    <a:lstStyle/>
                    <a:p>
                      <a:pPr>
                        <a:buNone/>
                      </a:pPr>
                      <a:r>
                        <a:rPr lang="en-US" sz="700">
                          <a:solidFill>
                            <a:srgbClr val="000000"/>
                          </a:solidFill>
                          <a:effectLst/>
                          <a:latin typeface="Calibri" panose="020F0502020204030204" pitchFamily="34" charset="0"/>
                        </a:rPr>
                        <a:t>Sun Paper Holding Lao Co Ltd</a:t>
                      </a:r>
                      <a:endParaRPr lang="en-US" sz="1100">
                        <a:effectLst/>
                      </a:endParaRPr>
                    </a:p>
                  </a:txBody>
                  <a:tcPr marL="40794" marR="40794" marT="0" marB="0" anchor="b">
                    <a:lnL>
                      <a:noFill/>
                    </a:lnL>
                    <a:lnR>
                      <a:noFill/>
                    </a:lnR>
                    <a:lnT>
                      <a:noFill/>
                    </a:lnT>
                    <a:lnB>
                      <a:noFill/>
                    </a:lnB>
                    <a:noFill/>
                  </a:tcPr>
                </a:tc>
                <a:tc>
                  <a:txBody>
                    <a:bodyPr/>
                    <a:lstStyle/>
                    <a:p>
                      <a:pPr algn="ctr">
                        <a:buNone/>
                      </a:pPr>
                      <a:r>
                        <a:rPr lang="en-US" sz="700">
                          <a:solidFill>
                            <a:srgbClr val="000000"/>
                          </a:solidFill>
                          <a:effectLst/>
                          <a:latin typeface="Calibri" panose="020F0502020204030204" pitchFamily="34" charset="0"/>
                        </a:rPr>
                        <a:t>Savannakhet</a:t>
                      </a:r>
                      <a:endParaRPr lang="en-US" sz="1100">
                        <a:effectLst/>
                      </a:endParaRPr>
                    </a:p>
                  </a:txBody>
                  <a:tcPr marL="40794" marR="40794" marT="0" marB="0" anchor="b">
                    <a:lnL>
                      <a:noFill/>
                    </a:lnL>
                    <a:lnR>
                      <a:noFill/>
                    </a:lnR>
                    <a:lnT>
                      <a:noFill/>
                    </a:lnT>
                    <a:lnB>
                      <a:noFill/>
                    </a:lnB>
                    <a:noFill/>
                  </a:tcPr>
                </a:tc>
                <a:tc>
                  <a:txBody>
                    <a:bodyPr/>
                    <a:lstStyle/>
                    <a:p>
                      <a:pPr algn="ctr">
                        <a:buNone/>
                      </a:pPr>
                      <a:r>
                        <a:rPr lang="en-US" sz="700">
                          <a:solidFill>
                            <a:srgbClr val="000000"/>
                          </a:solidFill>
                          <a:effectLst/>
                          <a:latin typeface="Calibri" panose="020F0502020204030204" pitchFamily="34" charset="0"/>
                        </a:rPr>
                        <a:t>China</a:t>
                      </a:r>
                      <a:endParaRPr lang="en-US" sz="1100">
                        <a:effectLst/>
                      </a:endParaRPr>
                    </a:p>
                  </a:txBody>
                  <a:tcPr marL="40794" marR="40794" marT="0" marB="0" anchor="b">
                    <a:lnL>
                      <a:noFill/>
                    </a:lnL>
                    <a:lnR>
                      <a:noFill/>
                    </a:lnR>
                    <a:lnT>
                      <a:noFill/>
                    </a:lnT>
                    <a:lnB>
                      <a:noFill/>
                    </a:lnB>
                    <a:noFill/>
                  </a:tcPr>
                </a:tc>
                <a:tc>
                  <a:txBody>
                    <a:bodyPr/>
                    <a:lstStyle/>
                    <a:p>
                      <a:pPr algn="ctr">
                        <a:buNone/>
                      </a:pPr>
                      <a:r>
                        <a:rPr lang="en-US" sz="700">
                          <a:solidFill>
                            <a:srgbClr val="000000"/>
                          </a:solidFill>
                          <a:effectLst/>
                          <a:latin typeface="Calibri" panose="020F0502020204030204" pitchFamily="34" charset="0"/>
                        </a:rPr>
                        <a:t>PD 1</a:t>
                      </a:r>
                      <a:endParaRPr lang="en-US" sz="1100">
                        <a:effectLst/>
                      </a:endParaRPr>
                    </a:p>
                  </a:txBody>
                  <a:tcPr marL="40794" marR="40794" marT="0" marB="0" anchor="b">
                    <a:lnL>
                      <a:noFill/>
                    </a:lnL>
                    <a:lnR>
                      <a:noFill/>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a:noFill/>
                    </a:lnL>
                    <a:lnR>
                      <a:noFill/>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a:noFill/>
                    </a:lnL>
                    <a:lnR>
                      <a:noFill/>
                    </a:lnR>
                    <a:lnT>
                      <a:noFill/>
                    </a:lnT>
                    <a:lnB>
                      <a:noFill/>
                    </a:lnB>
                    <a:noFill/>
                  </a:tcPr>
                </a:tc>
                <a:extLst>
                  <a:ext uri="{0D108BD9-81ED-4DB2-BD59-A6C34878D82A}">
                    <a16:rowId xmlns:a16="http://schemas.microsoft.com/office/drawing/2014/main" val="1952377856"/>
                  </a:ext>
                </a:extLst>
              </a:tr>
              <a:tr h="129099">
                <a:tc>
                  <a:txBody>
                    <a:bodyPr/>
                    <a:lstStyle/>
                    <a:p>
                      <a:pPr algn="ctr">
                        <a:buNone/>
                      </a:pPr>
                      <a:r>
                        <a:rPr lang="en-US" sz="700">
                          <a:solidFill>
                            <a:srgbClr val="000000"/>
                          </a:solidFill>
                          <a:effectLst/>
                          <a:latin typeface="Calibri" panose="020F0502020204030204" pitchFamily="34" charset="0"/>
                        </a:rPr>
                        <a:t>17710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15-Mar-19</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01-Jun-19</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fr-FR" sz="700">
                          <a:solidFill>
                            <a:srgbClr val="000000"/>
                          </a:solidFill>
                          <a:effectLst/>
                          <a:latin typeface="Calibri" panose="020F0502020204030204" pitchFamily="34" charset="0"/>
                        </a:rPr>
                        <a:t>Nippon Paper Industries Co Ltd</a:t>
                      </a:r>
                      <a:endParaRPr lang="fr-FR"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Suita </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Japan</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 </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937124119"/>
                  </a:ext>
                </a:extLst>
              </a:tr>
              <a:tr h="198947">
                <a:tc>
                  <a:txBody>
                    <a:bodyPr/>
                    <a:lstStyle/>
                    <a:p>
                      <a:pPr algn="ctr">
                        <a:buNone/>
                      </a:pPr>
                      <a:r>
                        <a:rPr lang="en-US" sz="700">
                          <a:solidFill>
                            <a:srgbClr val="000000"/>
                          </a:solidFill>
                          <a:effectLst/>
                          <a:latin typeface="Calibri" panose="020F0502020204030204" pitchFamily="34" charset="0"/>
                        </a:rPr>
                        <a:t>19037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02-Dec-19</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27-Mar-20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Jiangsu Xingguang New Material Technology Co Ltd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Xuzhou</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China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PM 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09190378"/>
                  </a:ext>
                </a:extLst>
              </a:tr>
              <a:tr h="198947">
                <a:tc>
                  <a:txBody>
                    <a:bodyPr/>
                    <a:lstStyle/>
                    <a:p>
                      <a:pPr algn="ctr">
                        <a:buNone/>
                      </a:pPr>
                      <a:r>
                        <a:rPr lang="en-US" sz="700">
                          <a:solidFill>
                            <a:srgbClr val="000000"/>
                          </a:solidFill>
                          <a:effectLst/>
                          <a:latin typeface="Calibri" panose="020F0502020204030204" pitchFamily="34" charset="0"/>
                        </a:rPr>
                        <a:t>18723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22-Feb-20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31-Jul-20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Bracell</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Lençois Paulista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Brazil</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2A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Americas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31793644"/>
                  </a:ext>
                </a:extLst>
              </a:tr>
              <a:tr h="198947">
                <a:tc>
                  <a:txBody>
                    <a:bodyPr/>
                    <a:lstStyle/>
                    <a:p>
                      <a:pPr algn="ctr">
                        <a:buNone/>
                      </a:pPr>
                      <a:r>
                        <a:rPr lang="en-US" sz="700">
                          <a:solidFill>
                            <a:srgbClr val="000000"/>
                          </a:solidFill>
                          <a:effectLst/>
                          <a:latin typeface="Calibri" panose="020F0502020204030204" pitchFamily="34" charset="0"/>
                        </a:rPr>
                        <a:t>18724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22-Feb-20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31-Jul-20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Bracell</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Lençois Paulista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Brazil</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2B</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Americas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175061203"/>
                  </a:ext>
                </a:extLst>
              </a:tr>
              <a:tr h="198947">
                <a:tc>
                  <a:txBody>
                    <a:bodyPr/>
                    <a:lstStyle/>
                    <a:p>
                      <a:pPr algn="ctr">
                        <a:buNone/>
                      </a:pPr>
                      <a:r>
                        <a:rPr lang="en-US" sz="700">
                          <a:solidFill>
                            <a:srgbClr val="000000"/>
                          </a:solidFill>
                          <a:effectLst/>
                          <a:latin typeface="Calibri" panose="020F0502020204030204" pitchFamily="34" charset="0"/>
                        </a:rPr>
                        <a:t>17727</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14-Apr-20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04-Sep-20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Iwaki Daio Paper</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Iwaki</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Japan</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598614228"/>
                  </a:ext>
                </a:extLst>
              </a:tr>
              <a:tr h="198947">
                <a:tc>
                  <a:txBody>
                    <a:bodyPr/>
                    <a:lstStyle/>
                    <a:p>
                      <a:pPr algn="ctr">
                        <a:buNone/>
                      </a:pPr>
                      <a:r>
                        <a:rPr lang="en-US" sz="700">
                          <a:solidFill>
                            <a:srgbClr val="000000"/>
                          </a:solidFill>
                          <a:effectLst/>
                          <a:latin typeface="Calibri" panose="020F0502020204030204" pitchFamily="34" charset="0"/>
                        </a:rPr>
                        <a:t>18745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23-Sep-20</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15-Jan-21</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Fedrigoni SpA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Fabriano</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Italy</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PM 6</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2998039849"/>
                  </a:ext>
                </a:extLst>
              </a:tr>
              <a:tr h="198947">
                <a:tc>
                  <a:txBody>
                    <a:bodyPr/>
                    <a:lstStyle/>
                    <a:p>
                      <a:pPr algn="ctr">
                        <a:buNone/>
                      </a:pPr>
                      <a:r>
                        <a:rPr lang="en-US" sz="700">
                          <a:solidFill>
                            <a:srgbClr val="000000"/>
                          </a:solidFill>
                          <a:effectLst/>
                          <a:latin typeface="Calibri" panose="020F0502020204030204" pitchFamily="34" charset="0"/>
                        </a:rPr>
                        <a:t>19418</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01-Apr-22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05-Jan-23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pt-BR" sz="700">
                          <a:solidFill>
                            <a:srgbClr val="000000"/>
                          </a:solidFill>
                          <a:effectLst/>
                          <a:latin typeface="Calibri" panose="020F0502020204030204" pitchFamily="34" charset="0"/>
                        </a:rPr>
                        <a:t>Suzano de Papel e Celulose.</a:t>
                      </a:r>
                      <a:endParaRPr lang="pt-BR"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Sao Paulo</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Brazil</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1</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Americas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561090449"/>
                  </a:ext>
                </a:extLst>
              </a:tr>
              <a:tr h="198947">
                <a:tc>
                  <a:txBody>
                    <a:bodyPr/>
                    <a:lstStyle/>
                    <a:p>
                      <a:pPr algn="ctr">
                        <a:buNone/>
                      </a:pPr>
                      <a:r>
                        <a:rPr lang="en-US" sz="700">
                          <a:solidFill>
                            <a:srgbClr val="000000"/>
                          </a:solidFill>
                          <a:effectLst/>
                          <a:latin typeface="Calibri" panose="020F0502020204030204" pitchFamily="34" charset="0"/>
                        </a:rPr>
                        <a:t>19419</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01-Apr-22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05-Jan-23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pt-BR" sz="700">
                          <a:solidFill>
                            <a:srgbClr val="000000"/>
                          </a:solidFill>
                          <a:effectLst/>
                          <a:latin typeface="Calibri" panose="020F0502020204030204" pitchFamily="34" charset="0"/>
                        </a:rPr>
                        <a:t>Suzano de Papel e Celulose.</a:t>
                      </a:r>
                      <a:endParaRPr lang="pt-BR"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Sao Paulo</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Brazil</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Americas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808720346"/>
                  </a:ext>
                </a:extLst>
              </a:tr>
              <a:tr h="198947">
                <a:tc>
                  <a:txBody>
                    <a:bodyPr/>
                    <a:lstStyle/>
                    <a:p>
                      <a:pPr algn="ctr">
                        <a:buNone/>
                      </a:pPr>
                      <a:r>
                        <a:rPr lang="en-US" sz="700">
                          <a:solidFill>
                            <a:srgbClr val="000000"/>
                          </a:solidFill>
                          <a:effectLst/>
                          <a:latin typeface="Calibri" panose="020F0502020204030204" pitchFamily="34" charset="0"/>
                        </a:rPr>
                        <a:t>19441</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02-Feb-23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30-Aug-23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Andritz China Ltd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Fo Shan</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China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Line 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044959736"/>
                  </a:ext>
                </a:extLst>
              </a:tr>
              <a:tr h="198947">
                <a:tc>
                  <a:txBody>
                    <a:bodyPr/>
                    <a:lstStyle/>
                    <a:p>
                      <a:pPr algn="ctr">
                        <a:buNone/>
                      </a:pPr>
                      <a:r>
                        <a:rPr lang="en-US" sz="700">
                          <a:solidFill>
                            <a:srgbClr val="000000"/>
                          </a:solidFill>
                          <a:effectLst/>
                          <a:latin typeface="Calibri" panose="020F0502020204030204" pitchFamily="34" charset="0"/>
                        </a:rPr>
                        <a:t>19442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02-Feb-23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31-Aug-23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Andritz China Ltd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Fo Shan</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China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Line 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351630906"/>
                  </a:ext>
                </a:extLst>
              </a:tr>
              <a:tr h="198947">
                <a:tc>
                  <a:txBody>
                    <a:bodyPr/>
                    <a:lstStyle/>
                    <a:p>
                      <a:pPr algn="ctr">
                        <a:buNone/>
                      </a:pPr>
                      <a:r>
                        <a:rPr lang="en-US" sz="700">
                          <a:solidFill>
                            <a:srgbClr val="000000"/>
                          </a:solidFill>
                          <a:effectLst/>
                          <a:latin typeface="Calibri" panose="020F0502020204030204" pitchFamily="34" charset="0"/>
                        </a:rPr>
                        <a:t>19733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03-Feb-23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03-Aug-23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Liansheng Pulp &amp; Paper (Zhangzhou) Co., Ltd.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Zhangzhou</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China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1</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3112228179"/>
                  </a:ext>
                </a:extLst>
              </a:tr>
              <a:tr h="198947">
                <a:tc>
                  <a:txBody>
                    <a:bodyPr/>
                    <a:lstStyle/>
                    <a:p>
                      <a:pPr algn="ctr">
                        <a:buNone/>
                      </a:pPr>
                      <a:r>
                        <a:rPr lang="en-US" sz="700">
                          <a:solidFill>
                            <a:srgbClr val="000000"/>
                          </a:solidFill>
                          <a:effectLst/>
                          <a:latin typeface="Calibri" panose="020F0502020204030204" pitchFamily="34" charset="0"/>
                        </a:rPr>
                        <a:t>19734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03-Feb-23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03-Aug-23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Liansheng Pulp &amp; Paper (Zhangzhou) Co., Ltd.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Zhangzhou</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China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extLst>
                  <a:ext uri="{0D108BD9-81ED-4DB2-BD59-A6C34878D82A}">
                    <a16:rowId xmlns:a16="http://schemas.microsoft.com/office/drawing/2014/main" val="1187757183"/>
                  </a:ext>
                </a:extLst>
              </a:tr>
              <a:tr h="198947">
                <a:tc>
                  <a:txBody>
                    <a:bodyPr/>
                    <a:lstStyle/>
                    <a:p>
                      <a:pPr algn="ctr">
                        <a:buNone/>
                      </a:pPr>
                      <a:r>
                        <a:rPr lang="en-US" sz="700">
                          <a:solidFill>
                            <a:srgbClr val="000000"/>
                          </a:solidFill>
                          <a:effectLst/>
                          <a:latin typeface="Calibri" panose="020F0502020204030204" pitchFamily="34" charset="0"/>
                        </a:rPr>
                        <a:t>19973</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18-Oct-24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28-Mar-25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Shandong Kaixin Heavy Machinery Co., LTD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Weifang</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China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 2</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Asia-Pacific</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Market Pulp</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17032449"/>
                  </a:ext>
                </a:extLst>
              </a:tr>
              <a:tr h="198947">
                <a:tc>
                  <a:txBody>
                    <a:bodyPr/>
                    <a:lstStyle/>
                    <a:p>
                      <a:pPr algn="ctr">
                        <a:buNone/>
                      </a:pPr>
                      <a:r>
                        <a:rPr lang="en-US" sz="700">
                          <a:solidFill>
                            <a:srgbClr val="000000"/>
                          </a:solidFill>
                          <a:effectLst/>
                          <a:latin typeface="Calibri" panose="020F0502020204030204" pitchFamily="34" charset="0"/>
                        </a:rPr>
                        <a:t>8508</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25-Oct-24</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27-Jul-25</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buNone/>
                      </a:pPr>
                      <a:r>
                        <a:rPr lang="en-US" sz="700">
                          <a:solidFill>
                            <a:srgbClr val="000000"/>
                          </a:solidFill>
                          <a:effectLst/>
                          <a:latin typeface="Calibri" panose="020F0502020204030204" pitchFamily="34" charset="0"/>
                        </a:rPr>
                        <a:t>Borregaard AS</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Sarpsborg</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dirty="0">
                          <a:solidFill>
                            <a:srgbClr val="000000"/>
                          </a:solidFill>
                          <a:effectLst/>
                          <a:latin typeface="Calibri" panose="020F0502020204030204" pitchFamily="34" charset="0"/>
                        </a:rPr>
                        <a:t>Norway</a:t>
                      </a:r>
                      <a:endParaRPr lang="en-US" sz="1100" dirty="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PD</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a:solidFill>
                            <a:srgbClr val="000000"/>
                          </a:solidFill>
                          <a:effectLst/>
                          <a:latin typeface="Calibri" panose="020F0502020204030204" pitchFamily="34" charset="0"/>
                        </a:rPr>
                        <a:t>EMEA</a:t>
                      </a:r>
                      <a:endParaRPr lang="en-US" sz="1100">
                        <a:effectLst/>
                      </a:endParaRPr>
                    </a:p>
                  </a:txBody>
                  <a:tcPr marL="40794" marR="40794" marT="0" marB="0" anchor="b">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a:noFill/>
                    </a:lnT>
                    <a:lnB>
                      <a:noFill/>
                    </a:lnB>
                    <a:noFill/>
                  </a:tcPr>
                </a:tc>
                <a:tc>
                  <a:txBody>
                    <a:bodyPr/>
                    <a:lstStyle/>
                    <a:p>
                      <a:pPr algn="ctr">
                        <a:buNone/>
                      </a:pPr>
                      <a:r>
                        <a:rPr lang="en-US" sz="700" dirty="0">
                          <a:solidFill>
                            <a:srgbClr val="000000"/>
                          </a:solidFill>
                          <a:effectLst/>
                          <a:latin typeface="Calibri" panose="020F0502020204030204" pitchFamily="34" charset="0"/>
                        </a:rPr>
                        <a:t>Market Pulp</a:t>
                      </a:r>
                      <a:endParaRPr lang="en-US" sz="1100" dirty="0">
                        <a:effectLst/>
                      </a:endParaRPr>
                    </a:p>
                  </a:txBody>
                  <a:tcPr marL="40794" marR="40794" marT="0" marB="0" anchor="b">
                    <a:lnL w="12700" cap="flat" cmpd="sng" algn="ctr">
                      <a:solidFill>
                        <a:srgbClr val="C0C0C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720429643"/>
                  </a:ext>
                </a:extLst>
              </a:tr>
            </a:tbl>
          </a:graphicData>
        </a:graphic>
      </p:graphicFrame>
    </p:spTree>
    <p:extLst>
      <p:ext uri="{BB962C8B-B14F-4D97-AF65-F5344CB8AC3E}">
        <p14:creationId xmlns:p14="http://schemas.microsoft.com/office/powerpoint/2010/main" val="28630738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ltLang="de-DE"/>
              <a:t>Microwave Moisture Measurement</a:t>
            </a:r>
            <a:endParaRPr lang="en-US" altLang="de-DE" sz="900"/>
          </a:p>
        </p:txBody>
      </p:sp>
      <p:sp>
        <p:nvSpPr>
          <p:cNvPr id="6" name="Slide Number Placeholder 5"/>
          <p:cNvSpPr>
            <a:spLocks noGrp="1"/>
          </p:cNvSpPr>
          <p:nvPr>
            <p:ph type="sldNum" sz="quarter" idx="11"/>
          </p:nvPr>
        </p:nvSpPr>
        <p:spPr/>
        <p:txBody>
          <a:bodyPr/>
          <a:lstStyle/>
          <a:p>
            <a:endParaRPr lang="en-US" altLang="de-DE" sz="1400" b="1" dirty="0"/>
          </a:p>
        </p:txBody>
      </p:sp>
      <p:pic>
        <p:nvPicPr>
          <p:cNvPr id="32773" name="Picture 5" descr="C:\WINNT\Profiles\rmachattie\Personal\QCS\Moisture\Insensitive to absorp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0651" y="1398589"/>
            <a:ext cx="4295775" cy="3140075"/>
          </a:xfrm>
          <a:prstGeom prst="rect">
            <a:avLst/>
          </a:prstGeom>
          <a:noFill/>
          <a:extLst>
            <a:ext uri="{909E8E84-426E-40DD-AFC4-6F175D3DCCD1}">
              <a14:hiddenFill xmlns:a14="http://schemas.microsoft.com/office/drawing/2010/main">
                <a:solidFill>
                  <a:srgbClr val="FFFFFF"/>
                </a:solidFill>
              </a14:hiddenFill>
            </a:ext>
          </a:extLst>
        </p:spPr>
      </p:pic>
      <p:sp>
        <p:nvSpPr>
          <p:cNvPr id="32776" name="Rectangle 8"/>
          <p:cNvSpPr>
            <a:spLocks noGrp="1" noChangeArrowheads="1"/>
          </p:cNvSpPr>
          <p:nvPr>
            <p:ph type="title"/>
          </p:nvPr>
        </p:nvSpPr>
        <p:spPr/>
        <p:txBody>
          <a:bodyPr/>
          <a:lstStyle/>
          <a:p>
            <a:r>
              <a:rPr lang="en-US" altLang="de-DE"/>
              <a:t>Insensitive to Absorption</a:t>
            </a:r>
          </a:p>
        </p:txBody>
      </p:sp>
      <p:sp>
        <p:nvSpPr>
          <p:cNvPr id="32778" name="Rectangle 10"/>
          <p:cNvSpPr>
            <a:spLocks noGrp="1" noChangeArrowheads="1"/>
          </p:cNvSpPr>
          <p:nvPr>
            <p:ph type="body" sz="half" idx="2"/>
          </p:nvPr>
        </p:nvSpPr>
        <p:spPr>
          <a:xfrm>
            <a:off x="2052639" y="4876800"/>
            <a:ext cx="8067675" cy="838200"/>
          </a:xfrm>
        </p:spPr>
        <p:txBody>
          <a:bodyPr/>
          <a:lstStyle/>
          <a:p>
            <a:r>
              <a:rPr lang="en-US" altLang="de-DE" sz="2000"/>
              <a:t>Minimum sensitivity to sheet composition</a:t>
            </a:r>
          </a:p>
          <a:p>
            <a:r>
              <a:rPr lang="en-US" altLang="de-DE" sz="2000"/>
              <a:t>Easy and reliable calibration</a:t>
            </a:r>
          </a:p>
        </p:txBody>
      </p:sp>
    </p:spTree>
    <p:extLst>
      <p:ext uri="{BB962C8B-B14F-4D97-AF65-F5344CB8AC3E}">
        <p14:creationId xmlns:p14="http://schemas.microsoft.com/office/powerpoint/2010/main" val="979271018"/>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ltLang="de-DE" sz="900" dirty="0"/>
          </a:p>
        </p:txBody>
      </p:sp>
      <p:sp>
        <p:nvSpPr>
          <p:cNvPr id="6" name="Slide Number Placeholder 5"/>
          <p:cNvSpPr>
            <a:spLocks noGrp="1"/>
          </p:cNvSpPr>
          <p:nvPr>
            <p:ph type="sldNum" sz="quarter" idx="11"/>
          </p:nvPr>
        </p:nvSpPr>
        <p:spPr/>
        <p:txBody>
          <a:bodyPr/>
          <a:lstStyle/>
          <a:p>
            <a:endParaRPr lang="en-US" altLang="de-DE" sz="1400" b="1" dirty="0"/>
          </a:p>
        </p:txBody>
      </p:sp>
      <p:sp>
        <p:nvSpPr>
          <p:cNvPr id="65548" name="Rectangle 12"/>
          <p:cNvSpPr>
            <a:spLocks noGrp="1" noChangeArrowheads="1"/>
          </p:cNvSpPr>
          <p:nvPr>
            <p:ph type="title"/>
          </p:nvPr>
        </p:nvSpPr>
        <p:spPr/>
        <p:txBody>
          <a:bodyPr/>
          <a:lstStyle/>
          <a:p>
            <a:r>
              <a:rPr lang="en-US" altLang="de-DE" dirty="0"/>
              <a:t>Specifications</a:t>
            </a:r>
          </a:p>
        </p:txBody>
      </p:sp>
      <p:sp>
        <p:nvSpPr>
          <p:cNvPr id="65549" name="Rectangle 13"/>
          <p:cNvSpPr>
            <a:spLocks noGrp="1" noChangeArrowheads="1"/>
          </p:cNvSpPr>
          <p:nvPr>
            <p:ph type="body" sz="half" idx="1"/>
          </p:nvPr>
        </p:nvSpPr>
        <p:spPr>
          <a:xfrm>
            <a:off x="2052639" y="1219200"/>
            <a:ext cx="3957637" cy="4705350"/>
          </a:xfrm>
        </p:spPr>
        <p:txBody>
          <a:bodyPr/>
          <a:lstStyle/>
          <a:p>
            <a:r>
              <a:rPr lang="en-US" altLang="de-DE" sz="2000"/>
              <a:t>Measurement Range</a:t>
            </a:r>
          </a:p>
          <a:p>
            <a:endParaRPr lang="en-US" altLang="de-DE" sz="2000"/>
          </a:p>
          <a:p>
            <a:endParaRPr lang="en-US" altLang="de-DE" sz="2000"/>
          </a:p>
          <a:p>
            <a:r>
              <a:rPr lang="en-US" altLang="de-DE" sz="2000"/>
              <a:t>Repeatability (2σ)</a:t>
            </a:r>
          </a:p>
          <a:p>
            <a:endParaRPr lang="en-US" altLang="de-DE" sz="2000"/>
          </a:p>
          <a:p>
            <a:r>
              <a:rPr lang="en-US" altLang="de-DE" sz="2000"/>
              <a:t>Accuracy (2σ)</a:t>
            </a:r>
          </a:p>
          <a:p>
            <a:endParaRPr lang="en-US" altLang="de-DE" sz="2000"/>
          </a:p>
          <a:p>
            <a:endParaRPr lang="en-US" altLang="de-DE" sz="2000"/>
          </a:p>
          <a:p>
            <a:r>
              <a:rPr lang="en-US" altLang="de-DE" sz="2000"/>
              <a:t>Dynamic Correlation (2σ)</a:t>
            </a:r>
          </a:p>
          <a:p>
            <a:pPr lvl="2"/>
            <a:endParaRPr lang="en-US" altLang="de-DE" sz="1600"/>
          </a:p>
          <a:p>
            <a:pPr lvl="2"/>
            <a:endParaRPr lang="en-US" altLang="de-DE" sz="1600"/>
          </a:p>
          <a:p>
            <a:r>
              <a:rPr lang="en-US" altLang="de-DE" sz="2000"/>
              <a:t>Measurement Spot Size</a:t>
            </a:r>
          </a:p>
          <a:p>
            <a:endParaRPr lang="en-US" altLang="de-DE" sz="2000"/>
          </a:p>
          <a:p>
            <a:r>
              <a:rPr lang="en-US" altLang="de-DE" sz="2000"/>
              <a:t>Related Measurements</a:t>
            </a:r>
          </a:p>
          <a:p>
            <a:endParaRPr lang="en-US" altLang="de-DE" sz="2000"/>
          </a:p>
        </p:txBody>
      </p:sp>
      <p:sp>
        <p:nvSpPr>
          <p:cNvPr id="65550" name="Rectangle 14"/>
          <p:cNvSpPr>
            <a:spLocks noGrp="1" noChangeArrowheads="1"/>
          </p:cNvSpPr>
          <p:nvPr>
            <p:ph type="body" sz="half" idx="2"/>
          </p:nvPr>
        </p:nvSpPr>
        <p:spPr>
          <a:xfrm>
            <a:off x="6162675" y="1219200"/>
            <a:ext cx="3957638" cy="5010150"/>
          </a:xfrm>
        </p:spPr>
        <p:txBody>
          <a:bodyPr/>
          <a:lstStyle/>
          <a:p>
            <a:pPr>
              <a:buFont typeface="Monotype Sorts" pitchFamily="2" charset="2"/>
              <a:buNone/>
            </a:pPr>
            <a:r>
              <a:rPr lang="en-US" altLang="de-DE" sz="2000"/>
              <a:t>2270: 3% 600 gsm H</a:t>
            </a:r>
            <a:r>
              <a:rPr lang="en-US" altLang="de-DE" sz="2000" baseline="-25000"/>
              <a:t>2</a:t>
            </a:r>
            <a:r>
              <a:rPr lang="en-US" altLang="de-DE" sz="2000"/>
              <a:t>O </a:t>
            </a:r>
          </a:p>
          <a:p>
            <a:pPr>
              <a:buFont typeface="Monotype Sorts" pitchFamily="2" charset="2"/>
              <a:buNone/>
            </a:pPr>
            <a:r>
              <a:rPr lang="en-US" altLang="de-DE" sz="2000"/>
              <a:t>2273: 3% to 1500 gsm H</a:t>
            </a:r>
            <a:r>
              <a:rPr lang="en-US" altLang="de-DE" sz="2000" baseline="-25000"/>
              <a:t>2</a:t>
            </a:r>
            <a:r>
              <a:rPr lang="en-US" altLang="de-DE" sz="2000"/>
              <a:t>O</a:t>
            </a:r>
          </a:p>
          <a:p>
            <a:pPr>
              <a:buFont typeface="Monotype Sorts" pitchFamily="2" charset="2"/>
              <a:buNone/>
            </a:pPr>
            <a:endParaRPr lang="en-US" altLang="de-DE" sz="2000"/>
          </a:p>
          <a:p>
            <a:pPr>
              <a:buFont typeface="Monotype Sorts" pitchFamily="2" charset="2"/>
              <a:buNone/>
            </a:pPr>
            <a:r>
              <a:rPr lang="en-US" altLang="de-DE" sz="2000"/>
              <a:t>±0.1% absolute moisture</a:t>
            </a:r>
          </a:p>
          <a:p>
            <a:pPr>
              <a:buFont typeface="Monotype Sorts" pitchFamily="2" charset="2"/>
              <a:buNone/>
            </a:pPr>
            <a:endParaRPr lang="en-US" altLang="de-DE" sz="2000"/>
          </a:p>
          <a:p>
            <a:pPr>
              <a:buFont typeface="Monotype Sorts" pitchFamily="2" charset="2"/>
              <a:buNone/>
            </a:pPr>
            <a:r>
              <a:rPr lang="en-US" altLang="de-DE" sz="2000"/>
              <a:t>±0.25% absolute moisture or 2% of web moist. (if greater)</a:t>
            </a:r>
          </a:p>
          <a:p>
            <a:pPr>
              <a:buFont typeface="Monotype Sorts" pitchFamily="2" charset="2"/>
              <a:buNone/>
            </a:pPr>
            <a:endParaRPr lang="en-US" altLang="de-DE" sz="2000"/>
          </a:p>
          <a:p>
            <a:pPr>
              <a:buFont typeface="Monotype Sorts" pitchFamily="2" charset="2"/>
              <a:buNone/>
            </a:pPr>
            <a:r>
              <a:rPr lang="en-US" altLang="de-DE" sz="2000"/>
              <a:t>±0.5% absolute moisture or  3% web moisture (if greater)</a:t>
            </a:r>
          </a:p>
          <a:p>
            <a:pPr>
              <a:buFont typeface="Monotype Sorts" pitchFamily="2" charset="2"/>
              <a:buNone/>
            </a:pPr>
            <a:endParaRPr lang="en-US" altLang="de-DE" sz="2000"/>
          </a:p>
          <a:p>
            <a:pPr>
              <a:buFont typeface="Monotype Sorts" pitchFamily="2" charset="2"/>
              <a:buNone/>
            </a:pPr>
            <a:r>
              <a:rPr lang="en-US" altLang="de-DE" sz="2000"/>
              <a:t>10.2 cm (4 inches)</a:t>
            </a:r>
          </a:p>
          <a:p>
            <a:pPr>
              <a:buFont typeface="Monotype Sorts" pitchFamily="2" charset="2"/>
              <a:buNone/>
            </a:pPr>
            <a:endParaRPr lang="en-US" altLang="de-DE" sz="2000"/>
          </a:p>
          <a:p>
            <a:pPr>
              <a:buFont typeface="Monotype Sorts" pitchFamily="2" charset="2"/>
              <a:buNone/>
            </a:pPr>
            <a:r>
              <a:rPr lang="en-US" altLang="de-DE" sz="2000"/>
              <a:t>Basis Weight</a:t>
            </a:r>
          </a:p>
        </p:txBody>
      </p:sp>
    </p:spTree>
    <p:extLst>
      <p:ext uri="{BB962C8B-B14F-4D97-AF65-F5344CB8AC3E}">
        <p14:creationId xmlns:p14="http://schemas.microsoft.com/office/powerpoint/2010/main" val="1094683466"/>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ltLang="de-DE" sz="900" dirty="0"/>
          </a:p>
        </p:txBody>
      </p:sp>
      <p:sp>
        <p:nvSpPr>
          <p:cNvPr id="6" name="Slide Number Placeholder 5"/>
          <p:cNvSpPr>
            <a:spLocks noGrp="1"/>
          </p:cNvSpPr>
          <p:nvPr>
            <p:ph type="sldNum" sz="quarter" idx="11"/>
          </p:nvPr>
        </p:nvSpPr>
        <p:spPr/>
        <p:txBody>
          <a:bodyPr/>
          <a:lstStyle/>
          <a:p>
            <a:endParaRPr lang="en-US" altLang="de-DE" sz="1400" b="1" dirty="0"/>
          </a:p>
        </p:txBody>
      </p:sp>
      <p:sp>
        <p:nvSpPr>
          <p:cNvPr id="66562" name="Rectangle 2"/>
          <p:cNvSpPr>
            <a:spLocks noGrp="1" noChangeArrowheads="1"/>
          </p:cNvSpPr>
          <p:nvPr>
            <p:ph type="title"/>
          </p:nvPr>
        </p:nvSpPr>
        <p:spPr>
          <a:xfrm>
            <a:off x="1268253" y="208722"/>
            <a:ext cx="10663767" cy="468312"/>
          </a:xfrm>
        </p:spPr>
        <p:txBody>
          <a:bodyPr/>
          <a:lstStyle/>
          <a:p>
            <a:r>
              <a:rPr lang="en-US" altLang="de-DE" dirty="0"/>
              <a:t>Features and Benefits</a:t>
            </a:r>
          </a:p>
        </p:txBody>
      </p:sp>
      <p:sp>
        <p:nvSpPr>
          <p:cNvPr id="66564" name="Rectangle 4"/>
          <p:cNvSpPr>
            <a:spLocks noGrp="1" noChangeArrowheads="1"/>
          </p:cNvSpPr>
          <p:nvPr>
            <p:ph type="body" sz="half" idx="2"/>
          </p:nvPr>
        </p:nvSpPr>
        <p:spPr>
          <a:xfrm>
            <a:off x="6162675" y="990600"/>
            <a:ext cx="3957638" cy="4495800"/>
          </a:xfrm>
        </p:spPr>
        <p:txBody>
          <a:bodyPr/>
          <a:lstStyle/>
          <a:p>
            <a:pPr>
              <a:buFont typeface="Monotype Sorts" pitchFamily="2" charset="2"/>
              <a:buNone/>
            </a:pPr>
            <a:r>
              <a:rPr lang="en-US" altLang="de-DE" sz="2000"/>
              <a:t>High-resolution Measurement on Heavyweight Products</a:t>
            </a:r>
          </a:p>
          <a:p>
            <a:pPr>
              <a:buFont typeface="Monotype Sorts" pitchFamily="2" charset="2"/>
              <a:buNone/>
            </a:pPr>
            <a:endParaRPr lang="en-US" altLang="de-DE" sz="2000"/>
          </a:p>
          <a:p>
            <a:pPr>
              <a:buFont typeface="Monotype Sorts" pitchFamily="2" charset="2"/>
              <a:buNone/>
            </a:pPr>
            <a:r>
              <a:rPr lang="en-US" altLang="de-DE" sz="2000"/>
              <a:t>Unaffected by Salts, ΔpH, ΔCarbon Levels in Sheet</a:t>
            </a:r>
          </a:p>
          <a:p>
            <a:pPr>
              <a:buFont typeface="Monotype Sorts" pitchFamily="2" charset="2"/>
              <a:buNone/>
            </a:pPr>
            <a:endParaRPr lang="en-US" altLang="de-DE" sz="2000"/>
          </a:p>
          <a:p>
            <a:pPr>
              <a:buFont typeface="Monotype Sorts" pitchFamily="2" charset="2"/>
              <a:buNone/>
            </a:pPr>
            <a:r>
              <a:rPr lang="en-US" altLang="de-DE" sz="2000"/>
              <a:t>No Contaminant Build-up </a:t>
            </a:r>
          </a:p>
          <a:p>
            <a:pPr>
              <a:buFont typeface="Monotype Sorts" pitchFamily="2" charset="2"/>
              <a:buNone/>
            </a:pPr>
            <a:endParaRPr lang="en-US" altLang="de-DE" sz="2000"/>
          </a:p>
          <a:p>
            <a:pPr>
              <a:buFont typeface="Monotype Sorts" pitchFamily="2" charset="2"/>
              <a:buNone/>
            </a:pPr>
            <a:r>
              <a:rPr lang="en-US" altLang="de-DE" sz="2000"/>
              <a:t>Unaffected by Moisture Stratification in the Sheet</a:t>
            </a:r>
          </a:p>
          <a:p>
            <a:pPr>
              <a:buFont typeface="Monotype Sorts" pitchFamily="2" charset="2"/>
              <a:buNone/>
            </a:pPr>
            <a:endParaRPr lang="en-US" altLang="de-DE" sz="2000"/>
          </a:p>
          <a:p>
            <a:pPr>
              <a:buFont typeface="Monotype Sorts" pitchFamily="2" charset="2"/>
              <a:buNone/>
            </a:pPr>
            <a:r>
              <a:rPr lang="en-US" altLang="de-DE" sz="2000"/>
              <a:t>Long-Term Measurement Accuracy</a:t>
            </a:r>
          </a:p>
          <a:p>
            <a:pPr>
              <a:buFont typeface="Monotype Sorts" pitchFamily="2" charset="2"/>
              <a:buNone/>
            </a:pPr>
            <a:endParaRPr lang="en-US" altLang="de-DE" sz="2000"/>
          </a:p>
          <a:p>
            <a:pPr>
              <a:buFont typeface="Monotype Sorts" pitchFamily="2" charset="2"/>
              <a:buNone/>
            </a:pPr>
            <a:r>
              <a:rPr lang="en-US" altLang="de-DE" sz="2000"/>
              <a:t>Accurate Measurement Under Varying Process Conditions</a:t>
            </a:r>
          </a:p>
        </p:txBody>
      </p:sp>
      <p:sp>
        <p:nvSpPr>
          <p:cNvPr id="66565" name="Rectangle 5"/>
          <p:cNvSpPr>
            <a:spLocks noGrp="1" noChangeArrowheads="1"/>
          </p:cNvSpPr>
          <p:nvPr>
            <p:ph type="body" sz="half" idx="1"/>
          </p:nvPr>
        </p:nvSpPr>
        <p:spPr>
          <a:xfrm>
            <a:off x="2052639" y="990600"/>
            <a:ext cx="3957637" cy="4495800"/>
          </a:xfrm>
        </p:spPr>
        <p:txBody>
          <a:bodyPr/>
          <a:lstStyle/>
          <a:p>
            <a:r>
              <a:rPr lang="en-US" altLang="de-DE" sz="2000" dirty="0"/>
              <a:t>Microwave Frequency Shift Measurement technique</a:t>
            </a:r>
          </a:p>
          <a:p>
            <a:endParaRPr lang="en-US" altLang="de-DE" sz="2000" dirty="0"/>
          </a:p>
          <a:p>
            <a:r>
              <a:rPr lang="en-US" altLang="de-DE" sz="2000" dirty="0"/>
              <a:t>High frequency Microwaves</a:t>
            </a:r>
          </a:p>
          <a:p>
            <a:endParaRPr lang="en-US" altLang="de-DE" sz="2000" dirty="0"/>
          </a:p>
          <a:p>
            <a:pPr lvl="2"/>
            <a:endParaRPr lang="en-US" altLang="de-DE" sz="1600" dirty="0"/>
          </a:p>
          <a:p>
            <a:r>
              <a:rPr lang="en-US" altLang="de-DE" sz="2000" dirty="0"/>
              <a:t>Non-contacting Design</a:t>
            </a:r>
          </a:p>
          <a:p>
            <a:endParaRPr lang="en-US" altLang="de-DE" sz="2000" dirty="0"/>
          </a:p>
          <a:p>
            <a:r>
              <a:rPr lang="en-US" altLang="de-DE" sz="2000" dirty="0"/>
              <a:t>Dual Resonant Cavity</a:t>
            </a:r>
          </a:p>
          <a:p>
            <a:endParaRPr lang="en-US" altLang="de-DE" sz="2000" dirty="0"/>
          </a:p>
          <a:p>
            <a:pPr lvl="2"/>
            <a:endParaRPr lang="en-US" altLang="de-DE" sz="1600" dirty="0"/>
          </a:p>
          <a:p>
            <a:r>
              <a:rPr lang="en-US" altLang="de-DE" sz="2000" dirty="0"/>
              <a:t>Automatic Standardization</a:t>
            </a:r>
          </a:p>
          <a:p>
            <a:endParaRPr lang="en-US" altLang="de-DE" sz="2000" dirty="0"/>
          </a:p>
          <a:p>
            <a:pPr lvl="1"/>
            <a:endParaRPr lang="en-US" altLang="de-DE" sz="1800" dirty="0"/>
          </a:p>
          <a:p>
            <a:r>
              <a:rPr lang="en-US" altLang="de-DE" sz="2000" dirty="0"/>
              <a:t>Dynamic Z, Sheet Temp Sensors</a:t>
            </a:r>
          </a:p>
        </p:txBody>
      </p:sp>
    </p:spTree>
    <p:extLst>
      <p:ext uri="{BB962C8B-B14F-4D97-AF65-F5344CB8AC3E}">
        <p14:creationId xmlns:p14="http://schemas.microsoft.com/office/powerpoint/2010/main" val="3085480594"/>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Title 1"/>
          <p:cNvSpPr>
            <a:spLocks/>
          </p:cNvSpPr>
          <p:nvPr/>
        </p:nvSpPr>
        <p:spPr bwMode="auto">
          <a:xfrm>
            <a:off x="3475180" y="4722734"/>
            <a:ext cx="5063909" cy="1143000"/>
          </a:xfrm>
          <a:prstGeom prst="rect">
            <a:avLst/>
          </a:prstGeom>
          <a:noFill/>
          <a:ln w="9525">
            <a:noFill/>
            <a:miter lim="800000"/>
            <a:headEnd/>
            <a:tailEnd/>
          </a:ln>
        </p:spPr>
        <p:txBody>
          <a:bodyPr anchor="ctr"/>
          <a:lstStyle/>
          <a:p>
            <a:pPr algn="ctr"/>
            <a:r>
              <a:rPr lang="en-CA" sz="3200" b="1" dirty="0"/>
              <a:t>Micro Wave Moi MD Sensor</a:t>
            </a:r>
          </a:p>
        </p:txBody>
      </p:sp>
      <p:sp>
        <p:nvSpPr>
          <p:cNvPr id="421892" name="Title 1"/>
          <p:cNvSpPr>
            <a:spLocks/>
          </p:cNvSpPr>
          <p:nvPr/>
        </p:nvSpPr>
        <p:spPr bwMode="auto">
          <a:xfrm>
            <a:off x="1524000" y="-99392"/>
            <a:ext cx="8991600" cy="1143000"/>
          </a:xfrm>
          <a:prstGeom prst="rect">
            <a:avLst/>
          </a:prstGeom>
          <a:noFill/>
          <a:ln w="9525">
            <a:noFill/>
            <a:miter lim="800000"/>
            <a:headEnd/>
            <a:tailEnd/>
          </a:ln>
        </p:spPr>
        <p:txBody>
          <a:bodyPr anchor="ctr"/>
          <a:lstStyle/>
          <a:p>
            <a:pPr algn="ctr"/>
            <a:r>
              <a:rPr lang="en-CA" sz="3200" b="1" dirty="0"/>
              <a:t>Sensors</a:t>
            </a:r>
          </a:p>
        </p:txBody>
      </p:sp>
      <p:pic>
        <p:nvPicPr>
          <p:cNvPr id="2" name="Picture 1"/>
          <p:cNvPicPr>
            <a:picLocks noChangeAspect="1"/>
          </p:cNvPicPr>
          <p:nvPr/>
        </p:nvPicPr>
        <p:blipFill>
          <a:blip r:embed="rId3"/>
          <a:stretch>
            <a:fillRect/>
          </a:stretch>
        </p:blipFill>
        <p:spPr>
          <a:xfrm>
            <a:off x="2760711" y="1360409"/>
            <a:ext cx="6867525" cy="3362325"/>
          </a:xfrm>
          <a:prstGeom prst="rect">
            <a:avLst/>
          </a:prstGeom>
        </p:spPr>
      </p:pic>
      <p:sp>
        <p:nvSpPr>
          <p:cNvPr id="3" name="Rectangle 2"/>
          <p:cNvSpPr/>
          <p:nvPr/>
        </p:nvSpPr>
        <p:spPr>
          <a:xfrm>
            <a:off x="7295045" y="3489747"/>
            <a:ext cx="3095719" cy="369332"/>
          </a:xfrm>
          <a:prstGeom prst="rect">
            <a:avLst/>
          </a:prstGeom>
        </p:spPr>
        <p:txBody>
          <a:bodyPr wrap="none">
            <a:spAutoFit/>
          </a:bodyPr>
          <a:lstStyle/>
          <a:p>
            <a:r>
              <a:rPr lang="de-AT" b="1" dirty="0">
                <a:latin typeface="HelveticaNeue-Thin"/>
              </a:rPr>
              <a:t>Active Microwave Sensors</a:t>
            </a:r>
            <a:endParaRPr lang="de-AT" b="1" dirty="0"/>
          </a:p>
        </p:txBody>
      </p:sp>
    </p:spTree>
    <p:extLst>
      <p:ext uri="{BB962C8B-B14F-4D97-AF65-F5344CB8AC3E}">
        <p14:creationId xmlns:p14="http://schemas.microsoft.com/office/powerpoint/2010/main" val="846648928"/>
      </p:ext>
    </p:extLst>
  </p:cSld>
  <p:clrMapOvr>
    <a:masterClrMapping/>
  </p:clrMapOvr>
  <p:transition spd="med">
    <p:split orient="vert" dir="in"/>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title"/>
          </p:nvPr>
        </p:nvSpPr>
        <p:spPr/>
        <p:txBody>
          <a:bodyPr/>
          <a:lstStyle/>
          <a:p>
            <a:r>
              <a:rPr lang="en-US" altLang="de-DE" dirty="0"/>
              <a:t>Pre Dryer Moisture MD</a:t>
            </a:r>
          </a:p>
        </p:txBody>
      </p:sp>
      <p:sp>
        <p:nvSpPr>
          <p:cNvPr id="2" name="Rectangle 1"/>
          <p:cNvSpPr/>
          <p:nvPr/>
        </p:nvSpPr>
        <p:spPr>
          <a:xfrm>
            <a:off x="1718556" y="1022767"/>
            <a:ext cx="8861897" cy="3477875"/>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00000"/>
                </a:solidFill>
                <a:latin typeface="HelveticaNeue-Light"/>
              </a:rPr>
              <a:t>The water content at press section is very critical in pulp and paper production process because of his direct influence on the operation of the dryer section with important effects on </a:t>
            </a:r>
            <a:r>
              <a:rPr lang="en-US" sz="2000" dirty="0">
                <a:solidFill>
                  <a:srgbClr val="000000"/>
                </a:solidFill>
                <a:latin typeface="HelveticaNeue-Bold"/>
              </a:rPr>
              <a:t>energy consumption   </a:t>
            </a:r>
            <a:r>
              <a:rPr lang="en-US" sz="2000" dirty="0">
                <a:solidFill>
                  <a:srgbClr val="000000"/>
                </a:solidFill>
                <a:latin typeface="HelveticaNeue-Light"/>
              </a:rPr>
              <a:t>and </a:t>
            </a:r>
            <a:r>
              <a:rPr lang="en-US" sz="2000" dirty="0" err="1">
                <a:solidFill>
                  <a:srgbClr val="000000"/>
                </a:solidFill>
                <a:latin typeface="HelveticaNeue-Bold"/>
              </a:rPr>
              <a:t>runnabilty</a:t>
            </a:r>
            <a:r>
              <a:rPr lang="en-US" sz="2000" dirty="0">
                <a:solidFill>
                  <a:srgbClr val="000000"/>
                </a:solidFill>
                <a:latin typeface="HelveticaNeue-Bold"/>
              </a:rPr>
              <a:t> </a:t>
            </a:r>
            <a:r>
              <a:rPr lang="en-US" sz="2000" dirty="0">
                <a:solidFill>
                  <a:srgbClr val="000000"/>
                </a:solidFill>
                <a:latin typeface="HelveticaNeue-Light"/>
              </a:rPr>
              <a:t>of the machine.</a:t>
            </a:r>
          </a:p>
          <a:p>
            <a:pPr marL="800100" lvl="1" indent="-342900">
              <a:buFont typeface="Arial" panose="020B0604020202020204" pitchFamily="34" charset="0"/>
              <a:buChar char="•"/>
            </a:pPr>
            <a:endParaRPr lang="en-US" sz="2000" dirty="0">
              <a:solidFill>
                <a:srgbClr val="000000"/>
              </a:solidFill>
              <a:latin typeface="HelveticaNeue-Light"/>
            </a:endParaRPr>
          </a:p>
          <a:p>
            <a:pPr marL="342900" indent="-342900">
              <a:buFont typeface="Arial" panose="020B0604020202020204" pitchFamily="34" charset="0"/>
              <a:buChar char="•"/>
            </a:pPr>
            <a:r>
              <a:rPr lang="en-US" sz="2000" dirty="0">
                <a:solidFill>
                  <a:srgbClr val="000000"/>
                </a:solidFill>
                <a:latin typeface="HelveticaNeue-Light"/>
              </a:rPr>
              <a:t>The R1 has superior tolerance to the oscillation/vibration of paper sheet and is completely independent from other sheet properties like color, type of fibers, temperature.</a:t>
            </a:r>
          </a:p>
          <a:p>
            <a:endParaRPr lang="en-US" sz="2000" dirty="0">
              <a:solidFill>
                <a:srgbClr val="000000"/>
              </a:solidFill>
              <a:latin typeface="HelveticaNeue-Light"/>
            </a:endParaRPr>
          </a:p>
          <a:p>
            <a:pPr marL="342900" indent="-342900">
              <a:buFont typeface="Arial" panose="020B0604020202020204" pitchFamily="34" charset="0"/>
              <a:buChar char="•"/>
            </a:pPr>
            <a:r>
              <a:rPr lang="en-US" sz="2000" dirty="0">
                <a:solidFill>
                  <a:srgbClr val="000000"/>
                </a:solidFill>
                <a:latin typeface="HelveticaNeue-Light"/>
              </a:rPr>
              <a:t>No contact with the sheet is needed and no recalibration needed with grammage production change (</a:t>
            </a:r>
            <a:r>
              <a:rPr lang="en-US" sz="2000" dirty="0">
                <a:solidFill>
                  <a:srgbClr val="000000"/>
                </a:solidFill>
                <a:latin typeface="HelveticaNeue-Bold"/>
              </a:rPr>
              <a:t>virtually maintenance free</a:t>
            </a:r>
            <a:r>
              <a:rPr lang="en-US" sz="2000" dirty="0">
                <a:solidFill>
                  <a:srgbClr val="000000"/>
                </a:solidFill>
                <a:latin typeface="HelveticaNeue-Light"/>
              </a:rPr>
              <a:t>).</a:t>
            </a:r>
            <a:endParaRPr lang="de-AT" sz="2000" dirty="0"/>
          </a:p>
        </p:txBody>
      </p:sp>
      <p:sp>
        <p:nvSpPr>
          <p:cNvPr id="4" name="Rectangle 3"/>
          <p:cNvSpPr/>
          <p:nvPr/>
        </p:nvSpPr>
        <p:spPr>
          <a:xfrm>
            <a:off x="2085109" y="4600091"/>
            <a:ext cx="3241964" cy="1569660"/>
          </a:xfrm>
          <a:prstGeom prst="rect">
            <a:avLst/>
          </a:prstGeom>
        </p:spPr>
        <p:txBody>
          <a:bodyPr wrap="square">
            <a:spAutoFit/>
          </a:bodyPr>
          <a:lstStyle/>
          <a:p>
            <a:r>
              <a:rPr lang="de-AT" sz="3200" dirty="0">
                <a:solidFill>
                  <a:srgbClr val="FF0000"/>
                </a:solidFill>
                <a:latin typeface="HelveticaNeue-UltraLight"/>
              </a:rPr>
              <a:t>Quality  Efficiency  Runnability</a:t>
            </a:r>
          </a:p>
        </p:txBody>
      </p:sp>
      <p:pic>
        <p:nvPicPr>
          <p:cNvPr id="8" name="Picture 7"/>
          <p:cNvPicPr>
            <a:picLocks noChangeAspect="1"/>
          </p:cNvPicPr>
          <p:nvPr/>
        </p:nvPicPr>
        <p:blipFill>
          <a:blip r:embed="rId3"/>
          <a:stretch>
            <a:fillRect/>
          </a:stretch>
        </p:blipFill>
        <p:spPr>
          <a:xfrm>
            <a:off x="5188458" y="4547913"/>
            <a:ext cx="3536442" cy="1745895"/>
          </a:xfrm>
          <a:prstGeom prst="rect">
            <a:avLst/>
          </a:prstGeom>
        </p:spPr>
      </p:pic>
    </p:spTree>
    <p:extLst>
      <p:ext uri="{BB962C8B-B14F-4D97-AF65-F5344CB8AC3E}">
        <p14:creationId xmlns:p14="http://schemas.microsoft.com/office/powerpoint/2010/main" val="671682292"/>
      </p:ext>
    </p:extLst>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a:xfrm>
            <a:off x="1981200" y="142876"/>
            <a:ext cx="8147050" cy="595313"/>
          </a:xfrm>
        </p:spPr>
        <p:txBody>
          <a:bodyPr/>
          <a:lstStyle/>
          <a:p>
            <a:pPr eaLnBrk="1" hangingPunct="1"/>
            <a:r>
              <a:rPr lang="en-US" altLang="de-DE"/>
              <a:t> Q4215-61 Color Measurement Introduction</a:t>
            </a:r>
          </a:p>
        </p:txBody>
      </p:sp>
      <p:sp>
        <p:nvSpPr>
          <p:cNvPr id="13315" name="Rectangle 1027"/>
          <p:cNvSpPr>
            <a:spLocks noGrp="1" noChangeArrowheads="1"/>
          </p:cNvSpPr>
          <p:nvPr>
            <p:ph sz="quarter" idx="10"/>
          </p:nvPr>
        </p:nvSpPr>
        <p:spPr/>
        <p:txBody>
          <a:bodyPr rtlCol="0">
            <a:normAutofit/>
          </a:bodyPr>
          <a:lstStyle/>
          <a:p>
            <a:pPr eaLnBrk="1" hangingPunct="1">
              <a:defRPr/>
            </a:pPr>
            <a:r>
              <a:rPr dirty="0"/>
              <a:t>10 Hz response:</a:t>
            </a:r>
          </a:p>
          <a:p>
            <a:pPr lvl="1" eaLnBrk="1" hangingPunct="1">
              <a:defRPr/>
            </a:pPr>
            <a:r>
              <a:rPr dirty="0"/>
              <a:t>L*, a*, b*, FI, Br, Whiteness</a:t>
            </a:r>
          </a:p>
          <a:p>
            <a:pPr lvl="1" eaLnBrk="1" hangingPunct="1">
              <a:defRPr/>
            </a:pPr>
            <a:r>
              <a:rPr dirty="0"/>
              <a:t>All measurements corrected to infinite-pad reflectance</a:t>
            </a:r>
          </a:p>
          <a:p>
            <a:pPr eaLnBrk="1" hangingPunct="1">
              <a:defRPr/>
            </a:pPr>
            <a:r>
              <a:rPr dirty="0"/>
              <a:t>Color is calculated from measured reflectance spectrum, giving benefit of metamerism analysis</a:t>
            </a:r>
          </a:p>
          <a:p>
            <a:pPr eaLnBrk="1" hangingPunct="1">
              <a:defRPr/>
            </a:pPr>
            <a:r>
              <a:rPr dirty="0"/>
              <a:t>Moving sheet is stabilized using non-contacting vortex sheet control</a:t>
            </a:r>
          </a:p>
          <a:p>
            <a:pPr eaLnBrk="1" hangingPunct="1">
              <a:defRPr/>
            </a:pPr>
            <a:r>
              <a:rPr dirty="0"/>
              <a:t>The effect of dust and dirt buildup on color measurement is mitigated online</a:t>
            </a:r>
          </a:p>
          <a:p>
            <a:pPr eaLnBrk="1" hangingPunct="1">
              <a:defRPr/>
            </a:pPr>
            <a:r>
              <a:rPr dirty="0"/>
              <a:t>Laboratory accuracy</a:t>
            </a:r>
          </a:p>
        </p:txBody>
      </p:sp>
      <p:pic>
        <p:nvPicPr>
          <p:cNvPr id="10244" name="Content Placeholder 72" descr="Color_20100830.jpg"/>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a:fillRect/>
          </a:stretch>
        </p:blipFill>
        <p:spPr>
          <a:xfrm>
            <a:off x="6184900" y="2147888"/>
            <a:ext cx="4197350" cy="3148012"/>
          </a:xfrm>
        </p:spPr>
      </p:pic>
    </p:spTree>
    <p:extLst>
      <p:ext uri="{BB962C8B-B14F-4D97-AF65-F5344CB8AC3E}">
        <p14:creationId xmlns:p14="http://schemas.microsoft.com/office/powerpoint/2010/main" val="110784666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1200" y="142876"/>
            <a:ext cx="7454900" cy="595313"/>
          </a:xfrm>
        </p:spPr>
        <p:txBody>
          <a:bodyPr/>
          <a:lstStyle/>
          <a:p>
            <a:pPr eaLnBrk="1" hangingPunct="1"/>
            <a:r>
              <a:rPr lang="en-US" altLang="de-DE"/>
              <a:t>Measured variables</a:t>
            </a:r>
          </a:p>
        </p:txBody>
      </p:sp>
      <p:sp>
        <p:nvSpPr>
          <p:cNvPr id="23555" name="Rectangle 3"/>
          <p:cNvSpPr>
            <a:spLocks noGrp="1" noChangeArrowheads="1"/>
          </p:cNvSpPr>
          <p:nvPr>
            <p:ph sz="quarter" idx="10"/>
          </p:nvPr>
        </p:nvSpPr>
        <p:spPr/>
        <p:txBody>
          <a:bodyPr rtlCol="0">
            <a:normAutofit lnSpcReduction="10000"/>
          </a:bodyPr>
          <a:lstStyle/>
          <a:p>
            <a:pPr eaLnBrk="1" hangingPunct="1">
              <a:defRPr/>
            </a:pPr>
            <a:r>
              <a:rPr dirty="0"/>
              <a:t>Spectral quantities:</a:t>
            </a:r>
          </a:p>
          <a:p>
            <a:pPr lvl="1" eaLnBrk="1" hangingPunct="1">
              <a:defRPr/>
            </a:pPr>
            <a:r>
              <a:rPr dirty="0"/>
              <a:t>Reflectance R(</a:t>
            </a:r>
            <a:r>
              <a:rPr dirty="0">
                <a:sym typeface="Symbol" pitchFamily="18" charset="2"/>
              </a:rPr>
              <a:t>) </a:t>
            </a:r>
          </a:p>
          <a:p>
            <a:pPr lvl="1" eaLnBrk="1" hangingPunct="1">
              <a:defRPr/>
            </a:pPr>
            <a:r>
              <a:rPr dirty="0"/>
              <a:t>Apparent reflectance R’(</a:t>
            </a:r>
            <a:r>
              <a:rPr dirty="0">
                <a:sym typeface="Symbol" pitchFamily="18" charset="2"/>
              </a:rPr>
              <a:t>|S)</a:t>
            </a:r>
            <a:r>
              <a:rPr dirty="0"/>
              <a:t> for an illuminant S</a:t>
            </a:r>
          </a:p>
          <a:p>
            <a:pPr eaLnBrk="1" hangingPunct="1">
              <a:defRPr/>
            </a:pPr>
            <a:r>
              <a:rPr dirty="0"/>
              <a:t>Derived quantities under defined CIE observer(s) and illuminant(s):</a:t>
            </a:r>
          </a:p>
          <a:p>
            <a:pPr lvl="1" eaLnBrk="1" hangingPunct="1">
              <a:defRPr/>
            </a:pPr>
            <a:r>
              <a:rPr dirty="0"/>
              <a:t>CIE tristimulus values XYZ</a:t>
            </a:r>
          </a:p>
          <a:p>
            <a:pPr lvl="1" eaLnBrk="1" hangingPunct="1">
              <a:defRPr/>
            </a:pPr>
            <a:r>
              <a:rPr dirty="0"/>
              <a:t>CIE L*, a*, b* or Hunter L, a, b</a:t>
            </a:r>
          </a:p>
          <a:p>
            <a:pPr lvl="1" eaLnBrk="1" hangingPunct="1">
              <a:defRPr/>
            </a:pPr>
            <a:r>
              <a:rPr dirty="0"/>
              <a:t>Brightness (ISO,TAPPI, D65)</a:t>
            </a:r>
          </a:p>
          <a:p>
            <a:pPr lvl="1" eaLnBrk="1" hangingPunct="1">
              <a:defRPr/>
            </a:pPr>
            <a:r>
              <a:rPr dirty="0"/>
              <a:t>Fluorescence index FI</a:t>
            </a:r>
          </a:p>
          <a:p>
            <a:pPr lvl="1" eaLnBrk="1" hangingPunct="1">
              <a:defRPr/>
            </a:pPr>
            <a:r>
              <a:rPr dirty="0"/>
              <a:t>CIE Whiteness and Tint</a:t>
            </a:r>
          </a:p>
          <a:p>
            <a:pPr lvl="1" eaLnBrk="1" hangingPunct="1">
              <a:defRPr/>
            </a:pPr>
            <a:endParaRPr dirty="0"/>
          </a:p>
          <a:p>
            <a:pPr eaLnBrk="1" hangingPunct="1">
              <a:defRPr/>
            </a:pPr>
            <a:r>
              <a:rPr dirty="0"/>
              <a:t>As samples of stack or estimated stack measurements on a single layer moving web</a:t>
            </a:r>
          </a:p>
        </p:txBody>
      </p:sp>
      <p:grpSp>
        <p:nvGrpSpPr>
          <p:cNvPr id="20484" name="Group 4"/>
          <p:cNvGrpSpPr>
            <a:grpSpLocks/>
          </p:cNvGrpSpPr>
          <p:nvPr/>
        </p:nvGrpSpPr>
        <p:grpSpPr bwMode="auto">
          <a:xfrm>
            <a:off x="6454776" y="928688"/>
            <a:ext cx="4505325" cy="2711450"/>
            <a:chOff x="719" y="-63"/>
            <a:chExt cx="3793" cy="2849"/>
          </a:xfrm>
        </p:grpSpPr>
        <p:sp>
          <p:nvSpPr>
            <p:cNvPr id="20493" name="Text Box 5"/>
            <p:cNvSpPr txBox="1">
              <a:spLocks noChangeArrowheads="1"/>
            </p:cNvSpPr>
            <p:nvPr/>
          </p:nvSpPr>
          <p:spPr bwMode="auto">
            <a:xfrm>
              <a:off x="2304" y="1517"/>
              <a:ext cx="609"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spcBef>
                  <a:spcPct val="50000"/>
                </a:spcBef>
              </a:pPr>
              <a:r>
                <a:rPr lang="en-US" altLang="de-DE" sz="1400" b="1">
                  <a:solidFill>
                    <a:prstClr val="black"/>
                  </a:solidFill>
                </a:rPr>
                <a:t>X, Y, Z</a:t>
              </a:r>
            </a:p>
          </p:txBody>
        </p:sp>
        <p:sp>
          <p:nvSpPr>
            <p:cNvPr id="20494" name="Line 6"/>
            <p:cNvSpPr>
              <a:spLocks noChangeShapeType="1"/>
            </p:cNvSpPr>
            <p:nvPr/>
          </p:nvSpPr>
          <p:spPr bwMode="auto">
            <a:xfrm flipH="1">
              <a:off x="1872" y="1728"/>
              <a:ext cx="480"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eaLnBrk="1" hangingPunct="1"/>
              <a:endParaRPr lang="de-AT">
                <a:solidFill>
                  <a:prstClr val="black"/>
                </a:solidFill>
              </a:endParaRPr>
            </a:p>
          </p:txBody>
        </p:sp>
        <p:sp>
          <p:nvSpPr>
            <p:cNvPr id="20495" name="Text Box 7"/>
            <p:cNvSpPr txBox="1">
              <a:spLocks noChangeArrowheads="1"/>
            </p:cNvSpPr>
            <p:nvPr/>
          </p:nvSpPr>
          <p:spPr bwMode="auto">
            <a:xfrm>
              <a:off x="1535" y="2112"/>
              <a:ext cx="625"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r>
                <a:rPr lang="en-US" altLang="de-DE" b="1">
                  <a:solidFill>
                    <a:prstClr val="black"/>
                  </a:solidFill>
                </a:rPr>
                <a:t>x, y, z</a:t>
              </a:r>
            </a:p>
          </p:txBody>
        </p:sp>
        <p:sp>
          <p:nvSpPr>
            <p:cNvPr id="20496" name="Text Box 8"/>
            <p:cNvSpPr txBox="1">
              <a:spLocks noChangeArrowheads="1"/>
            </p:cNvSpPr>
            <p:nvPr/>
          </p:nvSpPr>
          <p:spPr bwMode="auto">
            <a:xfrm>
              <a:off x="2208" y="2112"/>
              <a:ext cx="1104"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r>
                <a:rPr lang="en-US" altLang="de-DE" sz="1400" b="1">
                  <a:solidFill>
                    <a:prstClr val="black"/>
                  </a:solidFill>
                </a:rPr>
                <a:t>CIE </a:t>
              </a:r>
              <a:br>
                <a:rPr lang="en-US" altLang="de-DE" sz="1400" b="1">
                  <a:solidFill>
                    <a:prstClr val="black"/>
                  </a:solidFill>
                </a:rPr>
              </a:br>
              <a:r>
                <a:rPr lang="en-US" altLang="de-DE" sz="1400" b="1">
                  <a:solidFill>
                    <a:prstClr val="black"/>
                  </a:solidFill>
                </a:rPr>
                <a:t>L*, a*, b*</a:t>
              </a:r>
            </a:p>
          </p:txBody>
        </p:sp>
        <p:sp>
          <p:nvSpPr>
            <p:cNvPr id="20497" name="Text Box 9"/>
            <p:cNvSpPr txBox="1">
              <a:spLocks noChangeArrowheads="1"/>
            </p:cNvSpPr>
            <p:nvPr/>
          </p:nvSpPr>
          <p:spPr bwMode="auto">
            <a:xfrm>
              <a:off x="3408" y="2112"/>
              <a:ext cx="1104"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r>
                <a:rPr lang="en-US" altLang="de-DE" sz="1400" b="1">
                  <a:solidFill>
                    <a:prstClr val="black"/>
                  </a:solidFill>
                </a:rPr>
                <a:t>Hunter </a:t>
              </a:r>
              <a:br>
                <a:rPr lang="en-US" altLang="de-DE" sz="1400" b="1">
                  <a:solidFill>
                    <a:prstClr val="black"/>
                  </a:solidFill>
                </a:rPr>
              </a:br>
              <a:r>
                <a:rPr lang="en-US" altLang="de-DE" sz="1400" b="1">
                  <a:solidFill>
                    <a:prstClr val="black"/>
                  </a:solidFill>
                </a:rPr>
                <a:t>L, a, b</a:t>
              </a:r>
            </a:p>
          </p:txBody>
        </p:sp>
        <p:sp>
          <p:nvSpPr>
            <p:cNvPr id="20498" name="Text Box 10"/>
            <p:cNvSpPr txBox="1">
              <a:spLocks noChangeArrowheads="1"/>
            </p:cNvSpPr>
            <p:nvPr/>
          </p:nvSpPr>
          <p:spPr bwMode="auto">
            <a:xfrm>
              <a:off x="2306" y="616"/>
              <a:ext cx="697"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r>
                <a:rPr lang="en-US" altLang="de-DE" sz="1000" b="1">
                  <a:solidFill>
                    <a:prstClr val="black"/>
                  </a:solidFill>
                </a:rPr>
                <a:t>Specify: </a:t>
              </a:r>
              <a:br>
                <a:rPr lang="en-US" altLang="de-DE" sz="1000" b="1">
                  <a:solidFill>
                    <a:prstClr val="black"/>
                  </a:solidFill>
                </a:rPr>
              </a:br>
              <a:r>
                <a:rPr lang="en-US" altLang="de-DE" sz="1000" b="1">
                  <a:solidFill>
                    <a:prstClr val="black"/>
                  </a:solidFill>
                </a:rPr>
                <a:t>- CIE illuminant</a:t>
              </a:r>
            </a:p>
            <a:p>
              <a:pPr defTabSz="914400" eaLnBrk="1" hangingPunct="1"/>
              <a:r>
                <a:rPr lang="en-US" altLang="de-DE" sz="1000" b="1">
                  <a:solidFill>
                    <a:prstClr val="black"/>
                  </a:solidFill>
                </a:rPr>
                <a:t>- CIE observer</a:t>
              </a:r>
            </a:p>
          </p:txBody>
        </p:sp>
        <p:sp>
          <p:nvSpPr>
            <p:cNvPr id="20499" name="Line 11"/>
            <p:cNvSpPr>
              <a:spLocks noChangeShapeType="1"/>
            </p:cNvSpPr>
            <p:nvPr/>
          </p:nvSpPr>
          <p:spPr bwMode="auto">
            <a:xfrm>
              <a:off x="2592" y="1728"/>
              <a:ext cx="0"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eaLnBrk="1" hangingPunct="1"/>
              <a:endParaRPr lang="de-AT">
                <a:solidFill>
                  <a:prstClr val="black"/>
                </a:solidFill>
              </a:endParaRPr>
            </a:p>
          </p:txBody>
        </p:sp>
        <p:sp>
          <p:nvSpPr>
            <p:cNvPr id="20500" name="Line 12"/>
            <p:cNvSpPr>
              <a:spLocks noChangeShapeType="1"/>
            </p:cNvSpPr>
            <p:nvPr/>
          </p:nvSpPr>
          <p:spPr bwMode="auto">
            <a:xfrm>
              <a:off x="2832" y="1680"/>
              <a:ext cx="816"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eaLnBrk="1" hangingPunct="1"/>
              <a:endParaRPr lang="de-AT">
                <a:solidFill>
                  <a:prstClr val="black"/>
                </a:solidFill>
              </a:endParaRPr>
            </a:p>
          </p:txBody>
        </p:sp>
        <p:sp>
          <p:nvSpPr>
            <p:cNvPr id="20501" name="Text Box 13"/>
            <p:cNvSpPr txBox="1">
              <a:spLocks noChangeArrowheads="1"/>
            </p:cNvSpPr>
            <p:nvPr/>
          </p:nvSpPr>
          <p:spPr bwMode="auto">
            <a:xfrm>
              <a:off x="719" y="1271"/>
              <a:ext cx="909"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r>
                <a:rPr lang="en-US" altLang="de-DE" sz="1400" b="1">
                  <a:solidFill>
                    <a:prstClr val="black"/>
                  </a:solidFill>
                </a:rPr>
                <a:t>CIE </a:t>
              </a:r>
              <a:br>
                <a:rPr lang="en-US" altLang="de-DE" sz="1400" b="1">
                  <a:solidFill>
                    <a:prstClr val="black"/>
                  </a:solidFill>
                </a:rPr>
              </a:br>
              <a:r>
                <a:rPr lang="en-US" altLang="de-DE" sz="1400" b="1">
                  <a:solidFill>
                    <a:prstClr val="black"/>
                  </a:solidFill>
                </a:rPr>
                <a:t>Whiteness</a:t>
              </a:r>
            </a:p>
          </p:txBody>
        </p:sp>
        <p:sp>
          <p:nvSpPr>
            <p:cNvPr id="20502" name="Line 14"/>
            <p:cNvSpPr>
              <a:spLocks noChangeShapeType="1"/>
            </p:cNvSpPr>
            <p:nvPr/>
          </p:nvSpPr>
          <p:spPr bwMode="auto">
            <a:xfrm flipH="1">
              <a:off x="1680" y="1632"/>
              <a:ext cx="576"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eaLnBrk="1" hangingPunct="1"/>
              <a:endParaRPr lang="de-AT">
                <a:solidFill>
                  <a:prstClr val="black"/>
                </a:solidFill>
              </a:endParaRPr>
            </a:p>
          </p:txBody>
        </p:sp>
        <p:sp>
          <p:nvSpPr>
            <p:cNvPr id="20503" name="Line 15"/>
            <p:cNvSpPr>
              <a:spLocks noChangeShapeType="1"/>
            </p:cNvSpPr>
            <p:nvPr/>
          </p:nvSpPr>
          <p:spPr bwMode="auto">
            <a:xfrm flipH="1" flipV="1">
              <a:off x="1488" y="1776"/>
              <a:ext cx="240"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eaLnBrk="1" hangingPunct="1"/>
              <a:endParaRPr lang="de-AT">
                <a:solidFill>
                  <a:prstClr val="black"/>
                </a:solidFill>
              </a:endParaRPr>
            </a:p>
          </p:txBody>
        </p:sp>
        <p:grpSp>
          <p:nvGrpSpPr>
            <p:cNvPr id="20504" name="Group 16"/>
            <p:cNvGrpSpPr>
              <a:grpSpLocks/>
            </p:cNvGrpSpPr>
            <p:nvPr/>
          </p:nvGrpSpPr>
          <p:grpSpPr bwMode="auto">
            <a:xfrm>
              <a:off x="1632" y="-63"/>
              <a:ext cx="1968" cy="720"/>
              <a:chOff x="1632" y="-63"/>
              <a:chExt cx="1968" cy="720"/>
            </a:xfrm>
          </p:grpSpPr>
          <p:sp>
            <p:nvSpPr>
              <p:cNvPr id="20506" name="Rectangle 17"/>
              <p:cNvSpPr>
                <a:spLocks noChangeArrowheads="1"/>
              </p:cNvSpPr>
              <p:nvPr/>
            </p:nvSpPr>
            <p:spPr bwMode="auto">
              <a:xfrm>
                <a:off x="1632" y="-63"/>
                <a:ext cx="1968" cy="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endParaRPr lang="fi-FI" altLang="de-DE">
                  <a:solidFill>
                    <a:prstClr val="black"/>
                  </a:solidFill>
                </a:endParaRPr>
              </a:p>
            </p:txBody>
          </p:sp>
          <p:sp>
            <p:nvSpPr>
              <p:cNvPr id="20507" name="Text Box 18"/>
              <p:cNvSpPr txBox="1">
                <a:spLocks noChangeArrowheads="1"/>
              </p:cNvSpPr>
              <p:nvPr/>
            </p:nvSpPr>
            <p:spPr bwMode="auto">
              <a:xfrm>
                <a:off x="1632" y="12"/>
                <a:ext cx="528"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r>
                  <a:rPr lang="en-US" altLang="de-DE" b="1">
                    <a:solidFill>
                      <a:prstClr val="black"/>
                    </a:solidFill>
                  </a:rPr>
                  <a:t>R(</a:t>
                </a:r>
                <a:r>
                  <a:rPr lang="en-US" altLang="de-DE" b="1">
                    <a:solidFill>
                      <a:prstClr val="black"/>
                    </a:solidFill>
                    <a:sym typeface="Symbol" panose="05050102010706020507" pitchFamily="18" charset="2"/>
                  </a:rPr>
                  <a:t></a:t>
                </a:r>
                <a:r>
                  <a:rPr lang="en-US" altLang="de-DE" b="1">
                    <a:solidFill>
                      <a:prstClr val="black"/>
                    </a:solidFill>
                  </a:rPr>
                  <a:t>)</a:t>
                </a:r>
              </a:p>
            </p:txBody>
          </p:sp>
          <p:sp>
            <p:nvSpPr>
              <p:cNvPr id="20508" name="Arc 19"/>
              <p:cNvSpPr>
                <a:spLocks/>
              </p:cNvSpPr>
              <p:nvPr/>
            </p:nvSpPr>
            <p:spPr bwMode="auto">
              <a:xfrm flipH="1">
                <a:off x="1726" y="312"/>
                <a:ext cx="1780" cy="22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endParaRPr lang="de-AT">
                  <a:solidFill>
                    <a:prstClr val="black"/>
                  </a:solidFill>
                </a:endParaRPr>
              </a:p>
            </p:txBody>
          </p:sp>
        </p:grpSp>
        <p:sp>
          <p:nvSpPr>
            <p:cNvPr id="20505" name="AutoShape 20"/>
            <p:cNvSpPr>
              <a:spLocks noChangeArrowheads="1"/>
            </p:cNvSpPr>
            <p:nvPr/>
          </p:nvSpPr>
          <p:spPr bwMode="auto">
            <a:xfrm>
              <a:off x="1872" y="657"/>
              <a:ext cx="1488" cy="879"/>
            </a:xfrm>
            <a:prstGeom prst="downArrow">
              <a:avLst>
                <a:gd name="adj1" fmla="val 50000"/>
                <a:gd name="adj2" fmla="val 25000"/>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eaLnBrk="1" hangingPunct="1"/>
              <a:endParaRPr lang="fi-FI" altLang="de-DE">
                <a:solidFill>
                  <a:prstClr val="black"/>
                </a:solidFill>
              </a:endParaRPr>
            </a:p>
          </p:txBody>
        </p:sp>
      </p:grpSp>
      <p:grpSp>
        <p:nvGrpSpPr>
          <p:cNvPr id="20485" name="Group 21"/>
          <p:cNvGrpSpPr>
            <a:grpSpLocks noChangeAspect="1"/>
          </p:cNvGrpSpPr>
          <p:nvPr/>
        </p:nvGrpSpPr>
        <p:grpSpPr bwMode="auto">
          <a:xfrm>
            <a:off x="7413626" y="3798889"/>
            <a:ext cx="2568575" cy="2743983"/>
            <a:chOff x="313" y="608"/>
            <a:chExt cx="3240" cy="3459"/>
          </a:xfrm>
        </p:grpSpPr>
        <p:pic>
          <p:nvPicPr>
            <p:cNvPr id="20486" name="Picture 22" descr="IMGP3513_CIEL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 y="608"/>
              <a:ext cx="3240" cy="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23"/>
            <p:cNvSpPr txBox="1">
              <a:spLocks noChangeAspect="1" noChangeArrowheads="1"/>
            </p:cNvSpPr>
            <p:nvPr/>
          </p:nvSpPr>
          <p:spPr bwMode="auto">
            <a:xfrm>
              <a:off x="1354" y="3655"/>
              <a:ext cx="839"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lnSpc>
                  <a:spcPct val="110000"/>
                </a:lnSpc>
              </a:pPr>
              <a:r>
                <a:rPr lang="en-US" altLang="de-DE" sz="1400" b="1">
                  <a:solidFill>
                    <a:prstClr val="black"/>
                  </a:solidFill>
                </a:rPr>
                <a:t>L* = 0</a:t>
              </a:r>
            </a:p>
          </p:txBody>
        </p:sp>
        <p:sp>
          <p:nvSpPr>
            <p:cNvPr id="20488" name="Text Box 24"/>
            <p:cNvSpPr txBox="1">
              <a:spLocks noChangeAspect="1" noChangeArrowheads="1"/>
            </p:cNvSpPr>
            <p:nvPr/>
          </p:nvSpPr>
          <p:spPr bwMode="auto">
            <a:xfrm>
              <a:off x="1354" y="635"/>
              <a:ext cx="109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lnSpc>
                  <a:spcPct val="110000"/>
                </a:lnSpc>
              </a:pPr>
              <a:r>
                <a:rPr lang="en-US" altLang="de-DE" sz="1400" b="1">
                  <a:solidFill>
                    <a:prstClr val="black"/>
                  </a:solidFill>
                </a:rPr>
                <a:t>L* = 100</a:t>
              </a:r>
            </a:p>
          </p:txBody>
        </p:sp>
        <p:sp>
          <p:nvSpPr>
            <p:cNvPr id="20489" name="Text Box 25"/>
            <p:cNvSpPr txBox="1">
              <a:spLocks noChangeAspect="1" noChangeArrowheads="1"/>
            </p:cNvSpPr>
            <p:nvPr/>
          </p:nvSpPr>
          <p:spPr bwMode="auto">
            <a:xfrm>
              <a:off x="2706" y="2935"/>
              <a:ext cx="532"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lnSpc>
                  <a:spcPct val="110000"/>
                </a:lnSpc>
              </a:pPr>
              <a:r>
                <a:rPr lang="en-US" altLang="de-DE" sz="1400" b="1">
                  <a:solidFill>
                    <a:prstClr val="black"/>
                  </a:solidFill>
                </a:rPr>
                <a:t>-b*</a:t>
              </a:r>
            </a:p>
          </p:txBody>
        </p:sp>
        <p:sp>
          <p:nvSpPr>
            <p:cNvPr id="20490" name="Text Box 26"/>
            <p:cNvSpPr txBox="1">
              <a:spLocks noChangeAspect="1" noChangeArrowheads="1"/>
            </p:cNvSpPr>
            <p:nvPr/>
          </p:nvSpPr>
          <p:spPr bwMode="auto">
            <a:xfrm>
              <a:off x="453" y="1313"/>
              <a:ext cx="588"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lnSpc>
                  <a:spcPct val="110000"/>
                </a:lnSpc>
              </a:pPr>
              <a:r>
                <a:rPr lang="en-US" altLang="de-DE" sz="1400" b="1">
                  <a:solidFill>
                    <a:prstClr val="black"/>
                  </a:solidFill>
                </a:rPr>
                <a:t>+b*</a:t>
              </a:r>
            </a:p>
          </p:txBody>
        </p:sp>
        <p:sp>
          <p:nvSpPr>
            <p:cNvPr id="20491" name="Text Box 27"/>
            <p:cNvSpPr txBox="1">
              <a:spLocks noChangeAspect="1" noChangeArrowheads="1"/>
            </p:cNvSpPr>
            <p:nvPr/>
          </p:nvSpPr>
          <p:spPr bwMode="auto">
            <a:xfrm>
              <a:off x="2870" y="1583"/>
              <a:ext cx="576"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lnSpc>
                  <a:spcPct val="110000"/>
                </a:lnSpc>
              </a:pPr>
              <a:r>
                <a:rPr lang="en-US" altLang="de-DE" sz="1400" b="1">
                  <a:solidFill>
                    <a:prstClr val="black"/>
                  </a:solidFill>
                </a:rPr>
                <a:t>+a*</a:t>
              </a:r>
            </a:p>
          </p:txBody>
        </p:sp>
        <p:sp>
          <p:nvSpPr>
            <p:cNvPr id="20492" name="Text Box 28"/>
            <p:cNvSpPr txBox="1">
              <a:spLocks noChangeAspect="1" noChangeArrowheads="1"/>
            </p:cNvSpPr>
            <p:nvPr/>
          </p:nvSpPr>
          <p:spPr bwMode="auto">
            <a:xfrm>
              <a:off x="363" y="2484"/>
              <a:ext cx="52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lIns="90488" tIns="44450" rIns="90488" bIns="4445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a:lnSpc>
                  <a:spcPct val="110000"/>
                </a:lnSpc>
              </a:pPr>
              <a:r>
                <a:rPr lang="en-US" altLang="de-DE" sz="1400" b="1">
                  <a:solidFill>
                    <a:prstClr val="black"/>
                  </a:solidFill>
                </a:rPr>
                <a:t>-a*</a:t>
              </a:r>
            </a:p>
          </p:txBody>
        </p:sp>
      </p:grpSp>
    </p:spTree>
    <p:extLst>
      <p:ext uri="{BB962C8B-B14F-4D97-AF65-F5344CB8AC3E}">
        <p14:creationId xmlns:p14="http://schemas.microsoft.com/office/powerpoint/2010/main" val="2694144801"/>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1981200" y="142876"/>
            <a:ext cx="7454900" cy="595313"/>
          </a:xfrm>
        </p:spPr>
        <p:txBody>
          <a:bodyPr/>
          <a:lstStyle/>
          <a:p>
            <a:pPr eaLnBrk="1" hangingPunct="1"/>
            <a:r>
              <a:rPr lang="en-US" altLang="de-DE"/>
              <a:t> Q4215 Color Measurement</a:t>
            </a:r>
          </a:p>
        </p:txBody>
      </p:sp>
      <p:sp>
        <p:nvSpPr>
          <p:cNvPr id="13315" name="Rectangle 1027"/>
          <p:cNvSpPr>
            <a:spLocks noGrp="1" noChangeArrowheads="1"/>
          </p:cNvSpPr>
          <p:nvPr>
            <p:ph sz="quarter" idx="10"/>
          </p:nvPr>
        </p:nvSpPr>
        <p:spPr/>
        <p:txBody>
          <a:bodyPr rtlCol="0">
            <a:normAutofit/>
          </a:bodyPr>
          <a:lstStyle/>
          <a:p>
            <a:pPr eaLnBrk="1" hangingPunct="1">
              <a:defRPr/>
            </a:pPr>
            <a:r>
              <a:rPr dirty="0"/>
              <a:t>10 Hz response:</a:t>
            </a:r>
          </a:p>
          <a:p>
            <a:pPr lvl="1" eaLnBrk="1" hangingPunct="1">
              <a:defRPr/>
            </a:pPr>
            <a:r>
              <a:rPr dirty="0"/>
              <a:t>L*, a*, b*, FI, Br, Wht</a:t>
            </a:r>
          </a:p>
          <a:p>
            <a:pPr lvl="1" eaLnBrk="1" hangingPunct="1">
              <a:defRPr/>
            </a:pPr>
            <a:r>
              <a:rPr dirty="0"/>
              <a:t>All measurements corrected to infinite-pad reflectance</a:t>
            </a:r>
          </a:p>
          <a:p>
            <a:pPr eaLnBrk="1" hangingPunct="1">
              <a:defRPr/>
            </a:pPr>
            <a:r>
              <a:rPr dirty="0"/>
              <a:t>Color is calculated from measured reflectance spectrum, giving benefit of metamerism analysis</a:t>
            </a:r>
          </a:p>
          <a:p>
            <a:pPr eaLnBrk="1" hangingPunct="1">
              <a:defRPr/>
            </a:pPr>
            <a:r>
              <a:rPr dirty="0"/>
              <a:t>Moving sheet is stabilized using non-contacting vortex sheet control</a:t>
            </a:r>
          </a:p>
          <a:p>
            <a:pPr eaLnBrk="1" hangingPunct="1">
              <a:defRPr/>
            </a:pPr>
            <a:r>
              <a:rPr dirty="0"/>
              <a:t>The effect of dust and dirt buildup on color measurement is mitigated online</a:t>
            </a:r>
          </a:p>
          <a:p>
            <a:pPr eaLnBrk="1" hangingPunct="1">
              <a:defRPr/>
            </a:pPr>
            <a:r>
              <a:rPr dirty="0"/>
              <a:t>Laboratory accuracy</a:t>
            </a:r>
          </a:p>
        </p:txBody>
      </p:sp>
      <p:pic>
        <p:nvPicPr>
          <p:cNvPr id="31748" name="Content Placeholder 72" descr="Color_20100830.jpg"/>
          <p:cNvPicPr>
            <a:picLocks noGrp="1" noChangeAspect="1"/>
          </p:cNvPicPr>
          <p:nvPr>
            <p:ph sz="quarter" idx="11"/>
          </p:nvPr>
        </p:nvPicPr>
        <p:blipFill>
          <a:blip r:embed="rId3">
            <a:extLst>
              <a:ext uri="{28A0092B-C50C-407E-A947-70E740481C1C}">
                <a14:useLocalDpi xmlns:a14="http://schemas.microsoft.com/office/drawing/2010/main" val="0"/>
              </a:ext>
            </a:extLst>
          </a:blip>
          <a:srcRect/>
          <a:stretch>
            <a:fillRect/>
          </a:stretch>
        </p:blipFill>
        <p:spPr>
          <a:xfrm>
            <a:off x="6184900" y="2147888"/>
            <a:ext cx="4197350" cy="3148012"/>
          </a:xfrm>
        </p:spPr>
      </p:pic>
    </p:spTree>
    <p:extLst>
      <p:ext uri="{BB962C8B-B14F-4D97-AF65-F5344CB8AC3E}">
        <p14:creationId xmlns:p14="http://schemas.microsoft.com/office/powerpoint/2010/main" val="3293516060"/>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064563" y="601805"/>
            <a:ext cx="8289925" cy="1143000"/>
          </a:xfrm>
        </p:spPr>
        <p:txBody>
          <a:bodyPr/>
          <a:lstStyle/>
          <a:p>
            <a:pPr eaLnBrk="1" hangingPunct="1"/>
            <a:r>
              <a:rPr lang="en-US" dirty="0" err="1">
                <a:latin typeface="Arial" charset="0"/>
                <a:cs typeface="Arial" charset="0"/>
              </a:rPr>
              <a:t>Experion</a:t>
            </a:r>
            <a:r>
              <a:rPr lang="en-US" dirty="0">
                <a:latin typeface="Arial" charset="0"/>
                <a:cs typeface="Arial" charset="0"/>
              </a:rPr>
              <a:t> MX SW</a:t>
            </a:r>
            <a:br>
              <a:rPr lang="en-US" dirty="0">
                <a:latin typeface="Arial" charset="0"/>
                <a:cs typeface="Arial" charset="0"/>
              </a:rPr>
            </a:br>
            <a:endParaRPr lang="en-US" dirty="0">
              <a:latin typeface="Arial" charset="0"/>
              <a:cs typeface="Arial" charset="0"/>
            </a:endParaRPr>
          </a:p>
        </p:txBody>
      </p:sp>
      <p:pic>
        <p:nvPicPr>
          <p:cNvPr id="4" name="Picture 2" descr="spacer"/>
          <p:cNvPicPr>
            <a:picLocks noChangeAspect="1" noChangeArrowheads="1"/>
          </p:cNvPicPr>
          <p:nvPr/>
        </p:nvPicPr>
        <p:blipFill>
          <a:blip r:embed="rId3"/>
          <a:srcRect/>
          <a:stretch>
            <a:fillRect/>
          </a:stretch>
        </p:blipFill>
        <p:spPr bwMode="auto">
          <a:xfrm>
            <a:off x="4943872" y="5949281"/>
            <a:ext cx="190500" cy="9525"/>
          </a:xfrm>
          <a:prstGeom prst="rect">
            <a:avLst/>
          </a:prstGeom>
          <a:noFill/>
        </p:spPr>
      </p:pic>
      <p:grpSp>
        <p:nvGrpSpPr>
          <p:cNvPr id="5" name="Group 9"/>
          <p:cNvGrpSpPr>
            <a:grpSpLocks/>
          </p:cNvGrpSpPr>
          <p:nvPr/>
        </p:nvGrpSpPr>
        <p:grpSpPr bwMode="auto">
          <a:xfrm>
            <a:off x="2714733" y="2436337"/>
            <a:ext cx="5557837" cy="2251075"/>
            <a:chOff x="1738" y="1652"/>
            <a:chExt cx="8753" cy="3545"/>
          </a:xfrm>
        </p:grpSpPr>
        <p:grpSp>
          <p:nvGrpSpPr>
            <p:cNvPr id="6" name="Group 10"/>
            <p:cNvGrpSpPr>
              <a:grpSpLocks/>
            </p:cNvGrpSpPr>
            <p:nvPr/>
          </p:nvGrpSpPr>
          <p:grpSpPr bwMode="auto">
            <a:xfrm>
              <a:off x="1738" y="2459"/>
              <a:ext cx="8739" cy="1887"/>
              <a:chOff x="1409" y="5870"/>
              <a:chExt cx="9174" cy="2018"/>
            </a:xfrm>
          </p:grpSpPr>
          <p:sp>
            <p:nvSpPr>
              <p:cNvPr id="185" name="Freeform 11"/>
              <p:cNvSpPr>
                <a:spLocks/>
              </p:cNvSpPr>
              <p:nvPr/>
            </p:nvSpPr>
            <p:spPr bwMode="auto">
              <a:xfrm>
                <a:off x="10418" y="5870"/>
                <a:ext cx="165" cy="2018"/>
              </a:xfrm>
              <a:custGeom>
                <a:avLst/>
                <a:gdLst/>
                <a:ahLst/>
                <a:cxnLst>
                  <a:cxn ang="0">
                    <a:pos x="0" y="2018"/>
                  </a:cxn>
                  <a:cxn ang="0">
                    <a:pos x="0" y="159"/>
                  </a:cxn>
                  <a:cxn ang="0">
                    <a:pos x="165" y="0"/>
                  </a:cxn>
                  <a:cxn ang="0">
                    <a:pos x="165" y="1858"/>
                  </a:cxn>
                  <a:cxn ang="0">
                    <a:pos x="0" y="2018"/>
                  </a:cxn>
                </a:cxnLst>
                <a:rect l="0" t="0" r="r" b="b"/>
                <a:pathLst>
                  <a:path w="165" h="2018">
                    <a:moveTo>
                      <a:pt x="0" y="2018"/>
                    </a:moveTo>
                    <a:lnTo>
                      <a:pt x="0" y="159"/>
                    </a:lnTo>
                    <a:lnTo>
                      <a:pt x="165" y="0"/>
                    </a:lnTo>
                    <a:lnTo>
                      <a:pt x="165" y="1858"/>
                    </a:lnTo>
                    <a:lnTo>
                      <a:pt x="0" y="2018"/>
                    </a:lnTo>
                    <a:close/>
                  </a:path>
                </a:pathLst>
              </a:custGeom>
              <a:solidFill>
                <a:srgbClr val="FFFFA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86" name="Freeform 12"/>
              <p:cNvSpPr>
                <a:spLocks/>
              </p:cNvSpPr>
              <p:nvPr/>
            </p:nvSpPr>
            <p:spPr bwMode="auto">
              <a:xfrm>
                <a:off x="1409" y="5870"/>
                <a:ext cx="9174" cy="159"/>
              </a:xfrm>
              <a:custGeom>
                <a:avLst/>
                <a:gdLst/>
                <a:ahLst/>
                <a:cxnLst>
                  <a:cxn ang="0">
                    <a:pos x="9009" y="159"/>
                  </a:cxn>
                  <a:cxn ang="0">
                    <a:pos x="0" y="159"/>
                  </a:cxn>
                  <a:cxn ang="0">
                    <a:pos x="165" y="0"/>
                  </a:cxn>
                  <a:cxn ang="0">
                    <a:pos x="9174" y="0"/>
                  </a:cxn>
                  <a:cxn ang="0">
                    <a:pos x="9009" y="159"/>
                  </a:cxn>
                </a:cxnLst>
                <a:rect l="0" t="0" r="r" b="b"/>
                <a:pathLst>
                  <a:path w="9174" h="159">
                    <a:moveTo>
                      <a:pt x="9009" y="159"/>
                    </a:moveTo>
                    <a:lnTo>
                      <a:pt x="0" y="159"/>
                    </a:lnTo>
                    <a:lnTo>
                      <a:pt x="165" y="0"/>
                    </a:lnTo>
                    <a:lnTo>
                      <a:pt x="9174" y="0"/>
                    </a:lnTo>
                    <a:lnTo>
                      <a:pt x="9009" y="159"/>
                    </a:lnTo>
                    <a:close/>
                  </a:path>
                </a:pathLst>
              </a:custGeom>
              <a:solidFill>
                <a:srgbClr val="BE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87" name="Rectangle 13"/>
              <p:cNvSpPr>
                <a:spLocks noChangeArrowheads="1"/>
              </p:cNvSpPr>
              <p:nvPr/>
            </p:nvSpPr>
            <p:spPr bwMode="auto">
              <a:xfrm>
                <a:off x="1409" y="6029"/>
                <a:ext cx="9009" cy="1859"/>
              </a:xfrm>
              <a:prstGeom prst="rect">
                <a:avLst/>
              </a:prstGeom>
              <a:solidFill>
                <a:srgbClr val="F4F495"/>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7" name="Rectangle 14"/>
            <p:cNvSpPr>
              <a:spLocks noChangeArrowheads="1"/>
            </p:cNvSpPr>
            <p:nvPr/>
          </p:nvSpPr>
          <p:spPr bwMode="auto">
            <a:xfrm>
              <a:off x="1833" y="2652"/>
              <a:ext cx="190" cy="42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nvGrpSpPr>
            <p:cNvPr id="8" name="Group 15"/>
            <p:cNvGrpSpPr>
              <a:grpSpLocks/>
            </p:cNvGrpSpPr>
            <p:nvPr/>
          </p:nvGrpSpPr>
          <p:grpSpPr bwMode="auto">
            <a:xfrm>
              <a:off x="1909" y="2955"/>
              <a:ext cx="927" cy="864"/>
              <a:chOff x="1588" y="6400"/>
              <a:chExt cx="974" cy="924"/>
            </a:xfrm>
          </p:grpSpPr>
          <p:sp>
            <p:nvSpPr>
              <p:cNvPr id="180" name="Rectangle 16"/>
              <p:cNvSpPr>
                <a:spLocks noChangeArrowheads="1"/>
              </p:cNvSpPr>
              <p:nvPr/>
            </p:nvSpPr>
            <p:spPr bwMode="auto">
              <a:xfrm>
                <a:off x="1588" y="6400"/>
                <a:ext cx="877" cy="845"/>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81" name="Rectangle 17"/>
              <p:cNvSpPr>
                <a:spLocks noChangeArrowheads="1"/>
              </p:cNvSpPr>
              <p:nvPr/>
            </p:nvSpPr>
            <p:spPr bwMode="auto">
              <a:xfrm>
                <a:off x="1697" y="6477"/>
                <a:ext cx="865"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RAE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82" name="Rectangle 18"/>
              <p:cNvSpPr>
                <a:spLocks noChangeArrowheads="1"/>
              </p:cNvSpPr>
              <p:nvPr/>
            </p:nvSpPr>
            <p:spPr bwMode="auto">
              <a:xfrm>
                <a:off x="1684" y="6464"/>
                <a:ext cx="865"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FF3300"/>
                    </a:solidFill>
                    <a:effectLst/>
                    <a:uLnTx/>
                    <a:uFillTx/>
                    <a:latin typeface="Arial" panose="020B0604020202020204" pitchFamily="34" charset="0"/>
                    <a:ea typeface="MS Mincho" pitchFamily="49" charset="-128"/>
                    <a:cs typeface="+mn-cs"/>
                  </a:rPr>
                  <a:t>RAE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83" name="Rectangle 19"/>
              <p:cNvSpPr>
                <a:spLocks noChangeArrowheads="1"/>
              </p:cNvSpPr>
              <p:nvPr/>
            </p:nvSpPr>
            <p:spPr bwMode="auto">
              <a:xfrm>
                <a:off x="1760" y="6865"/>
                <a:ext cx="732"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API</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84" name="Rectangle 20"/>
              <p:cNvSpPr>
                <a:spLocks noChangeArrowheads="1"/>
              </p:cNvSpPr>
              <p:nvPr/>
            </p:nvSpPr>
            <p:spPr bwMode="auto">
              <a:xfrm>
                <a:off x="1746" y="6851"/>
                <a:ext cx="732"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FF3300"/>
                    </a:solidFill>
                    <a:effectLst/>
                    <a:uLnTx/>
                    <a:uFillTx/>
                    <a:latin typeface="Arial" panose="020B0604020202020204" pitchFamily="34" charset="0"/>
                    <a:ea typeface="MS Mincho" pitchFamily="49" charset="-128"/>
                    <a:cs typeface="+mn-cs"/>
                  </a:rPr>
                  <a:t>API</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9" name="Rectangle 21"/>
            <p:cNvSpPr>
              <a:spLocks noChangeArrowheads="1"/>
            </p:cNvSpPr>
            <p:nvPr/>
          </p:nvSpPr>
          <p:spPr bwMode="auto">
            <a:xfrm>
              <a:off x="6019" y="4518"/>
              <a:ext cx="419"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919191"/>
                  </a:solidFill>
                  <a:effectLst/>
                  <a:uLnTx/>
                  <a:uFillTx/>
                  <a:latin typeface="Arial" panose="020B0604020202020204" pitchFamily="34" charset="0"/>
                  <a:ea typeface="MS Mincho" pitchFamily="49" charset="-128"/>
                  <a:cs typeface="+mn-cs"/>
                </a:rPr>
                <a:t>. . .</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0" name="Rectangle 22"/>
            <p:cNvSpPr>
              <a:spLocks noChangeArrowheads="1"/>
            </p:cNvSpPr>
            <p:nvPr/>
          </p:nvSpPr>
          <p:spPr bwMode="auto">
            <a:xfrm>
              <a:off x="5925" y="4462"/>
              <a:ext cx="653" cy="36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1" name="Rectangle 23"/>
            <p:cNvSpPr>
              <a:spLocks noChangeArrowheads="1"/>
            </p:cNvSpPr>
            <p:nvPr/>
          </p:nvSpPr>
          <p:spPr bwMode="auto">
            <a:xfrm>
              <a:off x="5901" y="4499"/>
              <a:ext cx="651" cy="36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2" name="Rectangle 24"/>
            <p:cNvSpPr>
              <a:spLocks noChangeArrowheads="1"/>
            </p:cNvSpPr>
            <p:nvPr/>
          </p:nvSpPr>
          <p:spPr bwMode="auto">
            <a:xfrm>
              <a:off x="5993" y="4556"/>
              <a:ext cx="419"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 . .</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nvGrpSpPr>
            <p:cNvPr id="13" name="Group 25"/>
            <p:cNvGrpSpPr>
              <a:grpSpLocks/>
            </p:cNvGrpSpPr>
            <p:nvPr/>
          </p:nvGrpSpPr>
          <p:grpSpPr bwMode="auto">
            <a:xfrm>
              <a:off x="2848" y="2875"/>
              <a:ext cx="6545" cy="1016"/>
              <a:chOff x="2574" y="6315"/>
              <a:chExt cx="6871" cy="1086"/>
            </a:xfrm>
          </p:grpSpPr>
          <p:grpSp>
            <p:nvGrpSpPr>
              <p:cNvPr id="173" name="Group 26"/>
              <p:cNvGrpSpPr>
                <a:grpSpLocks/>
              </p:cNvGrpSpPr>
              <p:nvPr/>
            </p:nvGrpSpPr>
            <p:grpSpPr bwMode="auto">
              <a:xfrm>
                <a:off x="2574" y="6315"/>
                <a:ext cx="6871" cy="1086"/>
                <a:chOff x="2574" y="6315"/>
                <a:chExt cx="6871" cy="1086"/>
              </a:xfrm>
            </p:grpSpPr>
            <p:sp>
              <p:nvSpPr>
                <p:cNvPr id="177" name="Freeform 27"/>
                <p:cNvSpPr>
                  <a:spLocks/>
                </p:cNvSpPr>
                <p:nvPr/>
              </p:nvSpPr>
              <p:spPr bwMode="auto">
                <a:xfrm>
                  <a:off x="9281" y="6315"/>
                  <a:ext cx="164" cy="1086"/>
                </a:xfrm>
                <a:custGeom>
                  <a:avLst/>
                  <a:gdLst/>
                  <a:ahLst/>
                  <a:cxnLst>
                    <a:cxn ang="0">
                      <a:pos x="0" y="1086"/>
                    </a:cxn>
                    <a:cxn ang="0">
                      <a:pos x="0" y="160"/>
                    </a:cxn>
                    <a:cxn ang="0">
                      <a:pos x="164" y="0"/>
                    </a:cxn>
                    <a:cxn ang="0">
                      <a:pos x="164" y="926"/>
                    </a:cxn>
                    <a:cxn ang="0">
                      <a:pos x="0" y="1086"/>
                    </a:cxn>
                  </a:cxnLst>
                  <a:rect l="0" t="0" r="r" b="b"/>
                  <a:pathLst>
                    <a:path w="164" h="1086">
                      <a:moveTo>
                        <a:pt x="0" y="1086"/>
                      </a:moveTo>
                      <a:lnTo>
                        <a:pt x="0" y="160"/>
                      </a:lnTo>
                      <a:lnTo>
                        <a:pt x="164" y="0"/>
                      </a:lnTo>
                      <a:lnTo>
                        <a:pt x="164" y="926"/>
                      </a:lnTo>
                      <a:lnTo>
                        <a:pt x="0" y="1086"/>
                      </a:lnTo>
                      <a:close/>
                    </a:path>
                  </a:pathLst>
                </a:custGeom>
                <a:solidFill>
                  <a:srgbClr val="05AAE1"/>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78" name="Freeform 28"/>
                <p:cNvSpPr>
                  <a:spLocks/>
                </p:cNvSpPr>
                <p:nvPr/>
              </p:nvSpPr>
              <p:spPr bwMode="auto">
                <a:xfrm>
                  <a:off x="2574" y="6315"/>
                  <a:ext cx="6871" cy="160"/>
                </a:xfrm>
                <a:custGeom>
                  <a:avLst/>
                  <a:gdLst/>
                  <a:ahLst/>
                  <a:cxnLst>
                    <a:cxn ang="0">
                      <a:pos x="6707" y="160"/>
                    </a:cxn>
                    <a:cxn ang="0">
                      <a:pos x="0" y="160"/>
                    </a:cxn>
                    <a:cxn ang="0">
                      <a:pos x="164" y="0"/>
                    </a:cxn>
                    <a:cxn ang="0">
                      <a:pos x="6871" y="0"/>
                    </a:cxn>
                    <a:cxn ang="0">
                      <a:pos x="6707" y="160"/>
                    </a:cxn>
                  </a:cxnLst>
                  <a:rect l="0" t="0" r="r" b="b"/>
                  <a:pathLst>
                    <a:path w="6871" h="160">
                      <a:moveTo>
                        <a:pt x="6707" y="160"/>
                      </a:moveTo>
                      <a:lnTo>
                        <a:pt x="0" y="160"/>
                      </a:lnTo>
                      <a:lnTo>
                        <a:pt x="164" y="0"/>
                      </a:lnTo>
                      <a:lnTo>
                        <a:pt x="6871" y="0"/>
                      </a:lnTo>
                      <a:lnTo>
                        <a:pt x="6707" y="160"/>
                      </a:lnTo>
                      <a:close/>
                    </a:path>
                  </a:pathLst>
                </a:custGeom>
                <a:solidFill>
                  <a:srgbClr val="05759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79" name="Rectangle 29"/>
                <p:cNvSpPr>
                  <a:spLocks noChangeArrowheads="1"/>
                </p:cNvSpPr>
                <p:nvPr/>
              </p:nvSpPr>
              <p:spPr bwMode="auto">
                <a:xfrm>
                  <a:off x="2574" y="6475"/>
                  <a:ext cx="6707" cy="926"/>
                </a:xfrm>
                <a:prstGeom prst="rect">
                  <a:avLst/>
                </a:prstGeom>
                <a:solidFill>
                  <a:srgbClr val="0595C4"/>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74" name="Rectangle 30"/>
              <p:cNvSpPr>
                <a:spLocks noChangeArrowheads="1"/>
              </p:cNvSpPr>
              <p:nvPr/>
            </p:nvSpPr>
            <p:spPr bwMode="auto">
              <a:xfrm>
                <a:off x="2670" y="6523"/>
                <a:ext cx="6508" cy="829"/>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75" name="Rectangle 31"/>
              <p:cNvSpPr>
                <a:spLocks noChangeArrowheads="1"/>
              </p:cNvSpPr>
              <p:nvPr/>
            </p:nvSpPr>
            <p:spPr bwMode="auto">
              <a:xfrm>
                <a:off x="2910" y="6771"/>
                <a:ext cx="6513"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Real-Time Application Environment (RAE)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76" name="Rectangle 32"/>
              <p:cNvSpPr>
                <a:spLocks noChangeArrowheads="1"/>
              </p:cNvSpPr>
              <p:nvPr/>
            </p:nvSpPr>
            <p:spPr bwMode="auto">
              <a:xfrm>
                <a:off x="2896" y="6757"/>
                <a:ext cx="6513"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srgbClr val="FFFF00"/>
                    </a:solidFill>
                    <a:effectLst/>
                    <a:uLnTx/>
                    <a:uFillTx/>
                    <a:latin typeface="Arial" panose="020B0604020202020204" pitchFamily="34" charset="0"/>
                    <a:ea typeface="MS Mincho" pitchFamily="49" charset="-128"/>
                    <a:cs typeface="+mn-cs"/>
                  </a:rPr>
                  <a:t>Real-Time Application Environment (RAE)</a:t>
                </a:r>
                <a:endParaRPr kumimoji="0" lang="en-GB"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p:txBody>
          </p:sp>
        </p:grpSp>
        <p:grpSp>
          <p:nvGrpSpPr>
            <p:cNvPr id="14" name="Group 33"/>
            <p:cNvGrpSpPr>
              <a:grpSpLocks/>
            </p:cNvGrpSpPr>
            <p:nvPr/>
          </p:nvGrpSpPr>
          <p:grpSpPr bwMode="auto">
            <a:xfrm>
              <a:off x="1766" y="4046"/>
              <a:ext cx="1310" cy="1151"/>
              <a:chOff x="1438" y="7567"/>
              <a:chExt cx="1376" cy="1231"/>
            </a:xfrm>
          </p:grpSpPr>
          <p:grpSp>
            <p:nvGrpSpPr>
              <p:cNvPr id="160" name="Group 34"/>
              <p:cNvGrpSpPr>
                <a:grpSpLocks/>
              </p:cNvGrpSpPr>
              <p:nvPr/>
            </p:nvGrpSpPr>
            <p:grpSpPr bwMode="auto">
              <a:xfrm>
                <a:off x="1438" y="7776"/>
                <a:ext cx="1376" cy="1022"/>
                <a:chOff x="1438" y="7776"/>
                <a:chExt cx="1376" cy="1022"/>
              </a:xfrm>
            </p:grpSpPr>
            <p:sp>
              <p:nvSpPr>
                <p:cNvPr id="170" name="Freeform 35"/>
                <p:cNvSpPr>
                  <a:spLocks/>
                </p:cNvSpPr>
                <p:nvPr/>
              </p:nvSpPr>
              <p:spPr bwMode="auto">
                <a:xfrm>
                  <a:off x="2681" y="7776"/>
                  <a:ext cx="133" cy="1022"/>
                </a:xfrm>
                <a:custGeom>
                  <a:avLst/>
                  <a:gdLst/>
                  <a:ahLst/>
                  <a:cxnLst>
                    <a:cxn ang="0">
                      <a:pos x="0" y="1022"/>
                    </a:cxn>
                    <a:cxn ang="0">
                      <a:pos x="0" y="128"/>
                    </a:cxn>
                    <a:cxn ang="0">
                      <a:pos x="133" y="0"/>
                    </a:cxn>
                    <a:cxn ang="0">
                      <a:pos x="133" y="894"/>
                    </a:cxn>
                    <a:cxn ang="0">
                      <a:pos x="0" y="1022"/>
                    </a:cxn>
                  </a:cxnLst>
                  <a:rect l="0" t="0" r="r" b="b"/>
                  <a:pathLst>
                    <a:path w="133" h="1022">
                      <a:moveTo>
                        <a:pt x="0" y="1022"/>
                      </a:moveTo>
                      <a:lnTo>
                        <a:pt x="0" y="128"/>
                      </a:lnTo>
                      <a:lnTo>
                        <a:pt x="133" y="0"/>
                      </a:lnTo>
                      <a:lnTo>
                        <a:pt x="133" y="894"/>
                      </a:lnTo>
                      <a:lnTo>
                        <a:pt x="0" y="1022"/>
                      </a:lnTo>
                      <a:close/>
                    </a:path>
                  </a:pathLst>
                </a:custGeom>
                <a:solidFill>
                  <a:srgbClr val="72FFA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71" name="Freeform 36"/>
                <p:cNvSpPr>
                  <a:spLocks/>
                </p:cNvSpPr>
                <p:nvPr/>
              </p:nvSpPr>
              <p:spPr bwMode="auto">
                <a:xfrm>
                  <a:off x="1438" y="7776"/>
                  <a:ext cx="1376" cy="128"/>
                </a:xfrm>
                <a:custGeom>
                  <a:avLst/>
                  <a:gdLst/>
                  <a:ahLst/>
                  <a:cxnLst>
                    <a:cxn ang="0">
                      <a:pos x="1243" y="128"/>
                    </a:cxn>
                    <a:cxn ang="0">
                      <a:pos x="0" y="128"/>
                    </a:cxn>
                    <a:cxn ang="0">
                      <a:pos x="132" y="0"/>
                    </a:cxn>
                    <a:cxn ang="0">
                      <a:pos x="1376" y="0"/>
                    </a:cxn>
                    <a:cxn ang="0">
                      <a:pos x="1243" y="128"/>
                    </a:cxn>
                  </a:cxnLst>
                  <a:rect l="0" t="0" r="r" b="b"/>
                  <a:pathLst>
                    <a:path w="1376" h="128">
                      <a:moveTo>
                        <a:pt x="1243" y="128"/>
                      </a:moveTo>
                      <a:lnTo>
                        <a:pt x="0" y="128"/>
                      </a:lnTo>
                      <a:lnTo>
                        <a:pt x="132" y="0"/>
                      </a:lnTo>
                      <a:lnTo>
                        <a:pt x="1376" y="0"/>
                      </a:lnTo>
                      <a:lnTo>
                        <a:pt x="1243" y="128"/>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72" name="Rectangle 37"/>
                <p:cNvSpPr>
                  <a:spLocks noChangeArrowheads="1"/>
                </p:cNvSpPr>
                <p:nvPr/>
              </p:nvSpPr>
              <p:spPr bwMode="auto">
                <a:xfrm>
                  <a:off x="1438" y="7904"/>
                  <a:ext cx="1243" cy="894"/>
                </a:xfrm>
                <a:prstGeom prst="rect">
                  <a:avLst/>
                </a:prstGeom>
                <a:solidFill>
                  <a:srgbClr val="65F495"/>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1" name="Rectangle 38"/>
              <p:cNvSpPr>
                <a:spLocks noChangeArrowheads="1"/>
              </p:cNvSpPr>
              <p:nvPr/>
            </p:nvSpPr>
            <p:spPr bwMode="auto">
              <a:xfrm>
                <a:off x="1517" y="7939"/>
                <a:ext cx="1086" cy="818"/>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2" name="Rectangle 39"/>
              <p:cNvSpPr>
                <a:spLocks noChangeArrowheads="1"/>
              </p:cNvSpPr>
              <p:nvPr/>
            </p:nvSpPr>
            <p:spPr bwMode="auto">
              <a:xfrm>
                <a:off x="1718" y="8077"/>
                <a:ext cx="860"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Recipe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3" name="Rectangle 40"/>
              <p:cNvSpPr>
                <a:spLocks noChangeArrowheads="1"/>
              </p:cNvSpPr>
              <p:nvPr/>
            </p:nvSpPr>
            <p:spPr bwMode="auto">
              <a:xfrm>
                <a:off x="1708" y="8067"/>
                <a:ext cx="860"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Recipe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4" name="Rectangle 41"/>
              <p:cNvSpPr>
                <a:spLocks noChangeArrowheads="1"/>
              </p:cNvSpPr>
              <p:nvPr/>
            </p:nvSpPr>
            <p:spPr bwMode="auto">
              <a:xfrm>
                <a:off x="1584" y="8369"/>
                <a:ext cx="115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Handling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5" name="Rectangle 42"/>
              <p:cNvSpPr>
                <a:spLocks noChangeArrowheads="1"/>
              </p:cNvSpPr>
              <p:nvPr/>
            </p:nvSpPr>
            <p:spPr bwMode="auto">
              <a:xfrm>
                <a:off x="1574" y="8358"/>
                <a:ext cx="115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Handling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nvGrpSpPr>
              <p:cNvPr id="166" name="Group 43"/>
              <p:cNvGrpSpPr>
                <a:grpSpLocks/>
              </p:cNvGrpSpPr>
              <p:nvPr/>
            </p:nvGrpSpPr>
            <p:grpSpPr bwMode="auto">
              <a:xfrm>
                <a:off x="1924" y="7567"/>
                <a:ext cx="404" cy="364"/>
                <a:chOff x="1924" y="7567"/>
                <a:chExt cx="404" cy="364"/>
              </a:xfrm>
            </p:grpSpPr>
            <p:sp>
              <p:nvSpPr>
                <p:cNvPr id="167" name="Freeform 44"/>
                <p:cNvSpPr>
                  <a:spLocks/>
                </p:cNvSpPr>
                <p:nvPr/>
              </p:nvSpPr>
              <p:spPr bwMode="auto">
                <a:xfrm>
                  <a:off x="2127" y="7567"/>
                  <a:ext cx="201" cy="364"/>
                </a:xfrm>
                <a:custGeom>
                  <a:avLst/>
                  <a:gdLst/>
                  <a:ahLst/>
                  <a:cxnLst>
                    <a:cxn ang="0">
                      <a:pos x="0" y="364"/>
                    </a:cxn>
                    <a:cxn ang="0">
                      <a:pos x="68" y="128"/>
                    </a:cxn>
                    <a:cxn ang="0">
                      <a:pos x="201" y="0"/>
                    </a:cxn>
                    <a:cxn ang="0">
                      <a:pos x="133" y="236"/>
                    </a:cxn>
                    <a:cxn ang="0">
                      <a:pos x="0" y="364"/>
                    </a:cxn>
                  </a:cxnLst>
                  <a:rect l="0" t="0" r="r" b="b"/>
                  <a:pathLst>
                    <a:path w="201" h="364">
                      <a:moveTo>
                        <a:pt x="0" y="364"/>
                      </a:moveTo>
                      <a:lnTo>
                        <a:pt x="68" y="128"/>
                      </a:lnTo>
                      <a:lnTo>
                        <a:pt x="201" y="0"/>
                      </a:lnTo>
                      <a:lnTo>
                        <a:pt x="133" y="236"/>
                      </a:lnTo>
                      <a:lnTo>
                        <a:pt x="0" y="364"/>
                      </a:lnTo>
                      <a:close/>
                    </a:path>
                  </a:pathLst>
                </a:custGeom>
                <a:solidFill>
                  <a:srgbClr val="71FFA7"/>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8" name="Freeform 45"/>
                <p:cNvSpPr>
                  <a:spLocks/>
                </p:cNvSpPr>
                <p:nvPr/>
              </p:nvSpPr>
              <p:spPr bwMode="auto">
                <a:xfrm>
                  <a:off x="1924" y="7567"/>
                  <a:ext cx="404" cy="128"/>
                </a:xfrm>
                <a:custGeom>
                  <a:avLst/>
                  <a:gdLst/>
                  <a:ahLst/>
                  <a:cxnLst>
                    <a:cxn ang="0">
                      <a:pos x="271" y="128"/>
                    </a:cxn>
                    <a:cxn ang="0">
                      <a:pos x="0" y="128"/>
                    </a:cxn>
                    <a:cxn ang="0">
                      <a:pos x="133" y="0"/>
                    </a:cxn>
                    <a:cxn ang="0">
                      <a:pos x="404" y="0"/>
                    </a:cxn>
                    <a:cxn ang="0">
                      <a:pos x="271" y="128"/>
                    </a:cxn>
                  </a:cxnLst>
                  <a:rect l="0" t="0" r="r" b="b"/>
                  <a:pathLst>
                    <a:path w="404" h="128">
                      <a:moveTo>
                        <a:pt x="271" y="128"/>
                      </a:moveTo>
                      <a:lnTo>
                        <a:pt x="0" y="128"/>
                      </a:lnTo>
                      <a:lnTo>
                        <a:pt x="133" y="0"/>
                      </a:lnTo>
                      <a:lnTo>
                        <a:pt x="404" y="0"/>
                      </a:lnTo>
                      <a:lnTo>
                        <a:pt x="271" y="128"/>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9" name="Freeform 46"/>
                <p:cNvSpPr>
                  <a:spLocks/>
                </p:cNvSpPr>
                <p:nvPr/>
              </p:nvSpPr>
              <p:spPr bwMode="auto">
                <a:xfrm>
                  <a:off x="1924" y="7695"/>
                  <a:ext cx="271" cy="236"/>
                </a:xfrm>
                <a:custGeom>
                  <a:avLst/>
                  <a:gdLst/>
                  <a:ahLst/>
                  <a:cxnLst>
                    <a:cxn ang="0">
                      <a:pos x="0" y="0"/>
                    </a:cxn>
                    <a:cxn ang="0">
                      <a:pos x="68" y="236"/>
                    </a:cxn>
                    <a:cxn ang="0">
                      <a:pos x="203" y="236"/>
                    </a:cxn>
                    <a:cxn ang="0">
                      <a:pos x="271" y="0"/>
                    </a:cxn>
                    <a:cxn ang="0">
                      <a:pos x="0" y="0"/>
                    </a:cxn>
                  </a:cxnLst>
                  <a:rect l="0" t="0" r="r" b="b"/>
                  <a:pathLst>
                    <a:path w="271" h="236">
                      <a:moveTo>
                        <a:pt x="0" y="0"/>
                      </a:moveTo>
                      <a:lnTo>
                        <a:pt x="68" y="236"/>
                      </a:lnTo>
                      <a:lnTo>
                        <a:pt x="203" y="236"/>
                      </a:lnTo>
                      <a:lnTo>
                        <a:pt x="271" y="0"/>
                      </a:lnTo>
                      <a:lnTo>
                        <a:pt x="0" y="0"/>
                      </a:lnTo>
                      <a:close/>
                    </a:path>
                  </a:pathLst>
                </a:custGeom>
                <a:solidFill>
                  <a:srgbClr val="65F49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5" name="Group 47"/>
            <p:cNvGrpSpPr>
              <a:grpSpLocks/>
            </p:cNvGrpSpPr>
            <p:nvPr/>
          </p:nvGrpSpPr>
          <p:grpSpPr bwMode="auto">
            <a:xfrm>
              <a:off x="3143" y="4022"/>
              <a:ext cx="1374" cy="1151"/>
              <a:chOff x="2884" y="7541"/>
              <a:chExt cx="1442" cy="1231"/>
            </a:xfrm>
          </p:grpSpPr>
          <p:grpSp>
            <p:nvGrpSpPr>
              <p:cNvPr id="146" name="Group 48"/>
              <p:cNvGrpSpPr>
                <a:grpSpLocks/>
              </p:cNvGrpSpPr>
              <p:nvPr/>
            </p:nvGrpSpPr>
            <p:grpSpPr bwMode="auto">
              <a:xfrm>
                <a:off x="2884" y="7752"/>
                <a:ext cx="1442" cy="1020"/>
                <a:chOff x="2884" y="7752"/>
                <a:chExt cx="1442" cy="1020"/>
              </a:xfrm>
            </p:grpSpPr>
            <p:grpSp>
              <p:nvGrpSpPr>
                <p:cNvPr id="151" name="Group 49"/>
                <p:cNvGrpSpPr>
                  <a:grpSpLocks/>
                </p:cNvGrpSpPr>
                <p:nvPr/>
              </p:nvGrpSpPr>
              <p:grpSpPr bwMode="auto">
                <a:xfrm>
                  <a:off x="2884" y="7752"/>
                  <a:ext cx="1442" cy="1020"/>
                  <a:chOff x="2884" y="7752"/>
                  <a:chExt cx="1442" cy="1020"/>
                </a:xfrm>
              </p:grpSpPr>
              <p:sp>
                <p:nvSpPr>
                  <p:cNvPr id="157" name="Freeform 50"/>
                  <p:cNvSpPr>
                    <a:spLocks/>
                  </p:cNvSpPr>
                  <p:nvPr/>
                </p:nvSpPr>
                <p:spPr bwMode="auto">
                  <a:xfrm>
                    <a:off x="4193" y="7752"/>
                    <a:ext cx="133" cy="1020"/>
                  </a:xfrm>
                  <a:custGeom>
                    <a:avLst/>
                    <a:gdLst/>
                    <a:ahLst/>
                    <a:cxnLst>
                      <a:cxn ang="0">
                        <a:pos x="0" y="1020"/>
                      </a:cxn>
                      <a:cxn ang="0">
                        <a:pos x="0" y="127"/>
                      </a:cxn>
                      <a:cxn ang="0">
                        <a:pos x="133" y="0"/>
                      </a:cxn>
                      <a:cxn ang="0">
                        <a:pos x="133" y="892"/>
                      </a:cxn>
                      <a:cxn ang="0">
                        <a:pos x="0" y="1020"/>
                      </a:cxn>
                    </a:cxnLst>
                    <a:rect l="0" t="0" r="r" b="b"/>
                    <a:pathLst>
                      <a:path w="133" h="1020">
                        <a:moveTo>
                          <a:pt x="0" y="1020"/>
                        </a:moveTo>
                        <a:lnTo>
                          <a:pt x="0" y="127"/>
                        </a:lnTo>
                        <a:lnTo>
                          <a:pt x="133" y="0"/>
                        </a:lnTo>
                        <a:lnTo>
                          <a:pt x="133" y="892"/>
                        </a:lnTo>
                        <a:lnTo>
                          <a:pt x="0" y="1020"/>
                        </a:lnTo>
                        <a:close/>
                      </a:path>
                    </a:pathLst>
                  </a:custGeom>
                  <a:solidFill>
                    <a:srgbClr val="72FFA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58" name="Freeform 51"/>
                  <p:cNvSpPr>
                    <a:spLocks/>
                  </p:cNvSpPr>
                  <p:nvPr/>
                </p:nvSpPr>
                <p:spPr bwMode="auto">
                  <a:xfrm>
                    <a:off x="2884" y="7752"/>
                    <a:ext cx="1442" cy="127"/>
                  </a:xfrm>
                  <a:custGeom>
                    <a:avLst/>
                    <a:gdLst/>
                    <a:ahLst/>
                    <a:cxnLst>
                      <a:cxn ang="0">
                        <a:pos x="1309" y="127"/>
                      </a:cxn>
                      <a:cxn ang="0">
                        <a:pos x="0" y="127"/>
                      </a:cxn>
                      <a:cxn ang="0">
                        <a:pos x="132" y="0"/>
                      </a:cxn>
                      <a:cxn ang="0">
                        <a:pos x="1442" y="0"/>
                      </a:cxn>
                      <a:cxn ang="0">
                        <a:pos x="1309" y="127"/>
                      </a:cxn>
                    </a:cxnLst>
                    <a:rect l="0" t="0" r="r" b="b"/>
                    <a:pathLst>
                      <a:path w="1442" h="127">
                        <a:moveTo>
                          <a:pt x="1309" y="127"/>
                        </a:moveTo>
                        <a:lnTo>
                          <a:pt x="0" y="127"/>
                        </a:lnTo>
                        <a:lnTo>
                          <a:pt x="132" y="0"/>
                        </a:lnTo>
                        <a:lnTo>
                          <a:pt x="1442" y="0"/>
                        </a:lnTo>
                        <a:lnTo>
                          <a:pt x="1309" y="127"/>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59" name="Rectangle 52"/>
                  <p:cNvSpPr>
                    <a:spLocks noChangeArrowheads="1"/>
                  </p:cNvSpPr>
                  <p:nvPr/>
                </p:nvSpPr>
                <p:spPr bwMode="auto">
                  <a:xfrm>
                    <a:off x="2884" y="7879"/>
                    <a:ext cx="1309" cy="893"/>
                  </a:xfrm>
                  <a:prstGeom prst="rect">
                    <a:avLst/>
                  </a:prstGeom>
                  <a:solidFill>
                    <a:srgbClr val="65F495"/>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52" name="Rectangle 53"/>
                <p:cNvSpPr>
                  <a:spLocks noChangeArrowheads="1"/>
                </p:cNvSpPr>
                <p:nvPr/>
              </p:nvSpPr>
              <p:spPr bwMode="auto">
                <a:xfrm>
                  <a:off x="2962" y="7914"/>
                  <a:ext cx="1150" cy="81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53" name="Rectangle 54"/>
                <p:cNvSpPr>
                  <a:spLocks noChangeArrowheads="1"/>
                </p:cNvSpPr>
                <p:nvPr/>
              </p:nvSpPr>
              <p:spPr bwMode="auto">
                <a:xfrm>
                  <a:off x="3208" y="8052"/>
                  <a:ext cx="831"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Alarm</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54" name="Rectangle 55"/>
                <p:cNvSpPr>
                  <a:spLocks noChangeArrowheads="1"/>
                </p:cNvSpPr>
                <p:nvPr/>
              </p:nvSpPr>
              <p:spPr bwMode="auto">
                <a:xfrm>
                  <a:off x="3198" y="8041"/>
                  <a:ext cx="831"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Alarm</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55" name="Rectangle 56"/>
                <p:cNvSpPr>
                  <a:spLocks noChangeArrowheads="1"/>
                </p:cNvSpPr>
                <p:nvPr/>
              </p:nvSpPr>
              <p:spPr bwMode="auto">
                <a:xfrm>
                  <a:off x="2994" y="8343"/>
                  <a:ext cx="129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Processing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56" name="Rectangle 57"/>
                <p:cNvSpPr>
                  <a:spLocks noChangeArrowheads="1"/>
                </p:cNvSpPr>
                <p:nvPr/>
              </p:nvSpPr>
              <p:spPr bwMode="auto">
                <a:xfrm>
                  <a:off x="2984" y="8333"/>
                  <a:ext cx="129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Processing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47" name="Group 58"/>
              <p:cNvGrpSpPr>
                <a:grpSpLocks/>
              </p:cNvGrpSpPr>
              <p:nvPr/>
            </p:nvGrpSpPr>
            <p:grpSpPr bwMode="auto">
              <a:xfrm>
                <a:off x="3398" y="7541"/>
                <a:ext cx="416" cy="362"/>
                <a:chOff x="3398" y="7541"/>
                <a:chExt cx="416" cy="362"/>
              </a:xfrm>
            </p:grpSpPr>
            <p:sp>
              <p:nvSpPr>
                <p:cNvPr id="148" name="Freeform 59"/>
                <p:cNvSpPr>
                  <a:spLocks/>
                </p:cNvSpPr>
                <p:nvPr/>
              </p:nvSpPr>
              <p:spPr bwMode="auto">
                <a:xfrm>
                  <a:off x="3611" y="7541"/>
                  <a:ext cx="203" cy="362"/>
                </a:xfrm>
                <a:custGeom>
                  <a:avLst/>
                  <a:gdLst/>
                  <a:ahLst/>
                  <a:cxnLst>
                    <a:cxn ang="0">
                      <a:pos x="0" y="362"/>
                    </a:cxn>
                    <a:cxn ang="0">
                      <a:pos x="71" y="127"/>
                    </a:cxn>
                    <a:cxn ang="0">
                      <a:pos x="203" y="0"/>
                    </a:cxn>
                    <a:cxn ang="0">
                      <a:pos x="132" y="235"/>
                    </a:cxn>
                    <a:cxn ang="0">
                      <a:pos x="0" y="362"/>
                    </a:cxn>
                  </a:cxnLst>
                  <a:rect l="0" t="0" r="r" b="b"/>
                  <a:pathLst>
                    <a:path w="203" h="362">
                      <a:moveTo>
                        <a:pt x="0" y="362"/>
                      </a:moveTo>
                      <a:lnTo>
                        <a:pt x="71" y="127"/>
                      </a:lnTo>
                      <a:lnTo>
                        <a:pt x="203" y="0"/>
                      </a:lnTo>
                      <a:lnTo>
                        <a:pt x="132" y="235"/>
                      </a:lnTo>
                      <a:lnTo>
                        <a:pt x="0" y="362"/>
                      </a:lnTo>
                      <a:close/>
                    </a:path>
                  </a:pathLst>
                </a:custGeom>
                <a:solidFill>
                  <a:srgbClr val="71FFA7"/>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49" name="Freeform 60"/>
                <p:cNvSpPr>
                  <a:spLocks/>
                </p:cNvSpPr>
                <p:nvPr/>
              </p:nvSpPr>
              <p:spPr bwMode="auto">
                <a:xfrm>
                  <a:off x="3398" y="7541"/>
                  <a:ext cx="416" cy="127"/>
                </a:xfrm>
                <a:custGeom>
                  <a:avLst/>
                  <a:gdLst/>
                  <a:ahLst/>
                  <a:cxnLst>
                    <a:cxn ang="0">
                      <a:pos x="284" y="127"/>
                    </a:cxn>
                    <a:cxn ang="0">
                      <a:pos x="0" y="127"/>
                    </a:cxn>
                    <a:cxn ang="0">
                      <a:pos x="133" y="0"/>
                    </a:cxn>
                    <a:cxn ang="0">
                      <a:pos x="416" y="0"/>
                    </a:cxn>
                    <a:cxn ang="0">
                      <a:pos x="284" y="127"/>
                    </a:cxn>
                  </a:cxnLst>
                  <a:rect l="0" t="0" r="r" b="b"/>
                  <a:pathLst>
                    <a:path w="416" h="127">
                      <a:moveTo>
                        <a:pt x="284" y="127"/>
                      </a:moveTo>
                      <a:lnTo>
                        <a:pt x="0" y="127"/>
                      </a:lnTo>
                      <a:lnTo>
                        <a:pt x="133" y="0"/>
                      </a:lnTo>
                      <a:lnTo>
                        <a:pt x="416" y="0"/>
                      </a:lnTo>
                      <a:lnTo>
                        <a:pt x="284" y="127"/>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50" name="Freeform 61"/>
                <p:cNvSpPr>
                  <a:spLocks/>
                </p:cNvSpPr>
                <p:nvPr/>
              </p:nvSpPr>
              <p:spPr bwMode="auto">
                <a:xfrm>
                  <a:off x="3398" y="7668"/>
                  <a:ext cx="284" cy="235"/>
                </a:xfrm>
                <a:custGeom>
                  <a:avLst/>
                  <a:gdLst/>
                  <a:ahLst/>
                  <a:cxnLst>
                    <a:cxn ang="0">
                      <a:pos x="0" y="0"/>
                    </a:cxn>
                    <a:cxn ang="0">
                      <a:pos x="70" y="235"/>
                    </a:cxn>
                    <a:cxn ang="0">
                      <a:pos x="213" y="235"/>
                    </a:cxn>
                    <a:cxn ang="0">
                      <a:pos x="284" y="0"/>
                    </a:cxn>
                    <a:cxn ang="0">
                      <a:pos x="0" y="0"/>
                    </a:cxn>
                  </a:cxnLst>
                  <a:rect l="0" t="0" r="r" b="b"/>
                  <a:pathLst>
                    <a:path w="284" h="235">
                      <a:moveTo>
                        <a:pt x="0" y="0"/>
                      </a:moveTo>
                      <a:lnTo>
                        <a:pt x="70" y="235"/>
                      </a:lnTo>
                      <a:lnTo>
                        <a:pt x="213" y="235"/>
                      </a:lnTo>
                      <a:lnTo>
                        <a:pt x="284" y="0"/>
                      </a:lnTo>
                      <a:lnTo>
                        <a:pt x="0" y="0"/>
                      </a:lnTo>
                      <a:close/>
                    </a:path>
                  </a:pathLst>
                </a:custGeom>
                <a:solidFill>
                  <a:srgbClr val="65F49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 name="Group 62"/>
            <p:cNvGrpSpPr>
              <a:grpSpLocks/>
            </p:cNvGrpSpPr>
            <p:nvPr/>
          </p:nvGrpSpPr>
          <p:grpSpPr bwMode="auto">
            <a:xfrm>
              <a:off x="4574" y="4010"/>
              <a:ext cx="1275" cy="1152"/>
              <a:chOff x="4386" y="7529"/>
              <a:chExt cx="1339" cy="1232"/>
            </a:xfrm>
          </p:grpSpPr>
          <p:grpSp>
            <p:nvGrpSpPr>
              <p:cNvPr id="132" name="Group 63"/>
              <p:cNvGrpSpPr>
                <a:grpSpLocks/>
              </p:cNvGrpSpPr>
              <p:nvPr/>
            </p:nvGrpSpPr>
            <p:grpSpPr bwMode="auto">
              <a:xfrm>
                <a:off x="4386" y="7738"/>
                <a:ext cx="1339" cy="1023"/>
                <a:chOff x="4386" y="7738"/>
                <a:chExt cx="1339" cy="1023"/>
              </a:xfrm>
            </p:grpSpPr>
            <p:grpSp>
              <p:nvGrpSpPr>
                <p:cNvPr id="137" name="Group 64"/>
                <p:cNvGrpSpPr>
                  <a:grpSpLocks/>
                </p:cNvGrpSpPr>
                <p:nvPr/>
              </p:nvGrpSpPr>
              <p:grpSpPr bwMode="auto">
                <a:xfrm>
                  <a:off x="4386" y="7738"/>
                  <a:ext cx="1339" cy="1023"/>
                  <a:chOff x="4386" y="7738"/>
                  <a:chExt cx="1339" cy="1023"/>
                </a:xfrm>
              </p:grpSpPr>
              <p:sp>
                <p:nvSpPr>
                  <p:cNvPr id="143" name="Freeform 65"/>
                  <p:cNvSpPr>
                    <a:spLocks/>
                  </p:cNvSpPr>
                  <p:nvPr/>
                </p:nvSpPr>
                <p:spPr bwMode="auto">
                  <a:xfrm>
                    <a:off x="5593" y="7738"/>
                    <a:ext cx="132" cy="1023"/>
                  </a:xfrm>
                  <a:custGeom>
                    <a:avLst/>
                    <a:gdLst/>
                    <a:ahLst/>
                    <a:cxnLst>
                      <a:cxn ang="0">
                        <a:pos x="0" y="1023"/>
                      </a:cxn>
                      <a:cxn ang="0">
                        <a:pos x="0" y="128"/>
                      </a:cxn>
                      <a:cxn ang="0">
                        <a:pos x="132" y="0"/>
                      </a:cxn>
                      <a:cxn ang="0">
                        <a:pos x="132" y="895"/>
                      </a:cxn>
                      <a:cxn ang="0">
                        <a:pos x="0" y="1023"/>
                      </a:cxn>
                    </a:cxnLst>
                    <a:rect l="0" t="0" r="r" b="b"/>
                    <a:pathLst>
                      <a:path w="132" h="1023">
                        <a:moveTo>
                          <a:pt x="0" y="1023"/>
                        </a:moveTo>
                        <a:lnTo>
                          <a:pt x="0" y="128"/>
                        </a:lnTo>
                        <a:lnTo>
                          <a:pt x="132" y="0"/>
                        </a:lnTo>
                        <a:lnTo>
                          <a:pt x="132" y="895"/>
                        </a:lnTo>
                        <a:lnTo>
                          <a:pt x="0" y="1023"/>
                        </a:lnTo>
                        <a:close/>
                      </a:path>
                    </a:pathLst>
                  </a:custGeom>
                  <a:solidFill>
                    <a:srgbClr val="72FFA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44" name="Freeform 66"/>
                  <p:cNvSpPr>
                    <a:spLocks/>
                  </p:cNvSpPr>
                  <p:nvPr/>
                </p:nvSpPr>
                <p:spPr bwMode="auto">
                  <a:xfrm>
                    <a:off x="4386" y="7738"/>
                    <a:ext cx="1339" cy="128"/>
                  </a:xfrm>
                  <a:custGeom>
                    <a:avLst/>
                    <a:gdLst/>
                    <a:ahLst/>
                    <a:cxnLst>
                      <a:cxn ang="0">
                        <a:pos x="1207" y="128"/>
                      </a:cxn>
                      <a:cxn ang="0">
                        <a:pos x="0" y="128"/>
                      </a:cxn>
                      <a:cxn ang="0">
                        <a:pos x="133" y="0"/>
                      </a:cxn>
                      <a:cxn ang="0">
                        <a:pos x="1339" y="0"/>
                      </a:cxn>
                      <a:cxn ang="0">
                        <a:pos x="1207" y="128"/>
                      </a:cxn>
                    </a:cxnLst>
                    <a:rect l="0" t="0" r="r" b="b"/>
                    <a:pathLst>
                      <a:path w="1339" h="128">
                        <a:moveTo>
                          <a:pt x="1207" y="128"/>
                        </a:moveTo>
                        <a:lnTo>
                          <a:pt x="0" y="128"/>
                        </a:lnTo>
                        <a:lnTo>
                          <a:pt x="133" y="0"/>
                        </a:lnTo>
                        <a:lnTo>
                          <a:pt x="1339" y="0"/>
                        </a:lnTo>
                        <a:lnTo>
                          <a:pt x="1207" y="128"/>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45" name="Rectangle 67"/>
                  <p:cNvSpPr>
                    <a:spLocks noChangeArrowheads="1"/>
                  </p:cNvSpPr>
                  <p:nvPr/>
                </p:nvSpPr>
                <p:spPr bwMode="auto">
                  <a:xfrm>
                    <a:off x="4386" y="7866"/>
                    <a:ext cx="1207" cy="895"/>
                  </a:xfrm>
                  <a:prstGeom prst="rect">
                    <a:avLst/>
                  </a:prstGeom>
                  <a:solidFill>
                    <a:srgbClr val="65F495"/>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38" name="Rectangle 68"/>
                <p:cNvSpPr>
                  <a:spLocks noChangeArrowheads="1"/>
                </p:cNvSpPr>
                <p:nvPr/>
              </p:nvSpPr>
              <p:spPr bwMode="auto">
                <a:xfrm>
                  <a:off x="4463" y="7902"/>
                  <a:ext cx="1047" cy="81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39" name="Rectangle 69"/>
                <p:cNvSpPr>
                  <a:spLocks noChangeArrowheads="1"/>
                </p:cNvSpPr>
                <p:nvPr/>
              </p:nvSpPr>
              <p:spPr bwMode="auto">
                <a:xfrm>
                  <a:off x="4605" y="8038"/>
                  <a:ext cx="94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Process</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40" name="Rectangle 70"/>
                <p:cNvSpPr>
                  <a:spLocks noChangeArrowheads="1"/>
                </p:cNvSpPr>
                <p:nvPr/>
              </p:nvSpPr>
              <p:spPr bwMode="auto">
                <a:xfrm>
                  <a:off x="4595" y="8028"/>
                  <a:ext cx="94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Process</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41" name="Rectangle 71"/>
                <p:cNvSpPr>
                  <a:spLocks noChangeArrowheads="1"/>
                </p:cNvSpPr>
                <p:nvPr/>
              </p:nvSpPr>
              <p:spPr bwMode="auto">
                <a:xfrm>
                  <a:off x="4524" y="8330"/>
                  <a:ext cx="112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Visibility</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42" name="Rectangle 72"/>
                <p:cNvSpPr>
                  <a:spLocks noChangeArrowheads="1"/>
                </p:cNvSpPr>
                <p:nvPr/>
              </p:nvSpPr>
              <p:spPr bwMode="auto">
                <a:xfrm>
                  <a:off x="4514" y="8320"/>
                  <a:ext cx="112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Visibility</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33" name="Group 73"/>
              <p:cNvGrpSpPr>
                <a:grpSpLocks/>
              </p:cNvGrpSpPr>
              <p:nvPr/>
            </p:nvGrpSpPr>
            <p:grpSpPr bwMode="auto">
              <a:xfrm>
                <a:off x="4861" y="7529"/>
                <a:ext cx="394" cy="365"/>
                <a:chOff x="4861" y="7529"/>
                <a:chExt cx="394" cy="365"/>
              </a:xfrm>
            </p:grpSpPr>
            <p:sp>
              <p:nvSpPr>
                <p:cNvPr id="134" name="Freeform 74"/>
                <p:cNvSpPr>
                  <a:spLocks/>
                </p:cNvSpPr>
                <p:nvPr/>
              </p:nvSpPr>
              <p:spPr bwMode="auto">
                <a:xfrm>
                  <a:off x="5058" y="7529"/>
                  <a:ext cx="197" cy="365"/>
                </a:xfrm>
                <a:custGeom>
                  <a:avLst/>
                  <a:gdLst/>
                  <a:ahLst/>
                  <a:cxnLst>
                    <a:cxn ang="0">
                      <a:pos x="0" y="365"/>
                    </a:cxn>
                    <a:cxn ang="0">
                      <a:pos x="65" y="128"/>
                    </a:cxn>
                    <a:cxn ang="0">
                      <a:pos x="197" y="0"/>
                    </a:cxn>
                    <a:cxn ang="0">
                      <a:pos x="131" y="237"/>
                    </a:cxn>
                    <a:cxn ang="0">
                      <a:pos x="0" y="365"/>
                    </a:cxn>
                  </a:cxnLst>
                  <a:rect l="0" t="0" r="r" b="b"/>
                  <a:pathLst>
                    <a:path w="197" h="365">
                      <a:moveTo>
                        <a:pt x="0" y="365"/>
                      </a:moveTo>
                      <a:lnTo>
                        <a:pt x="65" y="128"/>
                      </a:lnTo>
                      <a:lnTo>
                        <a:pt x="197" y="0"/>
                      </a:lnTo>
                      <a:lnTo>
                        <a:pt x="131" y="237"/>
                      </a:lnTo>
                      <a:lnTo>
                        <a:pt x="0" y="365"/>
                      </a:lnTo>
                      <a:close/>
                    </a:path>
                  </a:pathLst>
                </a:custGeom>
                <a:solidFill>
                  <a:srgbClr val="71FFA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35" name="Freeform 75"/>
                <p:cNvSpPr>
                  <a:spLocks/>
                </p:cNvSpPr>
                <p:nvPr/>
              </p:nvSpPr>
              <p:spPr bwMode="auto">
                <a:xfrm>
                  <a:off x="4861" y="7529"/>
                  <a:ext cx="394" cy="128"/>
                </a:xfrm>
                <a:custGeom>
                  <a:avLst/>
                  <a:gdLst/>
                  <a:ahLst/>
                  <a:cxnLst>
                    <a:cxn ang="0">
                      <a:pos x="262" y="128"/>
                    </a:cxn>
                    <a:cxn ang="0">
                      <a:pos x="0" y="128"/>
                    </a:cxn>
                    <a:cxn ang="0">
                      <a:pos x="132" y="0"/>
                    </a:cxn>
                    <a:cxn ang="0">
                      <a:pos x="394" y="0"/>
                    </a:cxn>
                    <a:cxn ang="0">
                      <a:pos x="262" y="128"/>
                    </a:cxn>
                  </a:cxnLst>
                  <a:rect l="0" t="0" r="r" b="b"/>
                  <a:pathLst>
                    <a:path w="394" h="128">
                      <a:moveTo>
                        <a:pt x="262" y="128"/>
                      </a:moveTo>
                      <a:lnTo>
                        <a:pt x="0" y="128"/>
                      </a:lnTo>
                      <a:lnTo>
                        <a:pt x="132" y="0"/>
                      </a:lnTo>
                      <a:lnTo>
                        <a:pt x="394" y="0"/>
                      </a:lnTo>
                      <a:lnTo>
                        <a:pt x="262" y="128"/>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36" name="Freeform 76"/>
                <p:cNvSpPr>
                  <a:spLocks/>
                </p:cNvSpPr>
                <p:nvPr/>
              </p:nvSpPr>
              <p:spPr bwMode="auto">
                <a:xfrm>
                  <a:off x="4861" y="7657"/>
                  <a:ext cx="262" cy="237"/>
                </a:xfrm>
                <a:custGeom>
                  <a:avLst/>
                  <a:gdLst/>
                  <a:ahLst/>
                  <a:cxnLst>
                    <a:cxn ang="0">
                      <a:pos x="0" y="0"/>
                    </a:cxn>
                    <a:cxn ang="0">
                      <a:pos x="65" y="237"/>
                    </a:cxn>
                    <a:cxn ang="0">
                      <a:pos x="197" y="237"/>
                    </a:cxn>
                    <a:cxn ang="0">
                      <a:pos x="262" y="0"/>
                    </a:cxn>
                    <a:cxn ang="0">
                      <a:pos x="0" y="0"/>
                    </a:cxn>
                  </a:cxnLst>
                  <a:rect l="0" t="0" r="r" b="b"/>
                  <a:pathLst>
                    <a:path w="262" h="237">
                      <a:moveTo>
                        <a:pt x="0" y="0"/>
                      </a:moveTo>
                      <a:lnTo>
                        <a:pt x="65" y="237"/>
                      </a:lnTo>
                      <a:lnTo>
                        <a:pt x="197" y="237"/>
                      </a:lnTo>
                      <a:lnTo>
                        <a:pt x="262" y="0"/>
                      </a:lnTo>
                      <a:lnTo>
                        <a:pt x="0" y="0"/>
                      </a:lnTo>
                      <a:close/>
                    </a:path>
                  </a:pathLst>
                </a:custGeom>
                <a:solidFill>
                  <a:srgbClr val="65F49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8" name="Group 77"/>
            <p:cNvGrpSpPr>
              <a:grpSpLocks/>
            </p:cNvGrpSpPr>
            <p:nvPr/>
          </p:nvGrpSpPr>
          <p:grpSpPr bwMode="auto">
            <a:xfrm>
              <a:off x="7958" y="4034"/>
              <a:ext cx="1233" cy="1149"/>
              <a:chOff x="7939" y="7554"/>
              <a:chExt cx="1294" cy="1229"/>
            </a:xfrm>
          </p:grpSpPr>
          <p:grpSp>
            <p:nvGrpSpPr>
              <p:cNvPr id="120" name="Group 78"/>
              <p:cNvGrpSpPr>
                <a:grpSpLocks/>
              </p:cNvGrpSpPr>
              <p:nvPr/>
            </p:nvGrpSpPr>
            <p:grpSpPr bwMode="auto">
              <a:xfrm>
                <a:off x="7939" y="7763"/>
                <a:ext cx="1294" cy="1020"/>
                <a:chOff x="7939" y="7763"/>
                <a:chExt cx="1294" cy="1020"/>
              </a:xfrm>
            </p:grpSpPr>
            <p:grpSp>
              <p:nvGrpSpPr>
                <p:cNvPr id="125" name="Group 79"/>
                <p:cNvGrpSpPr>
                  <a:grpSpLocks/>
                </p:cNvGrpSpPr>
                <p:nvPr/>
              </p:nvGrpSpPr>
              <p:grpSpPr bwMode="auto">
                <a:xfrm>
                  <a:off x="7939" y="7763"/>
                  <a:ext cx="1294" cy="1020"/>
                  <a:chOff x="7939" y="7763"/>
                  <a:chExt cx="1294" cy="1020"/>
                </a:xfrm>
              </p:grpSpPr>
              <p:sp>
                <p:nvSpPr>
                  <p:cNvPr id="129" name="Freeform 80"/>
                  <p:cNvSpPr>
                    <a:spLocks/>
                  </p:cNvSpPr>
                  <p:nvPr/>
                </p:nvSpPr>
                <p:spPr bwMode="auto">
                  <a:xfrm>
                    <a:off x="9100" y="7763"/>
                    <a:ext cx="133" cy="1020"/>
                  </a:xfrm>
                  <a:custGeom>
                    <a:avLst/>
                    <a:gdLst/>
                    <a:ahLst/>
                    <a:cxnLst>
                      <a:cxn ang="0">
                        <a:pos x="0" y="1020"/>
                      </a:cxn>
                      <a:cxn ang="0">
                        <a:pos x="0" y="128"/>
                      </a:cxn>
                      <a:cxn ang="0">
                        <a:pos x="133" y="0"/>
                      </a:cxn>
                      <a:cxn ang="0">
                        <a:pos x="133" y="893"/>
                      </a:cxn>
                      <a:cxn ang="0">
                        <a:pos x="0" y="1020"/>
                      </a:cxn>
                    </a:cxnLst>
                    <a:rect l="0" t="0" r="r" b="b"/>
                    <a:pathLst>
                      <a:path w="133" h="1020">
                        <a:moveTo>
                          <a:pt x="0" y="1020"/>
                        </a:moveTo>
                        <a:lnTo>
                          <a:pt x="0" y="128"/>
                        </a:lnTo>
                        <a:lnTo>
                          <a:pt x="133" y="0"/>
                        </a:lnTo>
                        <a:lnTo>
                          <a:pt x="133" y="893"/>
                        </a:lnTo>
                        <a:lnTo>
                          <a:pt x="0" y="1020"/>
                        </a:lnTo>
                        <a:close/>
                      </a:path>
                    </a:pathLst>
                  </a:custGeom>
                  <a:solidFill>
                    <a:srgbClr val="0572E1"/>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30" name="Freeform 81"/>
                  <p:cNvSpPr>
                    <a:spLocks/>
                  </p:cNvSpPr>
                  <p:nvPr/>
                </p:nvSpPr>
                <p:spPr bwMode="auto">
                  <a:xfrm>
                    <a:off x="7939" y="7763"/>
                    <a:ext cx="1294" cy="128"/>
                  </a:xfrm>
                  <a:custGeom>
                    <a:avLst/>
                    <a:gdLst/>
                    <a:ahLst/>
                    <a:cxnLst>
                      <a:cxn ang="0">
                        <a:pos x="1161" y="128"/>
                      </a:cxn>
                      <a:cxn ang="0">
                        <a:pos x="0" y="128"/>
                      </a:cxn>
                      <a:cxn ang="0">
                        <a:pos x="133" y="0"/>
                      </a:cxn>
                      <a:cxn ang="0">
                        <a:pos x="1294" y="0"/>
                      </a:cxn>
                      <a:cxn ang="0">
                        <a:pos x="1161" y="128"/>
                      </a:cxn>
                    </a:cxnLst>
                    <a:rect l="0" t="0" r="r" b="b"/>
                    <a:pathLst>
                      <a:path w="1294" h="128">
                        <a:moveTo>
                          <a:pt x="1161" y="128"/>
                        </a:moveTo>
                        <a:lnTo>
                          <a:pt x="0" y="128"/>
                        </a:lnTo>
                        <a:lnTo>
                          <a:pt x="133" y="0"/>
                        </a:lnTo>
                        <a:lnTo>
                          <a:pt x="1294" y="0"/>
                        </a:lnTo>
                        <a:lnTo>
                          <a:pt x="1161" y="128"/>
                        </a:lnTo>
                        <a:close/>
                      </a:path>
                    </a:pathLst>
                  </a:custGeom>
                  <a:solidFill>
                    <a:srgbClr val="054F9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31" name="Rectangle 82"/>
                  <p:cNvSpPr>
                    <a:spLocks noChangeArrowheads="1"/>
                  </p:cNvSpPr>
                  <p:nvPr/>
                </p:nvSpPr>
                <p:spPr bwMode="auto">
                  <a:xfrm>
                    <a:off x="7939" y="7891"/>
                    <a:ext cx="1161" cy="892"/>
                  </a:xfrm>
                  <a:prstGeom prst="rect">
                    <a:avLst/>
                  </a:prstGeom>
                  <a:solidFill>
                    <a:srgbClr val="0565C4"/>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26" name="Rectangle 83"/>
                <p:cNvSpPr>
                  <a:spLocks noChangeArrowheads="1"/>
                </p:cNvSpPr>
                <p:nvPr/>
              </p:nvSpPr>
              <p:spPr bwMode="auto">
                <a:xfrm>
                  <a:off x="8010" y="7926"/>
                  <a:ext cx="1001" cy="81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27" name="Rectangle 84"/>
                <p:cNvSpPr>
                  <a:spLocks noChangeArrowheads="1"/>
                </p:cNvSpPr>
                <p:nvPr/>
              </p:nvSpPr>
              <p:spPr bwMode="auto">
                <a:xfrm>
                  <a:off x="8249" y="8208"/>
                  <a:ext cx="691"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ODX</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28" name="Rectangle 85"/>
                <p:cNvSpPr>
                  <a:spLocks noChangeArrowheads="1"/>
                </p:cNvSpPr>
                <p:nvPr/>
              </p:nvSpPr>
              <p:spPr bwMode="auto">
                <a:xfrm>
                  <a:off x="8239" y="8198"/>
                  <a:ext cx="691"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FFFFFF"/>
                      </a:solidFill>
                      <a:effectLst/>
                      <a:uLnTx/>
                      <a:uFillTx/>
                      <a:latin typeface="Arial" panose="020B0604020202020204" pitchFamily="34" charset="0"/>
                      <a:ea typeface="MS Mincho" pitchFamily="49" charset="-128"/>
                      <a:cs typeface="+mn-cs"/>
                    </a:rPr>
                    <a:t>ODX</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21" name="Group 86"/>
              <p:cNvGrpSpPr>
                <a:grpSpLocks/>
              </p:cNvGrpSpPr>
              <p:nvPr/>
            </p:nvGrpSpPr>
            <p:grpSpPr bwMode="auto">
              <a:xfrm>
                <a:off x="8401" y="7554"/>
                <a:ext cx="386" cy="365"/>
                <a:chOff x="8401" y="7554"/>
                <a:chExt cx="386" cy="365"/>
              </a:xfrm>
            </p:grpSpPr>
            <p:sp>
              <p:nvSpPr>
                <p:cNvPr id="122" name="Freeform 87"/>
                <p:cNvSpPr>
                  <a:spLocks/>
                </p:cNvSpPr>
                <p:nvPr/>
              </p:nvSpPr>
              <p:spPr bwMode="auto">
                <a:xfrm>
                  <a:off x="8591" y="7554"/>
                  <a:ext cx="196" cy="365"/>
                </a:xfrm>
                <a:custGeom>
                  <a:avLst/>
                  <a:gdLst/>
                  <a:ahLst/>
                  <a:cxnLst>
                    <a:cxn ang="0">
                      <a:pos x="0" y="365"/>
                    </a:cxn>
                    <a:cxn ang="0">
                      <a:pos x="63" y="129"/>
                    </a:cxn>
                    <a:cxn ang="0">
                      <a:pos x="196" y="0"/>
                    </a:cxn>
                    <a:cxn ang="0">
                      <a:pos x="132" y="237"/>
                    </a:cxn>
                    <a:cxn ang="0">
                      <a:pos x="0" y="365"/>
                    </a:cxn>
                  </a:cxnLst>
                  <a:rect l="0" t="0" r="r" b="b"/>
                  <a:pathLst>
                    <a:path w="196" h="365">
                      <a:moveTo>
                        <a:pt x="0" y="365"/>
                      </a:moveTo>
                      <a:lnTo>
                        <a:pt x="63" y="129"/>
                      </a:lnTo>
                      <a:lnTo>
                        <a:pt x="196" y="0"/>
                      </a:lnTo>
                      <a:lnTo>
                        <a:pt x="132" y="237"/>
                      </a:lnTo>
                      <a:lnTo>
                        <a:pt x="0" y="365"/>
                      </a:lnTo>
                      <a:close/>
                    </a:path>
                  </a:pathLst>
                </a:custGeom>
                <a:solidFill>
                  <a:srgbClr val="0571DE"/>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23" name="Freeform 88"/>
                <p:cNvSpPr>
                  <a:spLocks/>
                </p:cNvSpPr>
                <p:nvPr/>
              </p:nvSpPr>
              <p:spPr bwMode="auto">
                <a:xfrm>
                  <a:off x="8401" y="7554"/>
                  <a:ext cx="386" cy="129"/>
                </a:xfrm>
                <a:custGeom>
                  <a:avLst/>
                  <a:gdLst/>
                  <a:ahLst/>
                  <a:cxnLst>
                    <a:cxn ang="0">
                      <a:pos x="253" y="129"/>
                    </a:cxn>
                    <a:cxn ang="0">
                      <a:pos x="0" y="129"/>
                    </a:cxn>
                    <a:cxn ang="0">
                      <a:pos x="133" y="0"/>
                    </a:cxn>
                    <a:cxn ang="0">
                      <a:pos x="386" y="0"/>
                    </a:cxn>
                    <a:cxn ang="0">
                      <a:pos x="253" y="129"/>
                    </a:cxn>
                  </a:cxnLst>
                  <a:rect l="0" t="0" r="r" b="b"/>
                  <a:pathLst>
                    <a:path w="386" h="129">
                      <a:moveTo>
                        <a:pt x="253" y="129"/>
                      </a:moveTo>
                      <a:lnTo>
                        <a:pt x="0" y="129"/>
                      </a:lnTo>
                      <a:lnTo>
                        <a:pt x="133" y="0"/>
                      </a:lnTo>
                      <a:lnTo>
                        <a:pt x="386" y="0"/>
                      </a:lnTo>
                      <a:lnTo>
                        <a:pt x="253" y="129"/>
                      </a:lnTo>
                      <a:close/>
                    </a:path>
                  </a:pathLst>
                </a:custGeom>
                <a:solidFill>
                  <a:srgbClr val="054F9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24" name="Freeform 89"/>
                <p:cNvSpPr>
                  <a:spLocks/>
                </p:cNvSpPr>
                <p:nvPr/>
              </p:nvSpPr>
              <p:spPr bwMode="auto">
                <a:xfrm>
                  <a:off x="8401" y="7683"/>
                  <a:ext cx="253" cy="236"/>
                </a:xfrm>
                <a:custGeom>
                  <a:avLst/>
                  <a:gdLst/>
                  <a:ahLst/>
                  <a:cxnLst>
                    <a:cxn ang="0">
                      <a:pos x="0" y="0"/>
                    </a:cxn>
                    <a:cxn ang="0">
                      <a:pos x="62" y="236"/>
                    </a:cxn>
                    <a:cxn ang="0">
                      <a:pos x="190" y="236"/>
                    </a:cxn>
                    <a:cxn ang="0">
                      <a:pos x="253" y="0"/>
                    </a:cxn>
                    <a:cxn ang="0">
                      <a:pos x="0" y="0"/>
                    </a:cxn>
                  </a:cxnLst>
                  <a:rect l="0" t="0" r="r" b="b"/>
                  <a:pathLst>
                    <a:path w="253" h="236">
                      <a:moveTo>
                        <a:pt x="0" y="0"/>
                      </a:moveTo>
                      <a:lnTo>
                        <a:pt x="62" y="236"/>
                      </a:lnTo>
                      <a:lnTo>
                        <a:pt x="190" y="236"/>
                      </a:lnTo>
                      <a:lnTo>
                        <a:pt x="253" y="0"/>
                      </a:lnTo>
                      <a:lnTo>
                        <a:pt x="0" y="0"/>
                      </a:lnTo>
                      <a:close/>
                    </a:path>
                  </a:pathLst>
                </a:custGeom>
                <a:solidFill>
                  <a:srgbClr val="0565C4"/>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9" name="Group 90"/>
            <p:cNvGrpSpPr>
              <a:grpSpLocks/>
            </p:cNvGrpSpPr>
            <p:nvPr/>
          </p:nvGrpSpPr>
          <p:grpSpPr bwMode="auto">
            <a:xfrm>
              <a:off x="9258" y="4034"/>
              <a:ext cx="1233" cy="1149"/>
              <a:chOff x="9304" y="7554"/>
              <a:chExt cx="1294" cy="1229"/>
            </a:xfrm>
          </p:grpSpPr>
          <p:grpSp>
            <p:nvGrpSpPr>
              <p:cNvPr id="108" name="Group 91"/>
              <p:cNvGrpSpPr>
                <a:grpSpLocks/>
              </p:cNvGrpSpPr>
              <p:nvPr/>
            </p:nvGrpSpPr>
            <p:grpSpPr bwMode="auto">
              <a:xfrm>
                <a:off x="9304" y="7763"/>
                <a:ext cx="1294" cy="1020"/>
                <a:chOff x="9304" y="7763"/>
                <a:chExt cx="1294" cy="1020"/>
              </a:xfrm>
            </p:grpSpPr>
            <p:grpSp>
              <p:nvGrpSpPr>
                <p:cNvPr id="113" name="Group 92"/>
                <p:cNvGrpSpPr>
                  <a:grpSpLocks/>
                </p:cNvGrpSpPr>
                <p:nvPr/>
              </p:nvGrpSpPr>
              <p:grpSpPr bwMode="auto">
                <a:xfrm>
                  <a:off x="9304" y="7763"/>
                  <a:ext cx="1294" cy="1020"/>
                  <a:chOff x="9304" y="7763"/>
                  <a:chExt cx="1294" cy="1020"/>
                </a:xfrm>
              </p:grpSpPr>
              <p:sp>
                <p:nvSpPr>
                  <p:cNvPr id="117" name="Freeform 93"/>
                  <p:cNvSpPr>
                    <a:spLocks/>
                  </p:cNvSpPr>
                  <p:nvPr/>
                </p:nvSpPr>
                <p:spPr bwMode="auto">
                  <a:xfrm>
                    <a:off x="10466" y="7763"/>
                    <a:ext cx="132" cy="1020"/>
                  </a:xfrm>
                  <a:custGeom>
                    <a:avLst/>
                    <a:gdLst/>
                    <a:ahLst/>
                    <a:cxnLst>
                      <a:cxn ang="0">
                        <a:pos x="0" y="1020"/>
                      </a:cxn>
                      <a:cxn ang="0">
                        <a:pos x="0" y="128"/>
                      </a:cxn>
                      <a:cxn ang="0">
                        <a:pos x="132" y="0"/>
                      </a:cxn>
                      <a:cxn ang="0">
                        <a:pos x="132" y="893"/>
                      </a:cxn>
                      <a:cxn ang="0">
                        <a:pos x="0" y="1020"/>
                      </a:cxn>
                    </a:cxnLst>
                    <a:rect l="0" t="0" r="r" b="b"/>
                    <a:pathLst>
                      <a:path w="132" h="1020">
                        <a:moveTo>
                          <a:pt x="0" y="1020"/>
                        </a:moveTo>
                        <a:lnTo>
                          <a:pt x="0" y="128"/>
                        </a:lnTo>
                        <a:lnTo>
                          <a:pt x="132" y="0"/>
                        </a:lnTo>
                        <a:lnTo>
                          <a:pt x="132" y="893"/>
                        </a:lnTo>
                        <a:lnTo>
                          <a:pt x="0" y="1020"/>
                        </a:lnTo>
                        <a:close/>
                      </a:path>
                    </a:pathLst>
                  </a:custGeom>
                  <a:solidFill>
                    <a:srgbClr val="FF0530"/>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18" name="Freeform 94"/>
                  <p:cNvSpPr>
                    <a:spLocks/>
                  </p:cNvSpPr>
                  <p:nvPr/>
                </p:nvSpPr>
                <p:spPr bwMode="auto">
                  <a:xfrm>
                    <a:off x="9304" y="7763"/>
                    <a:ext cx="1294" cy="128"/>
                  </a:xfrm>
                  <a:custGeom>
                    <a:avLst/>
                    <a:gdLst/>
                    <a:ahLst/>
                    <a:cxnLst>
                      <a:cxn ang="0">
                        <a:pos x="1162" y="128"/>
                      </a:cxn>
                      <a:cxn ang="0">
                        <a:pos x="0" y="128"/>
                      </a:cxn>
                      <a:cxn ang="0">
                        <a:pos x="133" y="0"/>
                      </a:cxn>
                      <a:cxn ang="0">
                        <a:pos x="1294" y="0"/>
                      </a:cxn>
                      <a:cxn ang="0">
                        <a:pos x="1162" y="128"/>
                      </a:cxn>
                    </a:cxnLst>
                    <a:rect l="0" t="0" r="r" b="b"/>
                    <a:pathLst>
                      <a:path w="1294" h="128">
                        <a:moveTo>
                          <a:pt x="1162" y="128"/>
                        </a:moveTo>
                        <a:lnTo>
                          <a:pt x="0" y="128"/>
                        </a:lnTo>
                        <a:lnTo>
                          <a:pt x="133" y="0"/>
                        </a:lnTo>
                        <a:lnTo>
                          <a:pt x="1294" y="0"/>
                        </a:lnTo>
                        <a:lnTo>
                          <a:pt x="1162" y="128"/>
                        </a:lnTo>
                        <a:close/>
                      </a:path>
                    </a:pathLst>
                  </a:custGeom>
                  <a:solidFill>
                    <a:srgbClr val="BC0522"/>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19" name="Rectangle 95"/>
                  <p:cNvSpPr>
                    <a:spLocks noChangeArrowheads="1"/>
                  </p:cNvSpPr>
                  <p:nvPr/>
                </p:nvSpPr>
                <p:spPr bwMode="auto">
                  <a:xfrm>
                    <a:off x="9304" y="7891"/>
                    <a:ext cx="1162" cy="892"/>
                  </a:xfrm>
                  <a:prstGeom prst="rect">
                    <a:avLst/>
                  </a:prstGeom>
                  <a:solidFill>
                    <a:srgbClr val="F1052A"/>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14" name="Rectangle 96"/>
                <p:cNvSpPr>
                  <a:spLocks noChangeArrowheads="1"/>
                </p:cNvSpPr>
                <p:nvPr/>
              </p:nvSpPr>
              <p:spPr bwMode="auto">
                <a:xfrm>
                  <a:off x="9374" y="7926"/>
                  <a:ext cx="1002" cy="81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15" name="Rectangle 97"/>
                <p:cNvSpPr>
                  <a:spLocks noChangeArrowheads="1"/>
                </p:cNvSpPr>
                <p:nvPr/>
              </p:nvSpPr>
              <p:spPr bwMode="auto">
                <a:xfrm>
                  <a:off x="9627" y="8208"/>
                  <a:ext cx="659"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OPC</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16" name="Rectangle 98"/>
                <p:cNvSpPr>
                  <a:spLocks noChangeArrowheads="1"/>
                </p:cNvSpPr>
                <p:nvPr/>
              </p:nvSpPr>
              <p:spPr bwMode="auto">
                <a:xfrm>
                  <a:off x="9617" y="8198"/>
                  <a:ext cx="659"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FFFFFF"/>
                      </a:solidFill>
                      <a:effectLst/>
                      <a:uLnTx/>
                      <a:uFillTx/>
                      <a:latin typeface="Arial" panose="020B0604020202020204" pitchFamily="34" charset="0"/>
                      <a:ea typeface="MS Mincho" pitchFamily="49" charset="-128"/>
                      <a:cs typeface="+mn-cs"/>
                    </a:rPr>
                    <a:t>OPC</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09" name="Group 99"/>
              <p:cNvGrpSpPr>
                <a:grpSpLocks/>
              </p:cNvGrpSpPr>
              <p:nvPr/>
            </p:nvGrpSpPr>
            <p:grpSpPr bwMode="auto">
              <a:xfrm>
                <a:off x="9769" y="7554"/>
                <a:ext cx="386" cy="365"/>
                <a:chOff x="9769" y="7554"/>
                <a:chExt cx="386" cy="365"/>
              </a:xfrm>
            </p:grpSpPr>
            <p:sp>
              <p:nvSpPr>
                <p:cNvPr id="110" name="Freeform 100"/>
                <p:cNvSpPr>
                  <a:spLocks/>
                </p:cNvSpPr>
                <p:nvPr/>
              </p:nvSpPr>
              <p:spPr bwMode="auto">
                <a:xfrm>
                  <a:off x="9959" y="7554"/>
                  <a:ext cx="196" cy="365"/>
                </a:xfrm>
                <a:custGeom>
                  <a:avLst/>
                  <a:gdLst/>
                  <a:ahLst/>
                  <a:cxnLst>
                    <a:cxn ang="0">
                      <a:pos x="0" y="365"/>
                    </a:cxn>
                    <a:cxn ang="0">
                      <a:pos x="63" y="129"/>
                    </a:cxn>
                    <a:cxn ang="0">
                      <a:pos x="196" y="0"/>
                    </a:cxn>
                    <a:cxn ang="0">
                      <a:pos x="132" y="237"/>
                    </a:cxn>
                    <a:cxn ang="0">
                      <a:pos x="0" y="365"/>
                    </a:cxn>
                  </a:cxnLst>
                  <a:rect l="0" t="0" r="r" b="b"/>
                  <a:pathLst>
                    <a:path w="196" h="365">
                      <a:moveTo>
                        <a:pt x="0" y="365"/>
                      </a:moveTo>
                      <a:lnTo>
                        <a:pt x="63" y="129"/>
                      </a:lnTo>
                      <a:lnTo>
                        <a:pt x="196" y="0"/>
                      </a:lnTo>
                      <a:lnTo>
                        <a:pt x="132" y="237"/>
                      </a:lnTo>
                      <a:lnTo>
                        <a:pt x="0" y="365"/>
                      </a:lnTo>
                      <a:close/>
                    </a:path>
                  </a:pathLst>
                </a:custGeom>
                <a:solidFill>
                  <a:srgbClr val="FF052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11" name="Freeform 101"/>
                <p:cNvSpPr>
                  <a:spLocks/>
                </p:cNvSpPr>
                <p:nvPr/>
              </p:nvSpPr>
              <p:spPr bwMode="auto">
                <a:xfrm>
                  <a:off x="9769" y="7554"/>
                  <a:ext cx="386" cy="129"/>
                </a:xfrm>
                <a:custGeom>
                  <a:avLst/>
                  <a:gdLst/>
                  <a:ahLst/>
                  <a:cxnLst>
                    <a:cxn ang="0">
                      <a:pos x="253" y="129"/>
                    </a:cxn>
                    <a:cxn ang="0">
                      <a:pos x="0" y="129"/>
                    </a:cxn>
                    <a:cxn ang="0">
                      <a:pos x="133" y="0"/>
                    </a:cxn>
                    <a:cxn ang="0">
                      <a:pos x="386" y="0"/>
                    </a:cxn>
                    <a:cxn ang="0">
                      <a:pos x="253" y="129"/>
                    </a:cxn>
                  </a:cxnLst>
                  <a:rect l="0" t="0" r="r" b="b"/>
                  <a:pathLst>
                    <a:path w="386" h="129">
                      <a:moveTo>
                        <a:pt x="253" y="129"/>
                      </a:moveTo>
                      <a:lnTo>
                        <a:pt x="0" y="129"/>
                      </a:lnTo>
                      <a:lnTo>
                        <a:pt x="133" y="0"/>
                      </a:lnTo>
                      <a:lnTo>
                        <a:pt x="386" y="0"/>
                      </a:lnTo>
                      <a:lnTo>
                        <a:pt x="253" y="129"/>
                      </a:lnTo>
                      <a:close/>
                    </a:path>
                  </a:pathLst>
                </a:custGeom>
                <a:solidFill>
                  <a:srgbClr val="BC0522"/>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12" name="Freeform 102"/>
                <p:cNvSpPr>
                  <a:spLocks/>
                </p:cNvSpPr>
                <p:nvPr/>
              </p:nvSpPr>
              <p:spPr bwMode="auto">
                <a:xfrm>
                  <a:off x="9769" y="7683"/>
                  <a:ext cx="253" cy="236"/>
                </a:xfrm>
                <a:custGeom>
                  <a:avLst/>
                  <a:gdLst/>
                  <a:ahLst/>
                  <a:cxnLst>
                    <a:cxn ang="0">
                      <a:pos x="0" y="0"/>
                    </a:cxn>
                    <a:cxn ang="0">
                      <a:pos x="62" y="236"/>
                    </a:cxn>
                    <a:cxn ang="0">
                      <a:pos x="190" y="236"/>
                    </a:cxn>
                    <a:cxn ang="0">
                      <a:pos x="253" y="0"/>
                    </a:cxn>
                    <a:cxn ang="0">
                      <a:pos x="0" y="0"/>
                    </a:cxn>
                  </a:cxnLst>
                  <a:rect l="0" t="0" r="r" b="b"/>
                  <a:pathLst>
                    <a:path w="253" h="236">
                      <a:moveTo>
                        <a:pt x="0" y="0"/>
                      </a:moveTo>
                      <a:lnTo>
                        <a:pt x="62" y="236"/>
                      </a:lnTo>
                      <a:lnTo>
                        <a:pt x="190" y="236"/>
                      </a:lnTo>
                      <a:lnTo>
                        <a:pt x="253" y="0"/>
                      </a:lnTo>
                      <a:lnTo>
                        <a:pt x="0" y="0"/>
                      </a:lnTo>
                      <a:close/>
                    </a:path>
                  </a:pathLst>
                </a:custGeom>
                <a:solidFill>
                  <a:srgbClr val="F1052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20" name="Group 103"/>
            <p:cNvGrpSpPr>
              <a:grpSpLocks/>
            </p:cNvGrpSpPr>
            <p:nvPr/>
          </p:nvGrpSpPr>
          <p:grpSpPr bwMode="auto">
            <a:xfrm>
              <a:off x="1747" y="1652"/>
              <a:ext cx="1368" cy="1125"/>
              <a:chOff x="1418" y="5007"/>
              <a:chExt cx="1437" cy="1203"/>
            </a:xfrm>
          </p:grpSpPr>
          <p:grpSp>
            <p:nvGrpSpPr>
              <p:cNvPr id="94" name="Group 104"/>
              <p:cNvGrpSpPr>
                <a:grpSpLocks/>
              </p:cNvGrpSpPr>
              <p:nvPr/>
            </p:nvGrpSpPr>
            <p:grpSpPr bwMode="auto">
              <a:xfrm>
                <a:off x="1931" y="5847"/>
                <a:ext cx="414" cy="363"/>
                <a:chOff x="1931" y="5847"/>
                <a:chExt cx="414" cy="363"/>
              </a:xfrm>
            </p:grpSpPr>
            <p:sp>
              <p:nvSpPr>
                <p:cNvPr id="105" name="Freeform 105"/>
                <p:cNvSpPr>
                  <a:spLocks/>
                </p:cNvSpPr>
                <p:nvPr/>
              </p:nvSpPr>
              <p:spPr bwMode="auto">
                <a:xfrm>
                  <a:off x="2143" y="5847"/>
                  <a:ext cx="202" cy="363"/>
                </a:xfrm>
                <a:custGeom>
                  <a:avLst/>
                  <a:gdLst/>
                  <a:ahLst/>
                  <a:cxnLst>
                    <a:cxn ang="0">
                      <a:pos x="70" y="363"/>
                    </a:cxn>
                    <a:cxn ang="0">
                      <a:pos x="0" y="128"/>
                    </a:cxn>
                    <a:cxn ang="0">
                      <a:pos x="131" y="0"/>
                    </a:cxn>
                    <a:cxn ang="0">
                      <a:pos x="202" y="235"/>
                    </a:cxn>
                    <a:cxn ang="0">
                      <a:pos x="70" y="363"/>
                    </a:cxn>
                  </a:cxnLst>
                  <a:rect l="0" t="0" r="r" b="b"/>
                  <a:pathLst>
                    <a:path w="202" h="363">
                      <a:moveTo>
                        <a:pt x="70" y="363"/>
                      </a:moveTo>
                      <a:lnTo>
                        <a:pt x="0" y="128"/>
                      </a:lnTo>
                      <a:lnTo>
                        <a:pt x="131" y="0"/>
                      </a:lnTo>
                      <a:lnTo>
                        <a:pt x="202" y="235"/>
                      </a:lnTo>
                      <a:lnTo>
                        <a:pt x="70" y="363"/>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06" name="Freeform 106"/>
                <p:cNvSpPr>
                  <a:spLocks/>
                </p:cNvSpPr>
                <p:nvPr/>
              </p:nvSpPr>
              <p:spPr bwMode="auto">
                <a:xfrm>
                  <a:off x="2001" y="5847"/>
                  <a:ext cx="273" cy="128"/>
                </a:xfrm>
                <a:custGeom>
                  <a:avLst/>
                  <a:gdLst/>
                  <a:ahLst/>
                  <a:cxnLst>
                    <a:cxn ang="0">
                      <a:pos x="142" y="128"/>
                    </a:cxn>
                    <a:cxn ang="0">
                      <a:pos x="0" y="128"/>
                    </a:cxn>
                    <a:cxn ang="0">
                      <a:pos x="131" y="0"/>
                    </a:cxn>
                    <a:cxn ang="0">
                      <a:pos x="273" y="0"/>
                    </a:cxn>
                    <a:cxn ang="0">
                      <a:pos x="142" y="128"/>
                    </a:cxn>
                  </a:cxnLst>
                  <a:rect l="0" t="0" r="r" b="b"/>
                  <a:pathLst>
                    <a:path w="273" h="128">
                      <a:moveTo>
                        <a:pt x="142" y="128"/>
                      </a:moveTo>
                      <a:lnTo>
                        <a:pt x="0" y="128"/>
                      </a:lnTo>
                      <a:lnTo>
                        <a:pt x="131" y="0"/>
                      </a:lnTo>
                      <a:lnTo>
                        <a:pt x="273" y="0"/>
                      </a:lnTo>
                      <a:lnTo>
                        <a:pt x="142" y="128"/>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07" name="Freeform 107"/>
                <p:cNvSpPr>
                  <a:spLocks/>
                </p:cNvSpPr>
                <p:nvPr/>
              </p:nvSpPr>
              <p:spPr bwMode="auto">
                <a:xfrm>
                  <a:off x="1931" y="5975"/>
                  <a:ext cx="282" cy="235"/>
                </a:xfrm>
                <a:custGeom>
                  <a:avLst/>
                  <a:gdLst/>
                  <a:ahLst/>
                  <a:cxnLst>
                    <a:cxn ang="0">
                      <a:pos x="0" y="235"/>
                    </a:cxn>
                    <a:cxn ang="0">
                      <a:pos x="282" y="235"/>
                    </a:cxn>
                    <a:cxn ang="0">
                      <a:pos x="212" y="0"/>
                    </a:cxn>
                    <a:cxn ang="0">
                      <a:pos x="70" y="0"/>
                    </a:cxn>
                    <a:cxn ang="0">
                      <a:pos x="0" y="235"/>
                    </a:cxn>
                  </a:cxnLst>
                  <a:rect l="0" t="0" r="r" b="b"/>
                  <a:pathLst>
                    <a:path w="282" h="235">
                      <a:moveTo>
                        <a:pt x="0" y="235"/>
                      </a:moveTo>
                      <a:lnTo>
                        <a:pt x="282" y="235"/>
                      </a:lnTo>
                      <a:lnTo>
                        <a:pt x="212" y="0"/>
                      </a:lnTo>
                      <a:lnTo>
                        <a:pt x="70" y="0"/>
                      </a:lnTo>
                      <a:lnTo>
                        <a:pt x="0" y="235"/>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95" name="Group 108"/>
              <p:cNvGrpSpPr>
                <a:grpSpLocks/>
              </p:cNvGrpSpPr>
              <p:nvPr/>
            </p:nvGrpSpPr>
            <p:grpSpPr bwMode="auto">
              <a:xfrm>
                <a:off x="1418" y="5007"/>
                <a:ext cx="1437" cy="1018"/>
                <a:chOff x="1418" y="5007"/>
                <a:chExt cx="1437" cy="1018"/>
              </a:xfrm>
            </p:grpSpPr>
            <p:grpSp>
              <p:nvGrpSpPr>
                <p:cNvPr id="96" name="Group 109"/>
                <p:cNvGrpSpPr>
                  <a:grpSpLocks/>
                </p:cNvGrpSpPr>
                <p:nvPr/>
              </p:nvGrpSpPr>
              <p:grpSpPr bwMode="auto">
                <a:xfrm>
                  <a:off x="1418" y="5007"/>
                  <a:ext cx="1437" cy="1018"/>
                  <a:chOff x="1418" y="5007"/>
                  <a:chExt cx="1437" cy="1018"/>
                </a:xfrm>
              </p:grpSpPr>
              <p:sp>
                <p:nvSpPr>
                  <p:cNvPr id="102" name="Freeform 110"/>
                  <p:cNvSpPr>
                    <a:spLocks/>
                  </p:cNvSpPr>
                  <p:nvPr/>
                </p:nvSpPr>
                <p:spPr bwMode="auto">
                  <a:xfrm>
                    <a:off x="2723" y="5007"/>
                    <a:ext cx="132" cy="1018"/>
                  </a:xfrm>
                  <a:custGeom>
                    <a:avLst/>
                    <a:gdLst/>
                    <a:ahLst/>
                    <a:cxnLst>
                      <a:cxn ang="0">
                        <a:pos x="0" y="1018"/>
                      </a:cxn>
                      <a:cxn ang="0">
                        <a:pos x="0" y="127"/>
                      </a:cxn>
                      <a:cxn ang="0">
                        <a:pos x="132" y="0"/>
                      </a:cxn>
                      <a:cxn ang="0">
                        <a:pos x="132" y="891"/>
                      </a:cxn>
                      <a:cxn ang="0">
                        <a:pos x="0" y="1018"/>
                      </a:cxn>
                    </a:cxnLst>
                    <a:rect l="0" t="0" r="r" b="b"/>
                    <a:pathLst>
                      <a:path w="132" h="1018">
                        <a:moveTo>
                          <a:pt x="0" y="1018"/>
                        </a:moveTo>
                        <a:lnTo>
                          <a:pt x="0" y="127"/>
                        </a:lnTo>
                        <a:lnTo>
                          <a:pt x="132" y="0"/>
                        </a:lnTo>
                        <a:lnTo>
                          <a:pt x="132" y="891"/>
                        </a:lnTo>
                        <a:lnTo>
                          <a:pt x="0" y="1018"/>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03" name="Freeform 111"/>
                  <p:cNvSpPr>
                    <a:spLocks/>
                  </p:cNvSpPr>
                  <p:nvPr/>
                </p:nvSpPr>
                <p:spPr bwMode="auto">
                  <a:xfrm>
                    <a:off x="1418" y="5007"/>
                    <a:ext cx="1437" cy="127"/>
                  </a:xfrm>
                  <a:custGeom>
                    <a:avLst/>
                    <a:gdLst/>
                    <a:ahLst/>
                    <a:cxnLst>
                      <a:cxn ang="0">
                        <a:pos x="1305" y="127"/>
                      </a:cxn>
                      <a:cxn ang="0">
                        <a:pos x="0" y="127"/>
                      </a:cxn>
                      <a:cxn ang="0">
                        <a:pos x="132" y="0"/>
                      </a:cxn>
                      <a:cxn ang="0">
                        <a:pos x="1437" y="0"/>
                      </a:cxn>
                      <a:cxn ang="0">
                        <a:pos x="1305" y="127"/>
                      </a:cxn>
                    </a:cxnLst>
                    <a:rect l="0" t="0" r="r" b="b"/>
                    <a:pathLst>
                      <a:path w="1437" h="127">
                        <a:moveTo>
                          <a:pt x="1305" y="127"/>
                        </a:moveTo>
                        <a:lnTo>
                          <a:pt x="0" y="127"/>
                        </a:lnTo>
                        <a:lnTo>
                          <a:pt x="132" y="0"/>
                        </a:lnTo>
                        <a:lnTo>
                          <a:pt x="1437" y="0"/>
                        </a:lnTo>
                        <a:lnTo>
                          <a:pt x="1305"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04" name="Rectangle 112"/>
                  <p:cNvSpPr>
                    <a:spLocks noChangeArrowheads="1"/>
                  </p:cNvSpPr>
                  <p:nvPr/>
                </p:nvSpPr>
                <p:spPr bwMode="auto">
                  <a:xfrm>
                    <a:off x="1418" y="5134"/>
                    <a:ext cx="1305" cy="891"/>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97" name="Rectangle 113"/>
                <p:cNvSpPr>
                  <a:spLocks noChangeArrowheads="1"/>
                </p:cNvSpPr>
                <p:nvPr/>
              </p:nvSpPr>
              <p:spPr bwMode="auto">
                <a:xfrm>
                  <a:off x="1498" y="5173"/>
                  <a:ext cx="1147" cy="81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98" name="Rectangle 114"/>
                <p:cNvSpPr>
                  <a:spLocks noChangeArrowheads="1"/>
                </p:cNvSpPr>
                <p:nvPr/>
              </p:nvSpPr>
              <p:spPr bwMode="auto">
                <a:xfrm>
                  <a:off x="1729" y="5309"/>
                  <a:ext cx="862"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Sensor</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99" name="Rectangle 115"/>
                <p:cNvSpPr>
                  <a:spLocks noChangeArrowheads="1"/>
                </p:cNvSpPr>
                <p:nvPr/>
              </p:nvSpPr>
              <p:spPr bwMode="auto">
                <a:xfrm>
                  <a:off x="1719" y="5299"/>
                  <a:ext cx="862"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Sensor</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00" name="Rectangle 116"/>
                <p:cNvSpPr>
                  <a:spLocks noChangeArrowheads="1"/>
                </p:cNvSpPr>
                <p:nvPr/>
              </p:nvSpPr>
              <p:spPr bwMode="auto">
                <a:xfrm>
                  <a:off x="1529" y="5600"/>
                  <a:ext cx="129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Processing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01" name="Rectangle 117"/>
                <p:cNvSpPr>
                  <a:spLocks noChangeArrowheads="1"/>
                </p:cNvSpPr>
                <p:nvPr/>
              </p:nvSpPr>
              <p:spPr bwMode="auto">
                <a:xfrm>
                  <a:off x="1519" y="5590"/>
                  <a:ext cx="129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Processing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21" name="Group 118"/>
            <p:cNvGrpSpPr>
              <a:grpSpLocks/>
            </p:cNvGrpSpPr>
            <p:nvPr/>
          </p:nvGrpSpPr>
          <p:grpSpPr bwMode="auto">
            <a:xfrm>
              <a:off x="3220" y="1652"/>
              <a:ext cx="1369" cy="1125"/>
              <a:chOff x="2965" y="5007"/>
              <a:chExt cx="1437" cy="1203"/>
            </a:xfrm>
          </p:grpSpPr>
          <p:grpSp>
            <p:nvGrpSpPr>
              <p:cNvPr id="80" name="Group 119"/>
              <p:cNvGrpSpPr>
                <a:grpSpLocks/>
              </p:cNvGrpSpPr>
              <p:nvPr/>
            </p:nvGrpSpPr>
            <p:grpSpPr bwMode="auto">
              <a:xfrm>
                <a:off x="3476" y="5847"/>
                <a:ext cx="414" cy="363"/>
                <a:chOff x="3476" y="5847"/>
                <a:chExt cx="414" cy="363"/>
              </a:xfrm>
            </p:grpSpPr>
            <p:sp>
              <p:nvSpPr>
                <p:cNvPr id="91" name="Freeform 120"/>
                <p:cNvSpPr>
                  <a:spLocks/>
                </p:cNvSpPr>
                <p:nvPr/>
              </p:nvSpPr>
              <p:spPr bwMode="auto">
                <a:xfrm>
                  <a:off x="3688" y="5847"/>
                  <a:ext cx="202" cy="363"/>
                </a:xfrm>
                <a:custGeom>
                  <a:avLst/>
                  <a:gdLst/>
                  <a:ahLst/>
                  <a:cxnLst>
                    <a:cxn ang="0">
                      <a:pos x="70" y="363"/>
                    </a:cxn>
                    <a:cxn ang="0">
                      <a:pos x="0" y="128"/>
                    </a:cxn>
                    <a:cxn ang="0">
                      <a:pos x="130" y="0"/>
                    </a:cxn>
                    <a:cxn ang="0">
                      <a:pos x="202" y="235"/>
                    </a:cxn>
                    <a:cxn ang="0">
                      <a:pos x="70" y="363"/>
                    </a:cxn>
                  </a:cxnLst>
                  <a:rect l="0" t="0" r="r" b="b"/>
                  <a:pathLst>
                    <a:path w="202" h="363">
                      <a:moveTo>
                        <a:pt x="70" y="363"/>
                      </a:moveTo>
                      <a:lnTo>
                        <a:pt x="0" y="128"/>
                      </a:lnTo>
                      <a:lnTo>
                        <a:pt x="130" y="0"/>
                      </a:lnTo>
                      <a:lnTo>
                        <a:pt x="202" y="235"/>
                      </a:lnTo>
                      <a:lnTo>
                        <a:pt x="70" y="363"/>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92" name="Freeform 121"/>
                <p:cNvSpPr>
                  <a:spLocks/>
                </p:cNvSpPr>
                <p:nvPr/>
              </p:nvSpPr>
              <p:spPr bwMode="auto">
                <a:xfrm>
                  <a:off x="3545" y="5847"/>
                  <a:ext cx="273" cy="128"/>
                </a:xfrm>
                <a:custGeom>
                  <a:avLst/>
                  <a:gdLst/>
                  <a:ahLst/>
                  <a:cxnLst>
                    <a:cxn ang="0">
                      <a:pos x="143" y="128"/>
                    </a:cxn>
                    <a:cxn ang="0">
                      <a:pos x="0" y="128"/>
                    </a:cxn>
                    <a:cxn ang="0">
                      <a:pos x="132" y="0"/>
                    </a:cxn>
                    <a:cxn ang="0">
                      <a:pos x="273" y="0"/>
                    </a:cxn>
                    <a:cxn ang="0">
                      <a:pos x="143" y="128"/>
                    </a:cxn>
                  </a:cxnLst>
                  <a:rect l="0" t="0" r="r" b="b"/>
                  <a:pathLst>
                    <a:path w="273" h="128">
                      <a:moveTo>
                        <a:pt x="143" y="128"/>
                      </a:moveTo>
                      <a:lnTo>
                        <a:pt x="0" y="128"/>
                      </a:lnTo>
                      <a:lnTo>
                        <a:pt x="132" y="0"/>
                      </a:lnTo>
                      <a:lnTo>
                        <a:pt x="273" y="0"/>
                      </a:lnTo>
                      <a:lnTo>
                        <a:pt x="143" y="128"/>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93" name="Freeform 122"/>
                <p:cNvSpPr>
                  <a:spLocks/>
                </p:cNvSpPr>
                <p:nvPr/>
              </p:nvSpPr>
              <p:spPr bwMode="auto">
                <a:xfrm>
                  <a:off x="3476" y="5975"/>
                  <a:ext cx="282" cy="235"/>
                </a:xfrm>
                <a:custGeom>
                  <a:avLst/>
                  <a:gdLst/>
                  <a:ahLst/>
                  <a:cxnLst>
                    <a:cxn ang="0">
                      <a:pos x="0" y="235"/>
                    </a:cxn>
                    <a:cxn ang="0">
                      <a:pos x="282" y="235"/>
                    </a:cxn>
                    <a:cxn ang="0">
                      <a:pos x="212" y="0"/>
                    </a:cxn>
                    <a:cxn ang="0">
                      <a:pos x="69" y="0"/>
                    </a:cxn>
                    <a:cxn ang="0">
                      <a:pos x="0" y="235"/>
                    </a:cxn>
                  </a:cxnLst>
                  <a:rect l="0" t="0" r="r" b="b"/>
                  <a:pathLst>
                    <a:path w="282" h="235">
                      <a:moveTo>
                        <a:pt x="0" y="235"/>
                      </a:moveTo>
                      <a:lnTo>
                        <a:pt x="282" y="235"/>
                      </a:lnTo>
                      <a:lnTo>
                        <a:pt x="212" y="0"/>
                      </a:lnTo>
                      <a:lnTo>
                        <a:pt x="69" y="0"/>
                      </a:lnTo>
                      <a:lnTo>
                        <a:pt x="0" y="235"/>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81" name="Group 123"/>
              <p:cNvGrpSpPr>
                <a:grpSpLocks/>
              </p:cNvGrpSpPr>
              <p:nvPr/>
            </p:nvGrpSpPr>
            <p:grpSpPr bwMode="auto">
              <a:xfrm>
                <a:off x="2965" y="5007"/>
                <a:ext cx="1437" cy="1018"/>
                <a:chOff x="2965" y="5007"/>
                <a:chExt cx="1437" cy="1018"/>
              </a:xfrm>
            </p:grpSpPr>
            <p:grpSp>
              <p:nvGrpSpPr>
                <p:cNvPr id="82" name="Group 124"/>
                <p:cNvGrpSpPr>
                  <a:grpSpLocks/>
                </p:cNvGrpSpPr>
                <p:nvPr/>
              </p:nvGrpSpPr>
              <p:grpSpPr bwMode="auto">
                <a:xfrm>
                  <a:off x="2965" y="5007"/>
                  <a:ext cx="1437" cy="1018"/>
                  <a:chOff x="2965" y="5007"/>
                  <a:chExt cx="1437" cy="1018"/>
                </a:xfrm>
              </p:grpSpPr>
              <p:sp>
                <p:nvSpPr>
                  <p:cNvPr id="88" name="Freeform 125"/>
                  <p:cNvSpPr>
                    <a:spLocks/>
                  </p:cNvSpPr>
                  <p:nvPr/>
                </p:nvSpPr>
                <p:spPr bwMode="auto">
                  <a:xfrm>
                    <a:off x="4270" y="5007"/>
                    <a:ext cx="132" cy="1018"/>
                  </a:xfrm>
                  <a:custGeom>
                    <a:avLst/>
                    <a:gdLst/>
                    <a:ahLst/>
                    <a:cxnLst>
                      <a:cxn ang="0">
                        <a:pos x="0" y="1018"/>
                      </a:cxn>
                      <a:cxn ang="0">
                        <a:pos x="0" y="127"/>
                      </a:cxn>
                      <a:cxn ang="0">
                        <a:pos x="132" y="0"/>
                      </a:cxn>
                      <a:cxn ang="0">
                        <a:pos x="132" y="891"/>
                      </a:cxn>
                      <a:cxn ang="0">
                        <a:pos x="0" y="1018"/>
                      </a:cxn>
                    </a:cxnLst>
                    <a:rect l="0" t="0" r="r" b="b"/>
                    <a:pathLst>
                      <a:path w="132" h="1018">
                        <a:moveTo>
                          <a:pt x="0" y="1018"/>
                        </a:moveTo>
                        <a:lnTo>
                          <a:pt x="0" y="127"/>
                        </a:lnTo>
                        <a:lnTo>
                          <a:pt x="132" y="0"/>
                        </a:lnTo>
                        <a:lnTo>
                          <a:pt x="132" y="891"/>
                        </a:lnTo>
                        <a:lnTo>
                          <a:pt x="0" y="1018"/>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89" name="Freeform 126"/>
                  <p:cNvSpPr>
                    <a:spLocks/>
                  </p:cNvSpPr>
                  <p:nvPr/>
                </p:nvSpPr>
                <p:spPr bwMode="auto">
                  <a:xfrm>
                    <a:off x="2965" y="5007"/>
                    <a:ext cx="1437" cy="127"/>
                  </a:xfrm>
                  <a:custGeom>
                    <a:avLst/>
                    <a:gdLst/>
                    <a:ahLst/>
                    <a:cxnLst>
                      <a:cxn ang="0">
                        <a:pos x="1305" y="127"/>
                      </a:cxn>
                      <a:cxn ang="0">
                        <a:pos x="0" y="127"/>
                      </a:cxn>
                      <a:cxn ang="0">
                        <a:pos x="132" y="0"/>
                      </a:cxn>
                      <a:cxn ang="0">
                        <a:pos x="1437" y="0"/>
                      </a:cxn>
                      <a:cxn ang="0">
                        <a:pos x="1305" y="127"/>
                      </a:cxn>
                    </a:cxnLst>
                    <a:rect l="0" t="0" r="r" b="b"/>
                    <a:pathLst>
                      <a:path w="1437" h="127">
                        <a:moveTo>
                          <a:pt x="1305" y="127"/>
                        </a:moveTo>
                        <a:lnTo>
                          <a:pt x="0" y="127"/>
                        </a:lnTo>
                        <a:lnTo>
                          <a:pt x="132" y="0"/>
                        </a:lnTo>
                        <a:lnTo>
                          <a:pt x="1437" y="0"/>
                        </a:lnTo>
                        <a:lnTo>
                          <a:pt x="1305"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90" name="Rectangle 127"/>
                  <p:cNvSpPr>
                    <a:spLocks noChangeArrowheads="1"/>
                  </p:cNvSpPr>
                  <p:nvPr/>
                </p:nvSpPr>
                <p:spPr bwMode="auto">
                  <a:xfrm>
                    <a:off x="2965" y="5134"/>
                    <a:ext cx="1305" cy="891"/>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83" name="Rectangle 128"/>
                <p:cNvSpPr>
                  <a:spLocks noChangeArrowheads="1"/>
                </p:cNvSpPr>
                <p:nvPr/>
              </p:nvSpPr>
              <p:spPr bwMode="auto">
                <a:xfrm>
                  <a:off x="3043" y="5173"/>
                  <a:ext cx="1147" cy="81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84" name="Rectangle 129"/>
                <p:cNvSpPr>
                  <a:spLocks noChangeArrowheads="1"/>
                </p:cNvSpPr>
                <p:nvPr/>
              </p:nvSpPr>
              <p:spPr bwMode="auto">
                <a:xfrm>
                  <a:off x="3423" y="5309"/>
                  <a:ext cx="54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MD</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85" name="Rectangle 130"/>
                <p:cNvSpPr>
                  <a:spLocks noChangeArrowheads="1"/>
                </p:cNvSpPr>
                <p:nvPr/>
              </p:nvSpPr>
              <p:spPr bwMode="auto">
                <a:xfrm>
                  <a:off x="3412" y="5299"/>
                  <a:ext cx="54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MD</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86" name="Rectangle 131"/>
                <p:cNvSpPr>
                  <a:spLocks noChangeArrowheads="1"/>
                </p:cNvSpPr>
                <p:nvPr/>
              </p:nvSpPr>
              <p:spPr bwMode="auto">
                <a:xfrm>
                  <a:off x="3220" y="5600"/>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87" name="Rectangle 132"/>
                <p:cNvSpPr>
                  <a:spLocks noChangeArrowheads="1"/>
                </p:cNvSpPr>
                <p:nvPr/>
              </p:nvSpPr>
              <p:spPr bwMode="auto">
                <a:xfrm>
                  <a:off x="3210" y="5590"/>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22" name="Group 133"/>
            <p:cNvGrpSpPr>
              <a:grpSpLocks/>
            </p:cNvGrpSpPr>
            <p:nvPr/>
          </p:nvGrpSpPr>
          <p:grpSpPr bwMode="auto">
            <a:xfrm>
              <a:off x="6660" y="4042"/>
              <a:ext cx="1233" cy="1152"/>
              <a:chOff x="6576" y="7563"/>
              <a:chExt cx="1295" cy="1232"/>
            </a:xfrm>
          </p:grpSpPr>
          <p:grpSp>
            <p:nvGrpSpPr>
              <p:cNvPr id="68" name="Group 134"/>
              <p:cNvGrpSpPr>
                <a:grpSpLocks/>
              </p:cNvGrpSpPr>
              <p:nvPr/>
            </p:nvGrpSpPr>
            <p:grpSpPr bwMode="auto">
              <a:xfrm>
                <a:off x="6576" y="7772"/>
                <a:ext cx="1295" cy="1023"/>
                <a:chOff x="6576" y="7772"/>
                <a:chExt cx="1295" cy="1023"/>
              </a:xfrm>
            </p:grpSpPr>
            <p:grpSp>
              <p:nvGrpSpPr>
                <p:cNvPr id="73" name="Group 135"/>
                <p:cNvGrpSpPr>
                  <a:grpSpLocks/>
                </p:cNvGrpSpPr>
                <p:nvPr/>
              </p:nvGrpSpPr>
              <p:grpSpPr bwMode="auto">
                <a:xfrm>
                  <a:off x="6576" y="7772"/>
                  <a:ext cx="1295" cy="1023"/>
                  <a:chOff x="6576" y="7772"/>
                  <a:chExt cx="1295" cy="1023"/>
                </a:xfrm>
              </p:grpSpPr>
              <p:sp>
                <p:nvSpPr>
                  <p:cNvPr id="77" name="Freeform 136"/>
                  <p:cNvSpPr>
                    <a:spLocks/>
                  </p:cNvSpPr>
                  <p:nvPr/>
                </p:nvSpPr>
                <p:spPr bwMode="auto">
                  <a:xfrm>
                    <a:off x="7739" y="7772"/>
                    <a:ext cx="132" cy="1023"/>
                  </a:xfrm>
                  <a:custGeom>
                    <a:avLst/>
                    <a:gdLst/>
                    <a:ahLst/>
                    <a:cxnLst>
                      <a:cxn ang="0">
                        <a:pos x="0" y="1023"/>
                      </a:cxn>
                      <a:cxn ang="0">
                        <a:pos x="0" y="128"/>
                      </a:cxn>
                      <a:cxn ang="0">
                        <a:pos x="132" y="0"/>
                      </a:cxn>
                      <a:cxn ang="0">
                        <a:pos x="132" y="895"/>
                      </a:cxn>
                      <a:cxn ang="0">
                        <a:pos x="0" y="1023"/>
                      </a:cxn>
                    </a:cxnLst>
                    <a:rect l="0" t="0" r="r" b="b"/>
                    <a:pathLst>
                      <a:path w="132" h="1023">
                        <a:moveTo>
                          <a:pt x="0" y="1023"/>
                        </a:moveTo>
                        <a:lnTo>
                          <a:pt x="0" y="128"/>
                        </a:lnTo>
                        <a:lnTo>
                          <a:pt x="132" y="0"/>
                        </a:lnTo>
                        <a:lnTo>
                          <a:pt x="132" y="895"/>
                        </a:lnTo>
                        <a:lnTo>
                          <a:pt x="0" y="1023"/>
                        </a:lnTo>
                        <a:close/>
                      </a:path>
                    </a:pathLst>
                  </a:custGeom>
                  <a:solidFill>
                    <a:srgbClr val="66FF6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8" name="Freeform 137"/>
                  <p:cNvSpPr>
                    <a:spLocks/>
                  </p:cNvSpPr>
                  <p:nvPr/>
                </p:nvSpPr>
                <p:spPr bwMode="auto">
                  <a:xfrm>
                    <a:off x="6576" y="7772"/>
                    <a:ext cx="1295" cy="128"/>
                  </a:xfrm>
                  <a:custGeom>
                    <a:avLst/>
                    <a:gdLst/>
                    <a:ahLst/>
                    <a:cxnLst>
                      <a:cxn ang="0">
                        <a:pos x="1163" y="128"/>
                      </a:cxn>
                      <a:cxn ang="0">
                        <a:pos x="0" y="128"/>
                      </a:cxn>
                      <a:cxn ang="0">
                        <a:pos x="133" y="0"/>
                      </a:cxn>
                      <a:cxn ang="0">
                        <a:pos x="1295" y="0"/>
                      </a:cxn>
                      <a:cxn ang="0">
                        <a:pos x="1163" y="128"/>
                      </a:cxn>
                    </a:cxnLst>
                    <a:rect l="0" t="0" r="r" b="b"/>
                    <a:pathLst>
                      <a:path w="1295" h="128">
                        <a:moveTo>
                          <a:pt x="1163" y="128"/>
                        </a:moveTo>
                        <a:lnTo>
                          <a:pt x="0" y="128"/>
                        </a:lnTo>
                        <a:lnTo>
                          <a:pt x="133" y="0"/>
                        </a:lnTo>
                        <a:lnTo>
                          <a:pt x="1295" y="0"/>
                        </a:lnTo>
                        <a:lnTo>
                          <a:pt x="1163" y="128"/>
                        </a:lnTo>
                        <a:close/>
                      </a:path>
                    </a:pathLst>
                  </a:custGeom>
                  <a:solidFill>
                    <a:srgbClr val="00AE00"/>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9" name="Rectangle 138"/>
                  <p:cNvSpPr>
                    <a:spLocks noChangeArrowheads="1"/>
                  </p:cNvSpPr>
                  <p:nvPr/>
                </p:nvSpPr>
                <p:spPr bwMode="auto">
                  <a:xfrm>
                    <a:off x="6576" y="7900"/>
                    <a:ext cx="1163" cy="895"/>
                  </a:xfrm>
                  <a:prstGeom prst="rect">
                    <a:avLst/>
                  </a:prstGeom>
                  <a:solidFill>
                    <a:srgbClr val="33CC33"/>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74" name="Rectangle 139"/>
                <p:cNvSpPr>
                  <a:spLocks noChangeArrowheads="1"/>
                </p:cNvSpPr>
                <p:nvPr/>
              </p:nvSpPr>
              <p:spPr bwMode="auto">
                <a:xfrm>
                  <a:off x="6652" y="7936"/>
                  <a:ext cx="1003" cy="81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5" name="Rectangle 140"/>
                <p:cNvSpPr>
                  <a:spLocks noChangeArrowheads="1"/>
                </p:cNvSpPr>
                <p:nvPr/>
              </p:nvSpPr>
              <p:spPr bwMode="auto">
                <a:xfrm>
                  <a:off x="6907" y="8219"/>
                  <a:ext cx="659"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I18N</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6" name="Rectangle 141"/>
                <p:cNvSpPr>
                  <a:spLocks noChangeArrowheads="1"/>
                </p:cNvSpPr>
                <p:nvPr/>
              </p:nvSpPr>
              <p:spPr bwMode="auto">
                <a:xfrm>
                  <a:off x="6897" y="8208"/>
                  <a:ext cx="659"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FFFFFF"/>
                      </a:solidFill>
                      <a:effectLst/>
                      <a:uLnTx/>
                      <a:uFillTx/>
                      <a:latin typeface="Arial" panose="020B0604020202020204" pitchFamily="34" charset="0"/>
                      <a:ea typeface="MS Mincho" pitchFamily="49" charset="-128"/>
                      <a:cs typeface="+mn-cs"/>
                    </a:rPr>
                    <a:t>I18N</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69" name="Group 142"/>
              <p:cNvGrpSpPr>
                <a:grpSpLocks/>
              </p:cNvGrpSpPr>
              <p:nvPr/>
            </p:nvGrpSpPr>
            <p:grpSpPr bwMode="auto">
              <a:xfrm>
                <a:off x="7045" y="7563"/>
                <a:ext cx="386" cy="365"/>
                <a:chOff x="7045" y="7563"/>
                <a:chExt cx="386" cy="365"/>
              </a:xfrm>
            </p:grpSpPr>
            <p:sp>
              <p:nvSpPr>
                <p:cNvPr id="70" name="Freeform 143"/>
                <p:cNvSpPr>
                  <a:spLocks/>
                </p:cNvSpPr>
                <p:nvPr/>
              </p:nvSpPr>
              <p:spPr bwMode="auto">
                <a:xfrm>
                  <a:off x="7235" y="7563"/>
                  <a:ext cx="196" cy="365"/>
                </a:xfrm>
                <a:custGeom>
                  <a:avLst/>
                  <a:gdLst/>
                  <a:ahLst/>
                  <a:cxnLst>
                    <a:cxn ang="0">
                      <a:pos x="0" y="365"/>
                    </a:cxn>
                    <a:cxn ang="0">
                      <a:pos x="63" y="128"/>
                    </a:cxn>
                    <a:cxn ang="0">
                      <a:pos x="196" y="0"/>
                    </a:cxn>
                    <a:cxn ang="0">
                      <a:pos x="132" y="236"/>
                    </a:cxn>
                    <a:cxn ang="0">
                      <a:pos x="0" y="365"/>
                    </a:cxn>
                  </a:cxnLst>
                  <a:rect l="0" t="0" r="r" b="b"/>
                  <a:pathLst>
                    <a:path w="196" h="365">
                      <a:moveTo>
                        <a:pt x="0" y="365"/>
                      </a:moveTo>
                      <a:lnTo>
                        <a:pt x="63" y="128"/>
                      </a:lnTo>
                      <a:lnTo>
                        <a:pt x="196" y="0"/>
                      </a:lnTo>
                      <a:lnTo>
                        <a:pt x="132" y="236"/>
                      </a:lnTo>
                      <a:lnTo>
                        <a:pt x="0" y="365"/>
                      </a:lnTo>
                      <a:close/>
                    </a:path>
                  </a:pathLst>
                </a:custGeom>
                <a:solidFill>
                  <a:srgbClr val="66FF6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1" name="Freeform 144"/>
                <p:cNvSpPr>
                  <a:spLocks/>
                </p:cNvSpPr>
                <p:nvPr/>
              </p:nvSpPr>
              <p:spPr bwMode="auto">
                <a:xfrm>
                  <a:off x="7045" y="7563"/>
                  <a:ext cx="386" cy="128"/>
                </a:xfrm>
                <a:custGeom>
                  <a:avLst/>
                  <a:gdLst/>
                  <a:ahLst/>
                  <a:cxnLst>
                    <a:cxn ang="0">
                      <a:pos x="253" y="128"/>
                    </a:cxn>
                    <a:cxn ang="0">
                      <a:pos x="0" y="128"/>
                    </a:cxn>
                    <a:cxn ang="0">
                      <a:pos x="133" y="0"/>
                    </a:cxn>
                    <a:cxn ang="0">
                      <a:pos x="386" y="0"/>
                    </a:cxn>
                    <a:cxn ang="0">
                      <a:pos x="253" y="128"/>
                    </a:cxn>
                  </a:cxnLst>
                  <a:rect l="0" t="0" r="r" b="b"/>
                  <a:pathLst>
                    <a:path w="386" h="128">
                      <a:moveTo>
                        <a:pt x="253" y="128"/>
                      </a:moveTo>
                      <a:lnTo>
                        <a:pt x="0" y="128"/>
                      </a:lnTo>
                      <a:lnTo>
                        <a:pt x="133" y="0"/>
                      </a:lnTo>
                      <a:lnTo>
                        <a:pt x="386" y="0"/>
                      </a:lnTo>
                      <a:lnTo>
                        <a:pt x="253" y="128"/>
                      </a:lnTo>
                      <a:close/>
                    </a:path>
                  </a:pathLst>
                </a:custGeom>
                <a:solidFill>
                  <a:srgbClr val="00AE00"/>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2" name="Freeform 145"/>
                <p:cNvSpPr>
                  <a:spLocks/>
                </p:cNvSpPr>
                <p:nvPr/>
              </p:nvSpPr>
              <p:spPr bwMode="auto">
                <a:xfrm>
                  <a:off x="7045" y="7691"/>
                  <a:ext cx="253" cy="237"/>
                </a:xfrm>
                <a:custGeom>
                  <a:avLst/>
                  <a:gdLst/>
                  <a:ahLst/>
                  <a:cxnLst>
                    <a:cxn ang="0">
                      <a:pos x="0" y="0"/>
                    </a:cxn>
                    <a:cxn ang="0">
                      <a:pos x="62" y="237"/>
                    </a:cxn>
                    <a:cxn ang="0">
                      <a:pos x="190" y="237"/>
                    </a:cxn>
                    <a:cxn ang="0">
                      <a:pos x="253" y="0"/>
                    </a:cxn>
                    <a:cxn ang="0">
                      <a:pos x="0" y="0"/>
                    </a:cxn>
                  </a:cxnLst>
                  <a:rect l="0" t="0" r="r" b="b"/>
                  <a:pathLst>
                    <a:path w="253" h="237">
                      <a:moveTo>
                        <a:pt x="0" y="0"/>
                      </a:moveTo>
                      <a:lnTo>
                        <a:pt x="62" y="237"/>
                      </a:lnTo>
                      <a:lnTo>
                        <a:pt x="190" y="237"/>
                      </a:lnTo>
                      <a:lnTo>
                        <a:pt x="253" y="0"/>
                      </a:lnTo>
                      <a:lnTo>
                        <a:pt x="0" y="0"/>
                      </a:lnTo>
                      <a:close/>
                    </a:path>
                  </a:pathLst>
                </a:custGeom>
                <a:solidFill>
                  <a:srgbClr val="33CC33"/>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23" name="Group 146"/>
            <p:cNvGrpSpPr>
              <a:grpSpLocks/>
            </p:cNvGrpSpPr>
            <p:nvPr/>
          </p:nvGrpSpPr>
          <p:grpSpPr bwMode="auto">
            <a:xfrm>
              <a:off x="4748" y="1652"/>
              <a:ext cx="1234" cy="1120"/>
              <a:chOff x="4569" y="5007"/>
              <a:chExt cx="1295" cy="1197"/>
            </a:xfrm>
          </p:grpSpPr>
          <p:grpSp>
            <p:nvGrpSpPr>
              <p:cNvPr id="54" name="Group 147"/>
              <p:cNvGrpSpPr>
                <a:grpSpLocks/>
              </p:cNvGrpSpPr>
              <p:nvPr/>
            </p:nvGrpSpPr>
            <p:grpSpPr bwMode="auto">
              <a:xfrm>
                <a:off x="5025" y="5844"/>
                <a:ext cx="382" cy="360"/>
                <a:chOff x="5025" y="5844"/>
                <a:chExt cx="382" cy="360"/>
              </a:xfrm>
            </p:grpSpPr>
            <p:sp>
              <p:nvSpPr>
                <p:cNvPr id="65" name="Freeform 148"/>
                <p:cNvSpPr>
                  <a:spLocks/>
                </p:cNvSpPr>
                <p:nvPr/>
              </p:nvSpPr>
              <p:spPr bwMode="auto">
                <a:xfrm>
                  <a:off x="5213" y="5844"/>
                  <a:ext cx="194" cy="360"/>
                </a:xfrm>
                <a:custGeom>
                  <a:avLst/>
                  <a:gdLst/>
                  <a:ahLst/>
                  <a:cxnLst>
                    <a:cxn ang="0">
                      <a:pos x="62" y="360"/>
                    </a:cxn>
                    <a:cxn ang="0">
                      <a:pos x="0" y="126"/>
                    </a:cxn>
                    <a:cxn ang="0">
                      <a:pos x="131" y="0"/>
                    </a:cxn>
                    <a:cxn ang="0">
                      <a:pos x="194" y="233"/>
                    </a:cxn>
                    <a:cxn ang="0">
                      <a:pos x="62" y="360"/>
                    </a:cxn>
                  </a:cxnLst>
                  <a:rect l="0" t="0" r="r" b="b"/>
                  <a:pathLst>
                    <a:path w="194" h="360">
                      <a:moveTo>
                        <a:pt x="62" y="360"/>
                      </a:moveTo>
                      <a:lnTo>
                        <a:pt x="0" y="126"/>
                      </a:lnTo>
                      <a:lnTo>
                        <a:pt x="131" y="0"/>
                      </a:lnTo>
                      <a:lnTo>
                        <a:pt x="194" y="233"/>
                      </a:lnTo>
                      <a:lnTo>
                        <a:pt x="62" y="360"/>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6" name="Freeform 149"/>
                <p:cNvSpPr>
                  <a:spLocks/>
                </p:cNvSpPr>
                <p:nvPr/>
              </p:nvSpPr>
              <p:spPr bwMode="auto">
                <a:xfrm>
                  <a:off x="5087" y="5844"/>
                  <a:ext cx="257" cy="126"/>
                </a:xfrm>
                <a:custGeom>
                  <a:avLst/>
                  <a:gdLst/>
                  <a:ahLst/>
                  <a:cxnLst>
                    <a:cxn ang="0">
                      <a:pos x="126" y="126"/>
                    </a:cxn>
                    <a:cxn ang="0">
                      <a:pos x="0" y="126"/>
                    </a:cxn>
                    <a:cxn ang="0">
                      <a:pos x="131" y="0"/>
                    </a:cxn>
                    <a:cxn ang="0">
                      <a:pos x="257" y="0"/>
                    </a:cxn>
                    <a:cxn ang="0">
                      <a:pos x="126" y="126"/>
                    </a:cxn>
                  </a:cxnLst>
                  <a:rect l="0" t="0" r="r" b="b"/>
                  <a:pathLst>
                    <a:path w="257" h="126">
                      <a:moveTo>
                        <a:pt x="126" y="126"/>
                      </a:moveTo>
                      <a:lnTo>
                        <a:pt x="0" y="126"/>
                      </a:lnTo>
                      <a:lnTo>
                        <a:pt x="131" y="0"/>
                      </a:lnTo>
                      <a:lnTo>
                        <a:pt x="257" y="0"/>
                      </a:lnTo>
                      <a:lnTo>
                        <a:pt x="126" y="126"/>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7" name="Freeform 150"/>
                <p:cNvSpPr>
                  <a:spLocks/>
                </p:cNvSpPr>
                <p:nvPr/>
              </p:nvSpPr>
              <p:spPr bwMode="auto">
                <a:xfrm>
                  <a:off x="5025" y="5970"/>
                  <a:ext cx="250" cy="234"/>
                </a:xfrm>
                <a:custGeom>
                  <a:avLst/>
                  <a:gdLst/>
                  <a:ahLst/>
                  <a:cxnLst>
                    <a:cxn ang="0">
                      <a:pos x="0" y="234"/>
                    </a:cxn>
                    <a:cxn ang="0">
                      <a:pos x="250" y="234"/>
                    </a:cxn>
                    <a:cxn ang="0">
                      <a:pos x="188" y="0"/>
                    </a:cxn>
                    <a:cxn ang="0">
                      <a:pos x="62" y="0"/>
                    </a:cxn>
                    <a:cxn ang="0">
                      <a:pos x="0" y="234"/>
                    </a:cxn>
                  </a:cxnLst>
                  <a:rect l="0" t="0" r="r" b="b"/>
                  <a:pathLst>
                    <a:path w="250" h="234">
                      <a:moveTo>
                        <a:pt x="0" y="234"/>
                      </a:moveTo>
                      <a:lnTo>
                        <a:pt x="250" y="234"/>
                      </a:lnTo>
                      <a:lnTo>
                        <a:pt x="188" y="0"/>
                      </a:lnTo>
                      <a:lnTo>
                        <a:pt x="62" y="0"/>
                      </a:lnTo>
                      <a:lnTo>
                        <a:pt x="0" y="234"/>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55" name="Group 151"/>
              <p:cNvGrpSpPr>
                <a:grpSpLocks/>
              </p:cNvGrpSpPr>
              <p:nvPr/>
            </p:nvGrpSpPr>
            <p:grpSpPr bwMode="auto">
              <a:xfrm>
                <a:off x="4569" y="5007"/>
                <a:ext cx="1295" cy="1015"/>
                <a:chOff x="4569" y="5007"/>
                <a:chExt cx="1295" cy="1015"/>
              </a:xfrm>
            </p:grpSpPr>
            <p:grpSp>
              <p:nvGrpSpPr>
                <p:cNvPr id="56" name="Group 152"/>
                <p:cNvGrpSpPr>
                  <a:grpSpLocks/>
                </p:cNvGrpSpPr>
                <p:nvPr/>
              </p:nvGrpSpPr>
              <p:grpSpPr bwMode="auto">
                <a:xfrm>
                  <a:off x="4569" y="5007"/>
                  <a:ext cx="1295" cy="1015"/>
                  <a:chOff x="4569" y="5007"/>
                  <a:chExt cx="1295" cy="1015"/>
                </a:xfrm>
              </p:grpSpPr>
              <p:sp>
                <p:nvSpPr>
                  <p:cNvPr id="62" name="Freeform 153"/>
                  <p:cNvSpPr>
                    <a:spLocks/>
                  </p:cNvSpPr>
                  <p:nvPr/>
                </p:nvSpPr>
                <p:spPr bwMode="auto">
                  <a:xfrm>
                    <a:off x="5732" y="5007"/>
                    <a:ext cx="132" cy="1015"/>
                  </a:xfrm>
                  <a:custGeom>
                    <a:avLst/>
                    <a:gdLst/>
                    <a:ahLst/>
                    <a:cxnLst>
                      <a:cxn ang="0">
                        <a:pos x="0" y="1015"/>
                      </a:cxn>
                      <a:cxn ang="0">
                        <a:pos x="0" y="127"/>
                      </a:cxn>
                      <a:cxn ang="0">
                        <a:pos x="132" y="0"/>
                      </a:cxn>
                      <a:cxn ang="0">
                        <a:pos x="132" y="888"/>
                      </a:cxn>
                      <a:cxn ang="0">
                        <a:pos x="0" y="1015"/>
                      </a:cxn>
                    </a:cxnLst>
                    <a:rect l="0" t="0" r="r" b="b"/>
                    <a:pathLst>
                      <a:path w="132" h="1015">
                        <a:moveTo>
                          <a:pt x="0" y="1015"/>
                        </a:moveTo>
                        <a:lnTo>
                          <a:pt x="0" y="127"/>
                        </a:lnTo>
                        <a:lnTo>
                          <a:pt x="132" y="0"/>
                        </a:lnTo>
                        <a:lnTo>
                          <a:pt x="132" y="888"/>
                        </a:lnTo>
                        <a:lnTo>
                          <a:pt x="0" y="1015"/>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3" name="Freeform 154"/>
                  <p:cNvSpPr>
                    <a:spLocks/>
                  </p:cNvSpPr>
                  <p:nvPr/>
                </p:nvSpPr>
                <p:spPr bwMode="auto">
                  <a:xfrm>
                    <a:off x="4569" y="5007"/>
                    <a:ext cx="1295" cy="127"/>
                  </a:xfrm>
                  <a:custGeom>
                    <a:avLst/>
                    <a:gdLst/>
                    <a:ahLst/>
                    <a:cxnLst>
                      <a:cxn ang="0">
                        <a:pos x="1163" y="127"/>
                      </a:cxn>
                      <a:cxn ang="0">
                        <a:pos x="0" y="127"/>
                      </a:cxn>
                      <a:cxn ang="0">
                        <a:pos x="132" y="0"/>
                      </a:cxn>
                      <a:cxn ang="0">
                        <a:pos x="1295" y="0"/>
                      </a:cxn>
                      <a:cxn ang="0">
                        <a:pos x="1163" y="127"/>
                      </a:cxn>
                    </a:cxnLst>
                    <a:rect l="0" t="0" r="r" b="b"/>
                    <a:pathLst>
                      <a:path w="1295" h="127">
                        <a:moveTo>
                          <a:pt x="1163" y="127"/>
                        </a:moveTo>
                        <a:lnTo>
                          <a:pt x="0" y="127"/>
                        </a:lnTo>
                        <a:lnTo>
                          <a:pt x="132" y="0"/>
                        </a:lnTo>
                        <a:lnTo>
                          <a:pt x="1295" y="0"/>
                        </a:lnTo>
                        <a:lnTo>
                          <a:pt x="1163"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4" name="Rectangle 155"/>
                  <p:cNvSpPr>
                    <a:spLocks noChangeArrowheads="1"/>
                  </p:cNvSpPr>
                  <p:nvPr/>
                </p:nvSpPr>
                <p:spPr bwMode="auto">
                  <a:xfrm>
                    <a:off x="4569" y="5134"/>
                    <a:ext cx="1163" cy="888"/>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57" name="Rectangle 156"/>
                <p:cNvSpPr>
                  <a:spLocks noChangeArrowheads="1"/>
                </p:cNvSpPr>
                <p:nvPr/>
              </p:nvSpPr>
              <p:spPr bwMode="auto">
                <a:xfrm>
                  <a:off x="4644" y="5173"/>
                  <a:ext cx="1005" cy="812"/>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8" name="Rectangle 157"/>
                <p:cNvSpPr>
                  <a:spLocks noChangeArrowheads="1"/>
                </p:cNvSpPr>
                <p:nvPr/>
              </p:nvSpPr>
              <p:spPr bwMode="auto">
                <a:xfrm>
                  <a:off x="4979" y="5307"/>
                  <a:ext cx="48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CD</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9" name="Rectangle 158"/>
                <p:cNvSpPr>
                  <a:spLocks noChangeArrowheads="1"/>
                </p:cNvSpPr>
                <p:nvPr/>
              </p:nvSpPr>
              <p:spPr bwMode="auto">
                <a:xfrm>
                  <a:off x="4969" y="5297"/>
                  <a:ext cx="48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CD</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0" name="Rectangle 159"/>
                <p:cNvSpPr>
                  <a:spLocks noChangeArrowheads="1"/>
                </p:cNvSpPr>
                <p:nvPr/>
              </p:nvSpPr>
              <p:spPr bwMode="auto">
                <a:xfrm>
                  <a:off x="4751" y="5599"/>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1" name="Rectangle 160"/>
                <p:cNvSpPr>
                  <a:spLocks noChangeArrowheads="1"/>
                </p:cNvSpPr>
                <p:nvPr/>
              </p:nvSpPr>
              <p:spPr bwMode="auto">
                <a:xfrm>
                  <a:off x="4741" y="5589"/>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24" name="Group 161"/>
            <p:cNvGrpSpPr>
              <a:grpSpLocks/>
            </p:cNvGrpSpPr>
            <p:nvPr/>
          </p:nvGrpSpPr>
          <p:grpSpPr bwMode="auto">
            <a:xfrm>
              <a:off x="6088" y="1652"/>
              <a:ext cx="1233" cy="1120"/>
              <a:chOff x="5976" y="5007"/>
              <a:chExt cx="1294" cy="1197"/>
            </a:xfrm>
          </p:grpSpPr>
          <p:grpSp>
            <p:nvGrpSpPr>
              <p:cNvPr id="40" name="Group 162"/>
              <p:cNvGrpSpPr>
                <a:grpSpLocks/>
              </p:cNvGrpSpPr>
              <p:nvPr/>
            </p:nvGrpSpPr>
            <p:grpSpPr bwMode="auto">
              <a:xfrm>
                <a:off x="6431" y="5844"/>
                <a:ext cx="382" cy="360"/>
                <a:chOff x="6431" y="5844"/>
                <a:chExt cx="382" cy="360"/>
              </a:xfrm>
            </p:grpSpPr>
            <p:sp>
              <p:nvSpPr>
                <p:cNvPr id="51" name="Freeform 163"/>
                <p:cNvSpPr>
                  <a:spLocks/>
                </p:cNvSpPr>
                <p:nvPr/>
              </p:nvSpPr>
              <p:spPr bwMode="auto">
                <a:xfrm>
                  <a:off x="6619" y="5844"/>
                  <a:ext cx="194" cy="360"/>
                </a:xfrm>
                <a:custGeom>
                  <a:avLst/>
                  <a:gdLst/>
                  <a:ahLst/>
                  <a:cxnLst>
                    <a:cxn ang="0">
                      <a:pos x="62" y="360"/>
                    </a:cxn>
                    <a:cxn ang="0">
                      <a:pos x="0" y="126"/>
                    </a:cxn>
                    <a:cxn ang="0">
                      <a:pos x="130" y="0"/>
                    </a:cxn>
                    <a:cxn ang="0">
                      <a:pos x="194" y="233"/>
                    </a:cxn>
                    <a:cxn ang="0">
                      <a:pos x="62" y="360"/>
                    </a:cxn>
                  </a:cxnLst>
                  <a:rect l="0" t="0" r="r" b="b"/>
                  <a:pathLst>
                    <a:path w="194" h="360">
                      <a:moveTo>
                        <a:pt x="62" y="360"/>
                      </a:moveTo>
                      <a:lnTo>
                        <a:pt x="0" y="126"/>
                      </a:lnTo>
                      <a:lnTo>
                        <a:pt x="130" y="0"/>
                      </a:lnTo>
                      <a:lnTo>
                        <a:pt x="194" y="233"/>
                      </a:lnTo>
                      <a:lnTo>
                        <a:pt x="62" y="360"/>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2" name="Freeform 164"/>
                <p:cNvSpPr>
                  <a:spLocks/>
                </p:cNvSpPr>
                <p:nvPr/>
              </p:nvSpPr>
              <p:spPr bwMode="auto">
                <a:xfrm>
                  <a:off x="6493" y="5844"/>
                  <a:ext cx="256" cy="126"/>
                </a:xfrm>
                <a:custGeom>
                  <a:avLst/>
                  <a:gdLst/>
                  <a:ahLst/>
                  <a:cxnLst>
                    <a:cxn ang="0">
                      <a:pos x="126" y="126"/>
                    </a:cxn>
                    <a:cxn ang="0">
                      <a:pos x="0" y="126"/>
                    </a:cxn>
                    <a:cxn ang="0">
                      <a:pos x="131" y="0"/>
                    </a:cxn>
                    <a:cxn ang="0">
                      <a:pos x="256" y="0"/>
                    </a:cxn>
                    <a:cxn ang="0">
                      <a:pos x="126" y="126"/>
                    </a:cxn>
                  </a:cxnLst>
                  <a:rect l="0" t="0" r="r" b="b"/>
                  <a:pathLst>
                    <a:path w="256" h="126">
                      <a:moveTo>
                        <a:pt x="126" y="126"/>
                      </a:moveTo>
                      <a:lnTo>
                        <a:pt x="0" y="126"/>
                      </a:lnTo>
                      <a:lnTo>
                        <a:pt x="131" y="0"/>
                      </a:lnTo>
                      <a:lnTo>
                        <a:pt x="256" y="0"/>
                      </a:lnTo>
                      <a:lnTo>
                        <a:pt x="126" y="126"/>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3" name="Freeform 165"/>
                <p:cNvSpPr>
                  <a:spLocks/>
                </p:cNvSpPr>
                <p:nvPr/>
              </p:nvSpPr>
              <p:spPr bwMode="auto">
                <a:xfrm>
                  <a:off x="6431" y="5970"/>
                  <a:ext cx="250" cy="234"/>
                </a:xfrm>
                <a:custGeom>
                  <a:avLst/>
                  <a:gdLst/>
                  <a:ahLst/>
                  <a:cxnLst>
                    <a:cxn ang="0">
                      <a:pos x="0" y="234"/>
                    </a:cxn>
                    <a:cxn ang="0">
                      <a:pos x="250" y="234"/>
                    </a:cxn>
                    <a:cxn ang="0">
                      <a:pos x="188" y="0"/>
                    </a:cxn>
                    <a:cxn ang="0">
                      <a:pos x="62" y="0"/>
                    </a:cxn>
                    <a:cxn ang="0">
                      <a:pos x="0" y="234"/>
                    </a:cxn>
                  </a:cxnLst>
                  <a:rect l="0" t="0" r="r" b="b"/>
                  <a:pathLst>
                    <a:path w="250" h="234">
                      <a:moveTo>
                        <a:pt x="0" y="234"/>
                      </a:moveTo>
                      <a:lnTo>
                        <a:pt x="250" y="234"/>
                      </a:lnTo>
                      <a:lnTo>
                        <a:pt x="188" y="0"/>
                      </a:lnTo>
                      <a:lnTo>
                        <a:pt x="62" y="0"/>
                      </a:lnTo>
                      <a:lnTo>
                        <a:pt x="0" y="234"/>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41" name="Group 166"/>
              <p:cNvGrpSpPr>
                <a:grpSpLocks/>
              </p:cNvGrpSpPr>
              <p:nvPr/>
            </p:nvGrpSpPr>
            <p:grpSpPr bwMode="auto">
              <a:xfrm>
                <a:off x="5976" y="5007"/>
                <a:ext cx="1294" cy="1015"/>
                <a:chOff x="5976" y="5007"/>
                <a:chExt cx="1294" cy="1015"/>
              </a:xfrm>
            </p:grpSpPr>
            <p:grpSp>
              <p:nvGrpSpPr>
                <p:cNvPr id="42" name="Group 167"/>
                <p:cNvGrpSpPr>
                  <a:grpSpLocks/>
                </p:cNvGrpSpPr>
                <p:nvPr/>
              </p:nvGrpSpPr>
              <p:grpSpPr bwMode="auto">
                <a:xfrm>
                  <a:off x="5976" y="5007"/>
                  <a:ext cx="1294" cy="1015"/>
                  <a:chOff x="5976" y="5007"/>
                  <a:chExt cx="1294" cy="1015"/>
                </a:xfrm>
              </p:grpSpPr>
              <p:sp>
                <p:nvSpPr>
                  <p:cNvPr id="48" name="Freeform 168"/>
                  <p:cNvSpPr>
                    <a:spLocks/>
                  </p:cNvSpPr>
                  <p:nvPr/>
                </p:nvSpPr>
                <p:spPr bwMode="auto">
                  <a:xfrm>
                    <a:off x="7138" y="5007"/>
                    <a:ext cx="132" cy="1015"/>
                  </a:xfrm>
                  <a:custGeom>
                    <a:avLst/>
                    <a:gdLst/>
                    <a:ahLst/>
                    <a:cxnLst>
                      <a:cxn ang="0">
                        <a:pos x="0" y="1015"/>
                      </a:cxn>
                      <a:cxn ang="0">
                        <a:pos x="0" y="127"/>
                      </a:cxn>
                      <a:cxn ang="0">
                        <a:pos x="132" y="0"/>
                      </a:cxn>
                      <a:cxn ang="0">
                        <a:pos x="132" y="888"/>
                      </a:cxn>
                      <a:cxn ang="0">
                        <a:pos x="0" y="1015"/>
                      </a:cxn>
                    </a:cxnLst>
                    <a:rect l="0" t="0" r="r" b="b"/>
                    <a:pathLst>
                      <a:path w="132" h="1015">
                        <a:moveTo>
                          <a:pt x="0" y="1015"/>
                        </a:moveTo>
                        <a:lnTo>
                          <a:pt x="0" y="127"/>
                        </a:lnTo>
                        <a:lnTo>
                          <a:pt x="132" y="0"/>
                        </a:lnTo>
                        <a:lnTo>
                          <a:pt x="132" y="888"/>
                        </a:lnTo>
                        <a:lnTo>
                          <a:pt x="0" y="1015"/>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49" name="Freeform 169"/>
                  <p:cNvSpPr>
                    <a:spLocks/>
                  </p:cNvSpPr>
                  <p:nvPr/>
                </p:nvSpPr>
                <p:spPr bwMode="auto">
                  <a:xfrm>
                    <a:off x="5976" y="5007"/>
                    <a:ext cx="1294" cy="127"/>
                  </a:xfrm>
                  <a:custGeom>
                    <a:avLst/>
                    <a:gdLst/>
                    <a:ahLst/>
                    <a:cxnLst>
                      <a:cxn ang="0">
                        <a:pos x="1162" y="127"/>
                      </a:cxn>
                      <a:cxn ang="0">
                        <a:pos x="0" y="127"/>
                      </a:cxn>
                      <a:cxn ang="0">
                        <a:pos x="132" y="0"/>
                      </a:cxn>
                      <a:cxn ang="0">
                        <a:pos x="1294" y="0"/>
                      </a:cxn>
                      <a:cxn ang="0">
                        <a:pos x="1162" y="127"/>
                      </a:cxn>
                    </a:cxnLst>
                    <a:rect l="0" t="0" r="r" b="b"/>
                    <a:pathLst>
                      <a:path w="1294" h="127">
                        <a:moveTo>
                          <a:pt x="1162" y="127"/>
                        </a:moveTo>
                        <a:lnTo>
                          <a:pt x="0" y="127"/>
                        </a:lnTo>
                        <a:lnTo>
                          <a:pt x="132" y="0"/>
                        </a:lnTo>
                        <a:lnTo>
                          <a:pt x="1294" y="0"/>
                        </a:lnTo>
                        <a:lnTo>
                          <a:pt x="1162"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0" name="Rectangle 170"/>
                  <p:cNvSpPr>
                    <a:spLocks noChangeArrowheads="1"/>
                  </p:cNvSpPr>
                  <p:nvPr/>
                </p:nvSpPr>
                <p:spPr bwMode="auto">
                  <a:xfrm>
                    <a:off x="5976" y="5134"/>
                    <a:ext cx="1162" cy="888"/>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43" name="Rectangle 171"/>
                <p:cNvSpPr>
                  <a:spLocks noChangeArrowheads="1"/>
                </p:cNvSpPr>
                <p:nvPr/>
              </p:nvSpPr>
              <p:spPr bwMode="auto">
                <a:xfrm>
                  <a:off x="6048" y="5173"/>
                  <a:ext cx="1005" cy="812"/>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44" name="Rectangle 172"/>
                <p:cNvSpPr>
                  <a:spLocks noChangeArrowheads="1"/>
                </p:cNvSpPr>
                <p:nvPr/>
              </p:nvSpPr>
              <p:spPr bwMode="auto">
                <a:xfrm>
                  <a:off x="6263" y="5307"/>
                  <a:ext cx="745"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Color</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45" name="Rectangle 173"/>
                <p:cNvSpPr>
                  <a:spLocks noChangeArrowheads="1"/>
                </p:cNvSpPr>
                <p:nvPr/>
              </p:nvSpPr>
              <p:spPr bwMode="auto">
                <a:xfrm>
                  <a:off x="6252" y="5297"/>
                  <a:ext cx="745"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Color</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46" name="Rectangle 174"/>
                <p:cNvSpPr>
                  <a:spLocks noChangeArrowheads="1"/>
                </p:cNvSpPr>
                <p:nvPr/>
              </p:nvSpPr>
              <p:spPr bwMode="auto">
                <a:xfrm>
                  <a:off x="6156" y="5599"/>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47" name="Rectangle 175"/>
                <p:cNvSpPr>
                  <a:spLocks noChangeArrowheads="1"/>
                </p:cNvSpPr>
                <p:nvPr/>
              </p:nvSpPr>
              <p:spPr bwMode="auto">
                <a:xfrm>
                  <a:off x="6146" y="5589"/>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sp>
          <p:nvSpPr>
            <p:cNvPr id="25" name="Rectangle 176"/>
            <p:cNvSpPr>
              <a:spLocks noChangeArrowheads="1"/>
            </p:cNvSpPr>
            <p:nvPr/>
          </p:nvSpPr>
          <p:spPr bwMode="auto">
            <a:xfrm>
              <a:off x="7467" y="1813"/>
              <a:ext cx="957" cy="760"/>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nvGrpSpPr>
            <p:cNvPr id="26" name="Group 177"/>
            <p:cNvGrpSpPr>
              <a:grpSpLocks/>
            </p:cNvGrpSpPr>
            <p:nvPr/>
          </p:nvGrpSpPr>
          <p:grpSpPr bwMode="auto">
            <a:xfrm>
              <a:off x="7461" y="1660"/>
              <a:ext cx="1232" cy="1120"/>
              <a:chOff x="8771" y="4983"/>
              <a:chExt cx="1294" cy="1198"/>
            </a:xfrm>
          </p:grpSpPr>
          <p:grpSp>
            <p:nvGrpSpPr>
              <p:cNvPr id="32" name="Group 178"/>
              <p:cNvGrpSpPr>
                <a:grpSpLocks/>
              </p:cNvGrpSpPr>
              <p:nvPr/>
            </p:nvGrpSpPr>
            <p:grpSpPr bwMode="auto">
              <a:xfrm>
                <a:off x="9224" y="5820"/>
                <a:ext cx="382" cy="361"/>
                <a:chOff x="9224" y="5820"/>
                <a:chExt cx="382" cy="361"/>
              </a:xfrm>
            </p:grpSpPr>
            <p:sp>
              <p:nvSpPr>
                <p:cNvPr id="37" name="Freeform 179"/>
                <p:cNvSpPr>
                  <a:spLocks/>
                </p:cNvSpPr>
                <p:nvPr/>
              </p:nvSpPr>
              <p:spPr bwMode="auto">
                <a:xfrm>
                  <a:off x="9412" y="5820"/>
                  <a:ext cx="194" cy="361"/>
                </a:xfrm>
                <a:custGeom>
                  <a:avLst/>
                  <a:gdLst/>
                  <a:ahLst/>
                  <a:cxnLst>
                    <a:cxn ang="0">
                      <a:pos x="62" y="361"/>
                    </a:cxn>
                    <a:cxn ang="0">
                      <a:pos x="0" y="127"/>
                    </a:cxn>
                    <a:cxn ang="0">
                      <a:pos x="131" y="0"/>
                    </a:cxn>
                    <a:cxn ang="0">
                      <a:pos x="194" y="234"/>
                    </a:cxn>
                    <a:cxn ang="0">
                      <a:pos x="62" y="361"/>
                    </a:cxn>
                  </a:cxnLst>
                  <a:rect l="0" t="0" r="r" b="b"/>
                  <a:pathLst>
                    <a:path w="194" h="361">
                      <a:moveTo>
                        <a:pt x="62" y="361"/>
                      </a:moveTo>
                      <a:lnTo>
                        <a:pt x="0" y="127"/>
                      </a:lnTo>
                      <a:lnTo>
                        <a:pt x="131" y="0"/>
                      </a:lnTo>
                      <a:lnTo>
                        <a:pt x="194" y="234"/>
                      </a:lnTo>
                      <a:lnTo>
                        <a:pt x="62" y="361"/>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38" name="Freeform 180"/>
                <p:cNvSpPr>
                  <a:spLocks/>
                </p:cNvSpPr>
                <p:nvPr/>
              </p:nvSpPr>
              <p:spPr bwMode="auto">
                <a:xfrm>
                  <a:off x="9286" y="5820"/>
                  <a:ext cx="257" cy="127"/>
                </a:xfrm>
                <a:custGeom>
                  <a:avLst/>
                  <a:gdLst/>
                  <a:ahLst/>
                  <a:cxnLst>
                    <a:cxn ang="0">
                      <a:pos x="126" y="127"/>
                    </a:cxn>
                    <a:cxn ang="0">
                      <a:pos x="0" y="127"/>
                    </a:cxn>
                    <a:cxn ang="0">
                      <a:pos x="132" y="0"/>
                    </a:cxn>
                    <a:cxn ang="0">
                      <a:pos x="257" y="0"/>
                    </a:cxn>
                    <a:cxn ang="0">
                      <a:pos x="126" y="127"/>
                    </a:cxn>
                  </a:cxnLst>
                  <a:rect l="0" t="0" r="r" b="b"/>
                  <a:pathLst>
                    <a:path w="257" h="127">
                      <a:moveTo>
                        <a:pt x="126" y="127"/>
                      </a:moveTo>
                      <a:lnTo>
                        <a:pt x="0" y="127"/>
                      </a:lnTo>
                      <a:lnTo>
                        <a:pt x="132" y="0"/>
                      </a:lnTo>
                      <a:lnTo>
                        <a:pt x="257" y="0"/>
                      </a:lnTo>
                      <a:lnTo>
                        <a:pt x="126"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39" name="Freeform 181"/>
                <p:cNvSpPr>
                  <a:spLocks/>
                </p:cNvSpPr>
                <p:nvPr/>
              </p:nvSpPr>
              <p:spPr bwMode="auto">
                <a:xfrm>
                  <a:off x="9224" y="5947"/>
                  <a:ext cx="250" cy="234"/>
                </a:xfrm>
                <a:custGeom>
                  <a:avLst/>
                  <a:gdLst/>
                  <a:ahLst/>
                  <a:cxnLst>
                    <a:cxn ang="0">
                      <a:pos x="0" y="234"/>
                    </a:cxn>
                    <a:cxn ang="0">
                      <a:pos x="250" y="234"/>
                    </a:cxn>
                    <a:cxn ang="0">
                      <a:pos x="188" y="0"/>
                    </a:cxn>
                    <a:cxn ang="0">
                      <a:pos x="62" y="0"/>
                    </a:cxn>
                    <a:cxn ang="0">
                      <a:pos x="0" y="234"/>
                    </a:cxn>
                  </a:cxnLst>
                  <a:rect l="0" t="0" r="r" b="b"/>
                  <a:pathLst>
                    <a:path w="250" h="234">
                      <a:moveTo>
                        <a:pt x="0" y="234"/>
                      </a:moveTo>
                      <a:lnTo>
                        <a:pt x="250" y="234"/>
                      </a:lnTo>
                      <a:lnTo>
                        <a:pt x="188" y="0"/>
                      </a:lnTo>
                      <a:lnTo>
                        <a:pt x="62" y="0"/>
                      </a:lnTo>
                      <a:lnTo>
                        <a:pt x="0" y="234"/>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33" name="Group 182"/>
              <p:cNvGrpSpPr>
                <a:grpSpLocks/>
              </p:cNvGrpSpPr>
              <p:nvPr/>
            </p:nvGrpSpPr>
            <p:grpSpPr bwMode="auto">
              <a:xfrm>
                <a:off x="8771" y="4983"/>
                <a:ext cx="1294" cy="1016"/>
                <a:chOff x="8771" y="4983"/>
                <a:chExt cx="1294" cy="1016"/>
              </a:xfrm>
            </p:grpSpPr>
            <p:sp>
              <p:nvSpPr>
                <p:cNvPr id="34" name="Freeform 183"/>
                <p:cNvSpPr>
                  <a:spLocks/>
                </p:cNvSpPr>
                <p:nvPr/>
              </p:nvSpPr>
              <p:spPr bwMode="auto">
                <a:xfrm>
                  <a:off x="9933" y="4983"/>
                  <a:ext cx="132" cy="1016"/>
                </a:xfrm>
                <a:custGeom>
                  <a:avLst/>
                  <a:gdLst/>
                  <a:ahLst/>
                  <a:cxnLst>
                    <a:cxn ang="0">
                      <a:pos x="0" y="1016"/>
                    </a:cxn>
                    <a:cxn ang="0">
                      <a:pos x="0" y="127"/>
                    </a:cxn>
                    <a:cxn ang="0">
                      <a:pos x="132" y="0"/>
                    </a:cxn>
                    <a:cxn ang="0">
                      <a:pos x="132" y="889"/>
                    </a:cxn>
                    <a:cxn ang="0">
                      <a:pos x="0" y="1016"/>
                    </a:cxn>
                  </a:cxnLst>
                  <a:rect l="0" t="0" r="r" b="b"/>
                  <a:pathLst>
                    <a:path w="132" h="1016">
                      <a:moveTo>
                        <a:pt x="0" y="1016"/>
                      </a:moveTo>
                      <a:lnTo>
                        <a:pt x="0" y="127"/>
                      </a:lnTo>
                      <a:lnTo>
                        <a:pt x="132" y="0"/>
                      </a:lnTo>
                      <a:lnTo>
                        <a:pt x="132" y="889"/>
                      </a:lnTo>
                      <a:lnTo>
                        <a:pt x="0" y="1016"/>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35" name="Freeform 184"/>
                <p:cNvSpPr>
                  <a:spLocks/>
                </p:cNvSpPr>
                <p:nvPr/>
              </p:nvSpPr>
              <p:spPr bwMode="auto">
                <a:xfrm>
                  <a:off x="8771" y="4983"/>
                  <a:ext cx="1294" cy="127"/>
                </a:xfrm>
                <a:custGeom>
                  <a:avLst/>
                  <a:gdLst/>
                  <a:ahLst/>
                  <a:cxnLst>
                    <a:cxn ang="0">
                      <a:pos x="1162" y="127"/>
                    </a:cxn>
                    <a:cxn ang="0">
                      <a:pos x="0" y="127"/>
                    </a:cxn>
                    <a:cxn ang="0">
                      <a:pos x="131" y="0"/>
                    </a:cxn>
                    <a:cxn ang="0">
                      <a:pos x="1294" y="0"/>
                    </a:cxn>
                    <a:cxn ang="0">
                      <a:pos x="1162" y="127"/>
                    </a:cxn>
                  </a:cxnLst>
                  <a:rect l="0" t="0" r="r" b="b"/>
                  <a:pathLst>
                    <a:path w="1294" h="127">
                      <a:moveTo>
                        <a:pt x="1162" y="127"/>
                      </a:moveTo>
                      <a:lnTo>
                        <a:pt x="0" y="127"/>
                      </a:lnTo>
                      <a:lnTo>
                        <a:pt x="131" y="0"/>
                      </a:lnTo>
                      <a:lnTo>
                        <a:pt x="1294" y="0"/>
                      </a:lnTo>
                      <a:lnTo>
                        <a:pt x="1162"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36" name="Rectangle 185"/>
                <p:cNvSpPr>
                  <a:spLocks noChangeArrowheads="1"/>
                </p:cNvSpPr>
                <p:nvPr/>
              </p:nvSpPr>
              <p:spPr bwMode="auto">
                <a:xfrm>
                  <a:off x="8771" y="5110"/>
                  <a:ext cx="1162" cy="889"/>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sp>
          <p:nvSpPr>
            <p:cNvPr id="27" name="Rectangle 186"/>
            <p:cNvSpPr>
              <a:spLocks noChangeArrowheads="1"/>
            </p:cNvSpPr>
            <p:nvPr/>
          </p:nvSpPr>
          <p:spPr bwMode="auto">
            <a:xfrm>
              <a:off x="7540" y="1809"/>
              <a:ext cx="958" cy="760"/>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8" name="Rectangle 187"/>
            <p:cNvSpPr>
              <a:spLocks noChangeArrowheads="1"/>
            </p:cNvSpPr>
            <p:nvPr/>
          </p:nvSpPr>
          <p:spPr bwMode="auto">
            <a:xfrm>
              <a:off x="7668" y="1935"/>
              <a:ext cx="875"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TMMS</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9" name="Rectangle 188"/>
            <p:cNvSpPr>
              <a:spLocks noChangeArrowheads="1"/>
            </p:cNvSpPr>
            <p:nvPr/>
          </p:nvSpPr>
          <p:spPr bwMode="auto">
            <a:xfrm>
              <a:off x="7658" y="1926"/>
              <a:ext cx="875"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TMMS</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30" name="Rectangle 189"/>
            <p:cNvSpPr>
              <a:spLocks noChangeArrowheads="1"/>
            </p:cNvSpPr>
            <p:nvPr/>
          </p:nvSpPr>
          <p:spPr bwMode="auto">
            <a:xfrm>
              <a:off x="7783" y="2207"/>
              <a:ext cx="626"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Core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31" name="Rectangle 190"/>
            <p:cNvSpPr>
              <a:spLocks noChangeArrowheads="1"/>
            </p:cNvSpPr>
            <p:nvPr/>
          </p:nvSpPr>
          <p:spPr bwMode="auto">
            <a:xfrm>
              <a:off x="7773" y="2198"/>
              <a:ext cx="627"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Core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32669000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spacer"/>
          <p:cNvPicPr>
            <a:picLocks noChangeAspect="1" noChangeArrowheads="1"/>
          </p:cNvPicPr>
          <p:nvPr/>
        </p:nvPicPr>
        <p:blipFill>
          <a:blip r:embed="rId3"/>
          <a:srcRect/>
          <a:stretch>
            <a:fillRect/>
          </a:stretch>
        </p:blipFill>
        <p:spPr bwMode="auto">
          <a:xfrm>
            <a:off x="5351463" y="3490914"/>
            <a:ext cx="190500" cy="9525"/>
          </a:xfrm>
          <a:prstGeom prst="rect">
            <a:avLst/>
          </a:prstGeom>
          <a:noFill/>
        </p:spPr>
      </p:pic>
      <p:sp>
        <p:nvSpPr>
          <p:cNvPr id="160772" name="Rectangle 4"/>
          <p:cNvSpPr>
            <a:spLocks noGrp="1" noChangeArrowheads="1"/>
          </p:cNvSpPr>
          <p:nvPr>
            <p:ph type="title"/>
          </p:nvPr>
        </p:nvSpPr>
        <p:spPr>
          <a:xfrm>
            <a:off x="1667508" y="188640"/>
            <a:ext cx="7772400" cy="712788"/>
          </a:xfrm>
        </p:spPr>
        <p:txBody>
          <a:bodyPr/>
          <a:lstStyle/>
          <a:p>
            <a:r>
              <a:rPr lang="en-GB" sz="2400" dirty="0" err="1"/>
              <a:t>Experion</a:t>
            </a:r>
            <a:r>
              <a:rPr lang="en-GB" sz="2400" dirty="0"/>
              <a:t> MX Application SW</a:t>
            </a:r>
          </a:p>
        </p:txBody>
      </p:sp>
      <p:grpSp>
        <p:nvGrpSpPr>
          <p:cNvPr id="160777" name="Group 9"/>
          <p:cNvGrpSpPr>
            <a:grpSpLocks/>
          </p:cNvGrpSpPr>
          <p:nvPr/>
        </p:nvGrpSpPr>
        <p:grpSpPr bwMode="auto">
          <a:xfrm>
            <a:off x="5110164" y="1125539"/>
            <a:ext cx="5557837" cy="2251075"/>
            <a:chOff x="1738" y="1652"/>
            <a:chExt cx="8753" cy="3545"/>
          </a:xfrm>
        </p:grpSpPr>
        <p:grpSp>
          <p:nvGrpSpPr>
            <p:cNvPr id="160778" name="Group 10"/>
            <p:cNvGrpSpPr>
              <a:grpSpLocks/>
            </p:cNvGrpSpPr>
            <p:nvPr/>
          </p:nvGrpSpPr>
          <p:grpSpPr bwMode="auto">
            <a:xfrm>
              <a:off x="1738" y="2459"/>
              <a:ext cx="8739" cy="1887"/>
              <a:chOff x="1409" y="5870"/>
              <a:chExt cx="9174" cy="2018"/>
            </a:xfrm>
          </p:grpSpPr>
          <p:sp>
            <p:nvSpPr>
              <p:cNvPr id="160779" name="Freeform 11"/>
              <p:cNvSpPr>
                <a:spLocks/>
              </p:cNvSpPr>
              <p:nvPr/>
            </p:nvSpPr>
            <p:spPr bwMode="auto">
              <a:xfrm>
                <a:off x="10418" y="5870"/>
                <a:ext cx="165" cy="2018"/>
              </a:xfrm>
              <a:custGeom>
                <a:avLst/>
                <a:gdLst/>
                <a:ahLst/>
                <a:cxnLst>
                  <a:cxn ang="0">
                    <a:pos x="0" y="2018"/>
                  </a:cxn>
                  <a:cxn ang="0">
                    <a:pos x="0" y="159"/>
                  </a:cxn>
                  <a:cxn ang="0">
                    <a:pos x="165" y="0"/>
                  </a:cxn>
                  <a:cxn ang="0">
                    <a:pos x="165" y="1858"/>
                  </a:cxn>
                  <a:cxn ang="0">
                    <a:pos x="0" y="2018"/>
                  </a:cxn>
                </a:cxnLst>
                <a:rect l="0" t="0" r="r" b="b"/>
                <a:pathLst>
                  <a:path w="165" h="2018">
                    <a:moveTo>
                      <a:pt x="0" y="2018"/>
                    </a:moveTo>
                    <a:lnTo>
                      <a:pt x="0" y="159"/>
                    </a:lnTo>
                    <a:lnTo>
                      <a:pt x="165" y="0"/>
                    </a:lnTo>
                    <a:lnTo>
                      <a:pt x="165" y="1858"/>
                    </a:lnTo>
                    <a:lnTo>
                      <a:pt x="0" y="2018"/>
                    </a:lnTo>
                    <a:close/>
                  </a:path>
                </a:pathLst>
              </a:custGeom>
              <a:solidFill>
                <a:srgbClr val="FFFFA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80" name="Freeform 12"/>
              <p:cNvSpPr>
                <a:spLocks/>
              </p:cNvSpPr>
              <p:nvPr/>
            </p:nvSpPr>
            <p:spPr bwMode="auto">
              <a:xfrm>
                <a:off x="1409" y="5870"/>
                <a:ext cx="9174" cy="159"/>
              </a:xfrm>
              <a:custGeom>
                <a:avLst/>
                <a:gdLst/>
                <a:ahLst/>
                <a:cxnLst>
                  <a:cxn ang="0">
                    <a:pos x="9009" y="159"/>
                  </a:cxn>
                  <a:cxn ang="0">
                    <a:pos x="0" y="159"/>
                  </a:cxn>
                  <a:cxn ang="0">
                    <a:pos x="165" y="0"/>
                  </a:cxn>
                  <a:cxn ang="0">
                    <a:pos x="9174" y="0"/>
                  </a:cxn>
                  <a:cxn ang="0">
                    <a:pos x="9009" y="159"/>
                  </a:cxn>
                </a:cxnLst>
                <a:rect l="0" t="0" r="r" b="b"/>
                <a:pathLst>
                  <a:path w="9174" h="159">
                    <a:moveTo>
                      <a:pt x="9009" y="159"/>
                    </a:moveTo>
                    <a:lnTo>
                      <a:pt x="0" y="159"/>
                    </a:lnTo>
                    <a:lnTo>
                      <a:pt x="165" y="0"/>
                    </a:lnTo>
                    <a:lnTo>
                      <a:pt x="9174" y="0"/>
                    </a:lnTo>
                    <a:lnTo>
                      <a:pt x="9009" y="159"/>
                    </a:lnTo>
                    <a:close/>
                  </a:path>
                </a:pathLst>
              </a:custGeom>
              <a:solidFill>
                <a:srgbClr val="BE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81" name="Rectangle 13"/>
              <p:cNvSpPr>
                <a:spLocks noChangeArrowheads="1"/>
              </p:cNvSpPr>
              <p:nvPr/>
            </p:nvSpPr>
            <p:spPr bwMode="auto">
              <a:xfrm>
                <a:off x="1409" y="6029"/>
                <a:ext cx="9009" cy="1859"/>
              </a:xfrm>
              <a:prstGeom prst="rect">
                <a:avLst/>
              </a:prstGeom>
              <a:solidFill>
                <a:srgbClr val="F4F495"/>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782" name="Rectangle 14"/>
            <p:cNvSpPr>
              <a:spLocks noChangeArrowheads="1"/>
            </p:cNvSpPr>
            <p:nvPr/>
          </p:nvSpPr>
          <p:spPr bwMode="auto">
            <a:xfrm>
              <a:off x="1833" y="2652"/>
              <a:ext cx="190" cy="42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nvGrpSpPr>
            <p:cNvPr id="160783" name="Group 15"/>
            <p:cNvGrpSpPr>
              <a:grpSpLocks/>
            </p:cNvGrpSpPr>
            <p:nvPr/>
          </p:nvGrpSpPr>
          <p:grpSpPr bwMode="auto">
            <a:xfrm>
              <a:off x="1909" y="2955"/>
              <a:ext cx="927" cy="864"/>
              <a:chOff x="1588" y="6400"/>
              <a:chExt cx="974" cy="924"/>
            </a:xfrm>
          </p:grpSpPr>
          <p:sp>
            <p:nvSpPr>
              <p:cNvPr id="160784" name="Rectangle 16"/>
              <p:cNvSpPr>
                <a:spLocks noChangeArrowheads="1"/>
              </p:cNvSpPr>
              <p:nvPr/>
            </p:nvSpPr>
            <p:spPr bwMode="auto">
              <a:xfrm>
                <a:off x="1588" y="6400"/>
                <a:ext cx="877" cy="845"/>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85" name="Rectangle 17"/>
              <p:cNvSpPr>
                <a:spLocks noChangeArrowheads="1"/>
              </p:cNvSpPr>
              <p:nvPr/>
            </p:nvSpPr>
            <p:spPr bwMode="auto">
              <a:xfrm>
                <a:off x="1697" y="6477"/>
                <a:ext cx="865"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RAE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86" name="Rectangle 18"/>
              <p:cNvSpPr>
                <a:spLocks noChangeArrowheads="1"/>
              </p:cNvSpPr>
              <p:nvPr/>
            </p:nvSpPr>
            <p:spPr bwMode="auto">
              <a:xfrm>
                <a:off x="1684" y="6464"/>
                <a:ext cx="865"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FF3300"/>
                    </a:solidFill>
                    <a:effectLst/>
                    <a:uLnTx/>
                    <a:uFillTx/>
                    <a:latin typeface="Arial" panose="020B0604020202020204" pitchFamily="34" charset="0"/>
                    <a:ea typeface="MS Mincho" pitchFamily="49" charset="-128"/>
                    <a:cs typeface="+mn-cs"/>
                  </a:rPr>
                  <a:t>RAE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87" name="Rectangle 19"/>
              <p:cNvSpPr>
                <a:spLocks noChangeArrowheads="1"/>
              </p:cNvSpPr>
              <p:nvPr/>
            </p:nvSpPr>
            <p:spPr bwMode="auto">
              <a:xfrm>
                <a:off x="1760" y="6865"/>
                <a:ext cx="732"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API</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88" name="Rectangle 20"/>
              <p:cNvSpPr>
                <a:spLocks noChangeArrowheads="1"/>
              </p:cNvSpPr>
              <p:nvPr/>
            </p:nvSpPr>
            <p:spPr bwMode="auto">
              <a:xfrm>
                <a:off x="1746" y="6851"/>
                <a:ext cx="732"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FF3300"/>
                    </a:solidFill>
                    <a:effectLst/>
                    <a:uLnTx/>
                    <a:uFillTx/>
                    <a:latin typeface="Arial" panose="020B0604020202020204" pitchFamily="34" charset="0"/>
                    <a:ea typeface="MS Mincho" pitchFamily="49" charset="-128"/>
                    <a:cs typeface="+mn-cs"/>
                  </a:rPr>
                  <a:t>API</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789" name="Rectangle 21"/>
            <p:cNvSpPr>
              <a:spLocks noChangeArrowheads="1"/>
            </p:cNvSpPr>
            <p:nvPr/>
          </p:nvSpPr>
          <p:spPr bwMode="auto">
            <a:xfrm>
              <a:off x="6019" y="4518"/>
              <a:ext cx="419"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919191"/>
                  </a:solidFill>
                  <a:effectLst/>
                  <a:uLnTx/>
                  <a:uFillTx/>
                  <a:latin typeface="Arial" panose="020B0604020202020204" pitchFamily="34" charset="0"/>
                  <a:ea typeface="MS Mincho" pitchFamily="49" charset="-128"/>
                  <a:cs typeface="+mn-cs"/>
                </a:rPr>
                <a:t>. . .</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90" name="Rectangle 22"/>
            <p:cNvSpPr>
              <a:spLocks noChangeArrowheads="1"/>
            </p:cNvSpPr>
            <p:nvPr/>
          </p:nvSpPr>
          <p:spPr bwMode="auto">
            <a:xfrm>
              <a:off x="5925" y="4462"/>
              <a:ext cx="653" cy="36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91" name="Rectangle 23"/>
            <p:cNvSpPr>
              <a:spLocks noChangeArrowheads="1"/>
            </p:cNvSpPr>
            <p:nvPr/>
          </p:nvSpPr>
          <p:spPr bwMode="auto">
            <a:xfrm>
              <a:off x="5901" y="4499"/>
              <a:ext cx="651" cy="36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92" name="Rectangle 24"/>
            <p:cNvSpPr>
              <a:spLocks noChangeArrowheads="1"/>
            </p:cNvSpPr>
            <p:nvPr/>
          </p:nvSpPr>
          <p:spPr bwMode="auto">
            <a:xfrm>
              <a:off x="5993" y="4556"/>
              <a:ext cx="419"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 . .</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nvGrpSpPr>
            <p:cNvPr id="160793" name="Group 25"/>
            <p:cNvGrpSpPr>
              <a:grpSpLocks/>
            </p:cNvGrpSpPr>
            <p:nvPr/>
          </p:nvGrpSpPr>
          <p:grpSpPr bwMode="auto">
            <a:xfrm>
              <a:off x="2848" y="2875"/>
              <a:ext cx="6545" cy="1016"/>
              <a:chOff x="2574" y="6315"/>
              <a:chExt cx="6871" cy="1086"/>
            </a:xfrm>
          </p:grpSpPr>
          <p:grpSp>
            <p:nvGrpSpPr>
              <p:cNvPr id="160794" name="Group 26"/>
              <p:cNvGrpSpPr>
                <a:grpSpLocks/>
              </p:cNvGrpSpPr>
              <p:nvPr/>
            </p:nvGrpSpPr>
            <p:grpSpPr bwMode="auto">
              <a:xfrm>
                <a:off x="2574" y="6315"/>
                <a:ext cx="6871" cy="1086"/>
                <a:chOff x="2574" y="6315"/>
                <a:chExt cx="6871" cy="1086"/>
              </a:xfrm>
            </p:grpSpPr>
            <p:sp>
              <p:nvSpPr>
                <p:cNvPr id="160795" name="Freeform 27"/>
                <p:cNvSpPr>
                  <a:spLocks/>
                </p:cNvSpPr>
                <p:nvPr/>
              </p:nvSpPr>
              <p:spPr bwMode="auto">
                <a:xfrm>
                  <a:off x="9281" y="6315"/>
                  <a:ext cx="164" cy="1086"/>
                </a:xfrm>
                <a:custGeom>
                  <a:avLst/>
                  <a:gdLst/>
                  <a:ahLst/>
                  <a:cxnLst>
                    <a:cxn ang="0">
                      <a:pos x="0" y="1086"/>
                    </a:cxn>
                    <a:cxn ang="0">
                      <a:pos x="0" y="160"/>
                    </a:cxn>
                    <a:cxn ang="0">
                      <a:pos x="164" y="0"/>
                    </a:cxn>
                    <a:cxn ang="0">
                      <a:pos x="164" y="926"/>
                    </a:cxn>
                    <a:cxn ang="0">
                      <a:pos x="0" y="1086"/>
                    </a:cxn>
                  </a:cxnLst>
                  <a:rect l="0" t="0" r="r" b="b"/>
                  <a:pathLst>
                    <a:path w="164" h="1086">
                      <a:moveTo>
                        <a:pt x="0" y="1086"/>
                      </a:moveTo>
                      <a:lnTo>
                        <a:pt x="0" y="160"/>
                      </a:lnTo>
                      <a:lnTo>
                        <a:pt x="164" y="0"/>
                      </a:lnTo>
                      <a:lnTo>
                        <a:pt x="164" y="926"/>
                      </a:lnTo>
                      <a:lnTo>
                        <a:pt x="0" y="1086"/>
                      </a:lnTo>
                      <a:close/>
                    </a:path>
                  </a:pathLst>
                </a:custGeom>
                <a:solidFill>
                  <a:srgbClr val="05AAE1"/>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96" name="Freeform 28"/>
                <p:cNvSpPr>
                  <a:spLocks/>
                </p:cNvSpPr>
                <p:nvPr/>
              </p:nvSpPr>
              <p:spPr bwMode="auto">
                <a:xfrm>
                  <a:off x="2574" y="6315"/>
                  <a:ext cx="6871" cy="160"/>
                </a:xfrm>
                <a:custGeom>
                  <a:avLst/>
                  <a:gdLst/>
                  <a:ahLst/>
                  <a:cxnLst>
                    <a:cxn ang="0">
                      <a:pos x="6707" y="160"/>
                    </a:cxn>
                    <a:cxn ang="0">
                      <a:pos x="0" y="160"/>
                    </a:cxn>
                    <a:cxn ang="0">
                      <a:pos x="164" y="0"/>
                    </a:cxn>
                    <a:cxn ang="0">
                      <a:pos x="6871" y="0"/>
                    </a:cxn>
                    <a:cxn ang="0">
                      <a:pos x="6707" y="160"/>
                    </a:cxn>
                  </a:cxnLst>
                  <a:rect l="0" t="0" r="r" b="b"/>
                  <a:pathLst>
                    <a:path w="6871" h="160">
                      <a:moveTo>
                        <a:pt x="6707" y="160"/>
                      </a:moveTo>
                      <a:lnTo>
                        <a:pt x="0" y="160"/>
                      </a:lnTo>
                      <a:lnTo>
                        <a:pt x="164" y="0"/>
                      </a:lnTo>
                      <a:lnTo>
                        <a:pt x="6871" y="0"/>
                      </a:lnTo>
                      <a:lnTo>
                        <a:pt x="6707" y="160"/>
                      </a:lnTo>
                      <a:close/>
                    </a:path>
                  </a:pathLst>
                </a:custGeom>
                <a:solidFill>
                  <a:srgbClr val="05759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97" name="Rectangle 29"/>
                <p:cNvSpPr>
                  <a:spLocks noChangeArrowheads="1"/>
                </p:cNvSpPr>
                <p:nvPr/>
              </p:nvSpPr>
              <p:spPr bwMode="auto">
                <a:xfrm>
                  <a:off x="2574" y="6475"/>
                  <a:ext cx="6707" cy="926"/>
                </a:xfrm>
                <a:prstGeom prst="rect">
                  <a:avLst/>
                </a:prstGeom>
                <a:solidFill>
                  <a:srgbClr val="0595C4"/>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798" name="Rectangle 30"/>
              <p:cNvSpPr>
                <a:spLocks noChangeArrowheads="1"/>
              </p:cNvSpPr>
              <p:nvPr/>
            </p:nvSpPr>
            <p:spPr bwMode="auto">
              <a:xfrm>
                <a:off x="2670" y="6523"/>
                <a:ext cx="6508" cy="829"/>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799" name="Rectangle 31"/>
              <p:cNvSpPr>
                <a:spLocks noChangeArrowheads="1"/>
              </p:cNvSpPr>
              <p:nvPr/>
            </p:nvSpPr>
            <p:spPr bwMode="auto">
              <a:xfrm>
                <a:off x="2910" y="6771"/>
                <a:ext cx="6513"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Real-Time Application Environment (RAE)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00" name="Rectangle 32"/>
              <p:cNvSpPr>
                <a:spLocks noChangeArrowheads="1"/>
              </p:cNvSpPr>
              <p:nvPr/>
            </p:nvSpPr>
            <p:spPr bwMode="auto">
              <a:xfrm>
                <a:off x="2896" y="6757"/>
                <a:ext cx="6513" cy="45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600" b="1" i="0" u="none" strike="noStrike" kern="1200" cap="none" spc="0" normalizeH="0" baseline="0" noProof="0" dirty="0">
                    <a:ln>
                      <a:noFill/>
                    </a:ln>
                    <a:solidFill>
                      <a:srgbClr val="FFFF00"/>
                    </a:solidFill>
                    <a:effectLst/>
                    <a:uLnTx/>
                    <a:uFillTx/>
                    <a:latin typeface="Arial" panose="020B0604020202020204" pitchFamily="34" charset="0"/>
                    <a:ea typeface="MS Mincho" pitchFamily="49" charset="-128"/>
                    <a:cs typeface="+mn-cs"/>
                  </a:rPr>
                  <a:t>Real-Time Application Environment (RAE)</a:t>
                </a:r>
                <a:endParaRPr kumimoji="0" lang="en-GB"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p:txBody>
          </p:sp>
        </p:grpSp>
        <p:grpSp>
          <p:nvGrpSpPr>
            <p:cNvPr id="160801" name="Group 33"/>
            <p:cNvGrpSpPr>
              <a:grpSpLocks/>
            </p:cNvGrpSpPr>
            <p:nvPr/>
          </p:nvGrpSpPr>
          <p:grpSpPr bwMode="auto">
            <a:xfrm>
              <a:off x="1766" y="4046"/>
              <a:ext cx="1310" cy="1151"/>
              <a:chOff x="1438" y="7567"/>
              <a:chExt cx="1376" cy="1231"/>
            </a:xfrm>
          </p:grpSpPr>
          <p:grpSp>
            <p:nvGrpSpPr>
              <p:cNvPr id="160802" name="Group 34"/>
              <p:cNvGrpSpPr>
                <a:grpSpLocks/>
              </p:cNvGrpSpPr>
              <p:nvPr/>
            </p:nvGrpSpPr>
            <p:grpSpPr bwMode="auto">
              <a:xfrm>
                <a:off x="1438" y="7776"/>
                <a:ext cx="1376" cy="1022"/>
                <a:chOff x="1438" y="7776"/>
                <a:chExt cx="1376" cy="1022"/>
              </a:xfrm>
            </p:grpSpPr>
            <p:sp>
              <p:nvSpPr>
                <p:cNvPr id="160803" name="Freeform 35"/>
                <p:cNvSpPr>
                  <a:spLocks/>
                </p:cNvSpPr>
                <p:nvPr/>
              </p:nvSpPr>
              <p:spPr bwMode="auto">
                <a:xfrm>
                  <a:off x="2681" y="7776"/>
                  <a:ext cx="133" cy="1022"/>
                </a:xfrm>
                <a:custGeom>
                  <a:avLst/>
                  <a:gdLst/>
                  <a:ahLst/>
                  <a:cxnLst>
                    <a:cxn ang="0">
                      <a:pos x="0" y="1022"/>
                    </a:cxn>
                    <a:cxn ang="0">
                      <a:pos x="0" y="128"/>
                    </a:cxn>
                    <a:cxn ang="0">
                      <a:pos x="133" y="0"/>
                    </a:cxn>
                    <a:cxn ang="0">
                      <a:pos x="133" y="894"/>
                    </a:cxn>
                    <a:cxn ang="0">
                      <a:pos x="0" y="1022"/>
                    </a:cxn>
                  </a:cxnLst>
                  <a:rect l="0" t="0" r="r" b="b"/>
                  <a:pathLst>
                    <a:path w="133" h="1022">
                      <a:moveTo>
                        <a:pt x="0" y="1022"/>
                      </a:moveTo>
                      <a:lnTo>
                        <a:pt x="0" y="128"/>
                      </a:lnTo>
                      <a:lnTo>
                        <a:pt x="133" y="0"/>
                      </a:lnTo>
                      <a:lnTo>
                        <a:pt x="133" y="894"/>
                      </a:lnTo>
                      <a:lnTo>
                        <a:pt x="0" y="1022"/>
                      </a:lnTo>
                      <a:close/>
                    </a:path>
                  </a:pathLst>
                </a:custGeom>
                <a:solidFill>
                  <a:srgbClr val="72FFA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04" name="Freeform 36"/>
                <p:cNvSpPr>
                  <a:spLocks/>
                </p:cNvSpPr>
                <p:nvPr/>
              </p:nvSpPr>
              <p:spPr bwMode="auto">
                <a:xfrm>
                  <a:off x="1438" y="7776"/>
                  <a:ext cx="1376" cy="128"/>
                </a:xfrm>
                <a:custGeom>
                  <a:avLst/>
                  <a:gdLst/>
                  <a:ahLst/>
                  <a:cxnLst>
                    <a:cxn ang="0">
                      <a:pos x="1243" y="128"/>
                    </a:cxn>
                    <a:cxn ang="0">
                      <a:pos x="0" y="128"/>
                    </a:cxn>
                    <a:cxn ang="0">
                      <a:pos x="132" y="0"/>
                    </a:cxn>
                    <a:cxn ang="0">
                      <a:pos x="1376" y="0"/>
                    </a:cxn>
                    <a:cxn ang="0">
                      <a:pos x="1243" y="128"/>
                    </a:cxn>
                  </a:cxnLst>
                  <a:rect l="0" t="0" r="r" b="b"/>
                  <a:pathLst>
                    <a:path w="1376" h="128">
                      <a:moveTo>
                        <a:pt x="1243" y="128"/>
                      </a:moveTo>
                      <a:lnTo>
                        <a:pt x="0" y="128"/>
                      </a:lnTo>
                      <a:lnTo>
                        <a:pt x="132" y="0"/>
                      </a:lnTo>
                      <a:lnTo>
                        <a:pt x="1376" y="0"/>
                      </a:lnTo>
                      <a:lnTo>
                        <a:pt x="1243" y="128"/>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05" name="Rectangle 37"/>
                <p:cNvSpPr>
                  <a:spLocks noChangeArrowheads="1"/>
                </p:cNvSpPr>
                <p:nvPr/>
              </p:nvSpPr>
              <p:spPr bwMode="auto">
                <a:xfrm>
                  <a:off x="1438" y="7904"/>
                  <a:ext cx="1243" cy="894"/>
                </a:xfrm>
                <a:prstGeom prst="rect">
                  <a:avLst/>
                </a:prstGeom>
                <a:solidFill>
                  <a:srgbClr val="65F495"/>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806" name="Rectangle 38"/>
              <p:cNvSpPr>
                <a:spLocks noChangeArrowheads="1"/>
              </p:cNvSpPr>
              <p:nvPr/>
            </p:nvSpPr>
            <p:spPr bwMode="auto">
              <a:xfrm>
                <a:off x="1517" y="7939"/>
                <a:ext cx="1086" cy="818"/>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07" name="Rectangle 39"/>
              <p:cNvSpPr>
                <a:spLocks noChangeArrowheads="1"/>
              </p:cNvSpPr>
              <p:nvPr/>
            </p:nvSpPr>
            <p:spPr bwMode="auto">
              <a:xfrm>
                <a:off x="1718" y="8077"/>
                <a:ext cx="860"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Recipe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08" name="Rectangle 40"/>
              <p:cNvSpPr>
                <a:spLocks noChangeArrowheads="1"/>
              </p:cNvSpPr>
              <p:nvPr/>
            </p:nvSpPr>
            <p:spPr bwMode="auto">
              <a:xfrm>
                <a:off x="1708" y="8067"/>
                <a:ext cx="860"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Recipe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09" name="Rectangle 41"/>
              <p:cNvSpPr>
                <a:spLocks noChangeArrowheads="1"/>
              </p:cNvSpPr>
              <p:nvPr/>
            </p:nvSpPr>
            <p:spPr bwMode="auto">
              <a:xfrm>
                <a:off x="1584" y="8369"/>
                <a:ext cx="115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Handling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10" name="Rectangle 42"/>
              <p:cNvSpPr>
                <a:spLocks noChangeArrowheads="1"/>
              </p:cNvSpPr>
              <p:nvPr/>
            </p:nvSpPr>
            <p:spPr bwMode="auto">
              <a:xfrm>
                <a:off x="1574" y="8358"/>
                <a:ext cx="115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Handling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nvGrpSpPr>
              <p:cNvPr id="160811" name="Group 43"/>
              <p:cNvGrpSpPr>
                <a:grpSpLocks/>
              </p:cNvGrpSpPr>
              <p:nvPr/>
            </p:nvGrpSpPr>
            <p:grpSpPr bwMode="auto">
              <a:xfrm>
                <a:off x="1924" y="7567"/>
                <a:ext cx="404" cy="364"/>
                <a:chOff x="1924" y="7567"/>
                <a:chExt cx="404" cy="364"/>
              </a:xfrm>
            </p:grpSpPr>
            <p:sp>
              <p:nvSpPr>
                <p:cNvPr id="160812" name="Freeform 44"/>
                <p:cNvSpPr>
                  <a:spLocks/>
                </p:cNvSpPr>
                <p:nvPr/>
              </p:nvSpPr>
              <p:spPr bwMode="auto">
                <a:xfrm>
                  <a:off x="2127" y="7567"/>
                  <a:ext cx="201" cy="364"/>
                </a:xfrm>
                <a:custGeom>
                  <a:avLst/>
                  <a:gdLst/>
                  <a:ahLst/>
                  <a:cxnLst>
                    <a:cxn ang="0">
                      <a:pos x="0" y="364"/>
                    </a:cxn>
                    <a:cxn ang="0">
                      <a:pos x="68" y="128"/>
                    </a:cxn>
                    <a:cxn ang="0">
                      <a:pos x="201" y="0"/>
                    </a:cxn>
                    <a:cxn ang="0">
                      <a:pos x="133" y="236"/>
                    </a:cxn>
                    <a:cxn ang="0">
                      <a:pos x="0" y="364"/>
                    </a:cxn>
                  </a:cxnLst>
                  <a:rect l="0" t="0" r="r" b="b"/>
                  <a:pathLst>
                    <a:path w="201" h="364">
                      <a:moveTo>
                        <a:pt x="0" y="364"/>
                      </a:moveTo>
                      <a:lnTo>
                        <a:pt x="68" y="128"/>
                      </a:lnTo>
                      <a:lnTo>
                        <a:pt x="201" y="0"/>
                      </a:lnTo>
                      <a:lnTo>
                        <a:pt x="133" y="236"/>
                      </a:lnTo>
                      <a:lnTo>
                        <a:pt x="0" y="364"/>
                      </a:lnTo>
                      <a:close/>
                    </a:path>
                  </a:pathLst>
                </a:custGeom>
                <a:solidFill>
                  <a:srgbClr val="71FFA7"/>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13" name="Freeform 45"/>
                <p:cNvSpPr>
                  <a:spLocks/>
                </p:cNvSpPr>
                <p:nvPr/>
              </p:nvSpPr>
              <p:spPr bwMode="auto">
                <a:xfrm>
                  <a:off x="1924" y="7567"/>
                  <a:ext cx="404" cy="128"/>
                </a:xfrm>
                <a:custGeom>
                  <a:avLst/>
                  <a:gdLst/>
                  <a:ahLst/>
                  <a:cxnLst>
                    <a:cxn ang="0">
                      <a:pos x="271" y="128"/>
                    </a:cxn>
                    <a:cxn ang="0">
                      <a:pos x="0" y="128"/>
                    </a:cxn>
                    <a:cxn ang="0">
                      <a:pos x="133" y="0"/>
                    </a:cxn>
                    <a:cxn ang="0">
                      <a:pos x="404" y="0"/>
                    </a:cxn>
                    <a:cxn ang="0">
                      <a:pos x="271" y="128"/>
                    </a:cxn>
                  </a:cxnLst>
                  <a:rect l="0" t="0" r="r" b="b"/>
                  <a:pathLst>
                    <a:path w="404" h="128">
                      <a:moveTo>
                        <a:pt x="271" y="128"/>
                      </a:moveTo>
                      <a:lnTo>
                        <a:pt x="0" y="128"/>
                      </a:lnTo>
                      <a:lnTo>
                        <a:pt x="133" y="0"/>
                      </a:lnTo>
                      <a:lnTo>
                        <a:pt x="404" y="0"/>
                      </a:lnTo>
                      <a:lnTo>
                        <a:pt x="271" y="128"/>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14" name="Freeform 46"/>
                <p:cNvSpPr>
                  <a:spLocks/>
                </p:cNvSpPr>
                <p:nvPr/>
              </p:nvSpPr>
              <p:spPr bwMode="auto">
                <a:xfrm>
                  <a:off x="1924" y="7695"/>
                  <a:ext cx="271" cy="236"/>
                </a:xfrm>
                <a:custGeom>
                  <a:avLst/>
                  <a:gdLst/>
                  <a:ahLst/>
                  <a:cxnLst>
                    <a:cxn ang="0">
                      <a:pos x="0" y="0"/>
                    </a:cxn>
                    <a:cxn ang="0">
                      <a:pos x="68" y="236"/>
                    </a:cxn>
                    <a:cxn ang="0">
                      <a:pos x="203" y="236"/>
                    </a:cxn>
                    <a:cxn ang="0">
                      <a:pos x="271" y="0"/>
                    </a:cxn>
                    <a:cxn ang="0">
                      <a:pos x="0" y="0"/>
                    </a:cxn>
                  </a:cxnLst>
                  <a:rect l="0" t="0" r="r" b="b"/>
                  <a:pathLst>
                    <a:path w="271" h="236">
                      <a:moveTo>
                        <a:pt x="0" y="0"/>
                      </a:moveTo>
                      <a:lnTo>
                        <a:pt x="68" y="236"/>
                      </a:lnTo>
                      <a:lnTo>
                        <a:pt x="203" y="236"/>
                      </a:lnTo>
                      <a:lnTo>
                        <a:pt x="271" y="0"/>
                      </a:lnTo>
                      <a:lnTo>
                        <a:pt x="0" y="0"/>
                      </a:lnTo>
                      <a:close/>
                    </a:path>
                  </a:pathLst>
                </a:custGeom>
                <a:solidFill>
                  <a:srgbClr val="65F49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815" name="Group 47"/>
            <p:cNvGrpSpPr>
              <a:grpSpLocks/>
            </p:cNvGrpSpPr>
            <p:nvPr/>
          </p:nvGrpSpPr>
          <p:grpSpPr bwMode="auto">
            <a:xfrm>
              <a:off x="3143" y="4022"/>
              <a:ext cx="1374" cy="1151"/>
              <a:chOff x="2884" y="7541"/>
              <a:chExt cx="1442" cy="1231"/>
            </a:xfrm>
          </p:grpSpPr>
          <p:grpSp>
            <p:nvGrpSpPr>
              <p:cNvPr id="160816" name="Group 48"/>
              <p:cNvGrpSpPr>
                <a:grpSpLocks/>
              </p:cNvGrpSpPr>
              <p:nvPr/>
            </p:nvGrpSpPr>
            <p:grpSpPr bwMode="auto">
              <a:xfrm>
                <a:off x="2884" y="7752"/>
                <a:ext cx="1442" cy="1020"/>
                <a:chOff x="2884" y="7752"/>
                <a:chExt cx="1442" cy="1020"/>
              </a:xfrm>
            </p:grpSpPr>
            <p:grpSp>
              <p:nvGrpSpPr>
                <p:cNvPr id="160817" name="Group 49"/>
                <p:cNvGrpSpPr>
                  <a:grpSpLocks/>
                </p:cNvGrpSpPr>
                <p:nvPr/>
              </p:nvGrpSpPr>
              <p:grpSpPr bwMode="auto">
                <a:xfrm>
                  <a:off x="2884" y="7752"/>
                  <a:ext cx="1442" cy="1020"/>
                  <a:chOff x="2884" y="7752"/>
                  <a:chExt cx="1442" cy="1020"/>
                </a:xfrm>
              </p:grpSpPr>
              <p:sp>
                <p:nvSpPr>
                  <p:cNvPr id="160818" name="Freeform 50"/>
                  <p:cNvSpPr>
                    <a:spLocks/>
                  </p:cNvSpPr>
                  <p:nvPr/>
                </p:nvSpPr>
                <p:spPr bwMode="auto">
                  <a:xfrm>
                    <a:off x="4193" y="7752"/>
                    <a:ext cx="133" cy="1020"/>
                  </a:xfrm>
                  <a:custGeom>
                    <a:avLst/>
                    <a:gdLst/>
                    <a:ahLst/>
                    <a:cxnLst>
                      <a:cxn ang="0">
                        <a:pos x="0" y="1020"/>
                      </a:cxn>
                      <a:cxn ang="0">
                        <a:pos x="0" y="127"/>
                      </a:cxn>
                      <a:cxn ang="0">
                        <a:pos x="133" y="0"/>
                      </a:cxn>
                      <a:cxn ang="0">
                        <a:pos x="133" y="892"/>
                      </a:cxn>
                      <a:cxn ang="0">
                        <a:pos x="0" y="1020"/>
                      </a:cxn>
                    </a:cxnLst>
                    <a:rect l="0" t="0" r="r" b="b"/>
                    <a:pathLst>
                      <a:path w="133" h="1020">
                        <a:moveTo>
                          <a:pt x="0" y="1020"/>
                        </a:moveTo>
                        <a:lnTo>
                          <a:pt x="0" y="127"/>
                        </a:lnTo>
                        <a:lnTo>
                          <a:pt x="133" y="0"/>
                        </a:lnTo>
                        <a:lnTo>
                          <a:pt x="133" y="892"/>
                        </a:lnTo>
                        <a:lnTo>
                          <a:pt x="0" y="1020"/>
                        </a:lnTo>
                        <a:close/>
                      </a:path>
                    </a:pathLst>
                  </a:custGeom>
                  <a:solidFill>
                    <a:srgbClr val="72FFA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19" name="Freeform 51"/>
                  <p:cNvSpPr>
                    <a:spLocks/>
                  </p:cNvSpPr>
                  <p:nvPr/>
                </p:nvSpPr>
                <p:spPr bwMode="auto">
                  <a:xfrm>
                    <a:off x="2884" y="7752"/>
                    <a:ext cx="1442" cy="127"/>
                  </a:xfrm>
                  <a:custGeom>
                    <a:avLst/>
                    <a:gdLst/>
                    <a:ahLst/>
                    <a:cxnLst>
                      <a:cxn ang="0">
                        <a:pos x="1309" y="127"/>
                      </a:cxn>
                      <a:cxn ang="0">
                        <a:pos x="0" y="127"/>
                      </a:cxn>
                      <a:cxn ang="0">
                        <a:pos x="132" y="0"/>
                      </a:cxn>
                      <a:cxn ang="0">
                        <a:pos x="1442" y="0"/>
                      </a:cxn>
                      <a:cxn ang="0">
                        <a:pos x="1309" y="127"/>
                      </a:cxn>
                    </a:cxnLst>
                    <a:rect l="0" t="0" r="r" b="b"/>
                    <a:pathLst>
                      <a:path w="1442" h="127">
                        <a:moveTo>
                          <a:pt x="1309" y="127"/>
                        </a:moveTo>
                        <a:lnTo>
                          <a:pt x="0" y="127"/>
                        </a:lnTo>
                        <a:lnTo>
                          <a:pt x="132" y="0"/>
                        </a:lnTo>
                        <a:lnTo>
                          <a:pt x="1442" y="0"/>
                        </a:lnTo>
                        <a:lnTo>
                          <a:pt x="1309" y="127"/>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20" name="Rectangle 52"/>
                  <p:cNvSpPr>
                    <a:spLocks noChangeArrowheads="1"/>
                  </p:cNvSpPr>
                  <p:nvPr/>
                </p:nvSpPr>
                <p:spPr bwMode="auto">
                  <a:xfrm>
                    <a:off x="2884" y="7879"/>
                    <a:ext cx="1309" cy="893"/>
                  </a:xfrm>
                  <a:prstGeom prst="rect">
                    <a:avLst/>
                  </a:prstGeom>
                  <a:solidFill>
                    <a:srgbClr val="65F495"/>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821" name="Rectangle 53"/>
                <p:cNvSpPr>
                  <a:spLocks noChangeArrowheads="1"/>
                </p:cNvSpPr>
                <p:nvPr/>
              </p:nvSpPr>
              <p:spPr bwMode="auto">
                <a:xfrm>
                  <a:off x="2962" y="7914"/>
                  <a:ext cx="1150" cy="81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22" name="Rectangle 54"/>
                <p:cNvSpPr>
                  <a:spLocks noChangeArrowheads="1"/>
                </p:cNvSpPr>
                <p:nvPr/>
              </p:nvSpPr>
              <p:spPr bwMode="auto">
                <a:xfrm>
                  <a:off x="3208" y="8052"/>
                  <a:ext cx="831"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Alarm</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23" name="Rectangle 55"/>
                <p:cNvSpPr>
                  <a:spLocks noChangeArrowheads="1"/>
                </p:cNvSpPr>
                <p:nvPr/>
              </p:nvSpPr>
              <p:spPr bwMode="auto">
                <a:xfrm>
                  <a:off x="3198" y="8041"/>
                  <a:ext cx="831"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Alarm</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24" name="Rectangle 56"/>
                <p:cNvSpPr>
                  <a:spLocks noChangeArrowheads="1"/>
                </p:cNvSpPr>
                <p:nvPr/>
              </p:nvSpPr>
              <p:spPr bwMode="auto">
                <a:xfrm>
                  <a:off x="2994" y="8343"/>
                  <a:ext cx="129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Processing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25" name="Rectangle 57"/>
                <p:cNvSpPr>
                  <a:spLocks noChangeArrowheads="1"/>
                </p:cNvSpPr>
                <p:nvPr/>
              </p:nvSpPr>
              <p:spPr bwMode="auto">
                <a:xfrm>
                  <a:off x="2984" y="8333"/>
                  <a:ext cx="129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Processing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826" name="Group 58"/>
              <p:cNvGrpSpPr>
                <a:grpSpLocks/>
              </p:cNvGrpSpPr>
              <p:nvPr/>
            </p:nvGrpSpPr>
            <p:grpSpPr bwMode="auto">
              <a:xfrm>
                <a:off x="3398" y="7541"/>
                <a:ext cx="416" cy="362"/>
                <a:chOff x="3398" y="7541"/>
                <a:chExt cx="416" cy="362"/>
              </a:xfrm>
            </p:grpSpPr>
            <p:sp>
              <p:nvSpPr>
                <p:cNvPr id="160827" name="Freeform 59"/>
                <p:cNvSpPr>
                  <a:spLocks/>
                </p:cNvSpPr>
                <p:nvPr/>
              </p:nvSpPr>
              <p:spPr bwMode="auto">
                <a:xfrm>
                  <a:off x="3611" y="7541"/>
                  <a:ext cx="203" cy="362"/>
                </a:xfrm>
                <a:custGeom>
                  <a:avLst/>
                  <a:gdLst/>
                  <a:ahLst/>
                  <a:cxnLst>
                    <a:cxn ang="0">
                      <a:pos x="0" y="362"/>
                    </a:cxn>
                    <a:cxn ang="0">
                      <a:pos x="71" y="127"/>
                    </a:cxn>
                    <a:cxn ang="0">
                      <a:pos x="203" y="0"/>
                    </a:cxn>
                    <a:cxn ang="0">
                      <a:pos x="132" y="235"/>
                    </a:cxn>
                    <a:cxn ang="0">
                      <a:pos x="0" y="362"/>
                    </a:cxn>
                  </a:cxnLst>
                  <a:rect l="0" t="0" r="r" b="b"/>
                  <a:pathLst>
                    <a:path w="203" h="362">
                      <a:moveTo>
                        <a:pt x="0" y="362"/>
                      </a:moveTo>
                      <a:lnTo>
                        <a:pt x="71" y="127"/>
                      </a:lnTo>
                      <a:lnTo>
                        <a:pt x="203" y="0"/>
                      </a:lnTo>
                      <a:lnTo>
                        <a:pt x="132" y="235"/>
                      </a:lnTo>
                      <a:lnTo>
                        <a:pt x="0" y="362"/>
                      </a:lnTo>
                      <a:close/>
                    </a:path>
                  </a:pathLst>
                </a:custGeom>
                <a:solidFill>
                  <a:srgbClr val="71FFA7"/>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28" name="Freeform 60"/>
                <p:cNvSpPr>
                  <a:spLocks/>
                </p:cNvSpPr>
                <p:nvPr/>
              </p:nvSpPr>
              <p:spPr bwMode="auto">
                <a:xfrm>
                  <a:off x="3398" y="7541"/>
                  <a:ext cx="416" cy="127"/>
                </a:xfrm>
                <a:custGeom>
                  <a:avLst/>
                  <a:gdLst/>
                  <a:ahLst/>
                  <a:cxnLst>
                    <a:cxn ang="0">
                      <a:pos x="284" y="127"/>
                    </a:cxn>
                    <a:cxn ang="0">
                      <a:pos x="0" y="127"/>
                    </a:cxn>
                    <a:cxn ang="0">
                      <a:pos x="133" y="0"/>
                    </a:cxn>
                    <a:cxn ang="0">
                      <a:pos x="416" y="0"/>
                    </a:cxn>
                    <a:cxn ang="0">
                      <a:pos x="284" y="127"/>
                    </a:cxn>
                  </a:cxnLst>
                  <a:rect l="0" t="0" r="r" b="b"/>
                  <a:pathLst>
                    <a:path w="416" h="127">
                      <a:moveTo>
                        <a:pt x="284" y="127"/>
                      </a:moveTo>
                      <a:lnTo>
                        <a:pt x="0" y="127"/>
                      </a:lnTo>
                      <a:lnTo>
                        <a:pt x="133" y="0"/>
                      </a:lnTo>
                      <a:lnTo>
                        <a:pt x="416" y="0"/>
                      </a:lnTo>
                      <a:lnTo>
                        <a:pt x="284" y="127"/>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29" name="Freeform 61"/>
                <p:cNvSpPr>
                  <a:spLocks/>
                </p:cNvSpPr>
                <p:nvPr/>
              </p:nvSpPr>
              <p:spPr bwMode="auto">
                <a:xfrm>
                  <a:off x="3398" y="7668"/>
                  <a:ext cx="284" cy="235"/>
                </a:xfrm>
                <a:custGeom>
                  <a:avLst/>
                  <a:gdLst/>
                  <a:ahLst/>
                  <a:cxnLst>
                    <a:cxn ang="0">
                      <a:pos x="0" y="0"/>
                    </a:cxn>
                    <a:cxn ang="0">
                      <a:pos x="70" y="235"/>
                    </a:cxn>
                    <a:cxn ang="0">
                      <a:pos x="213" y="235"/>
                    </a:cxn>
                    <a:cxn ang="0">
                      <a:pos x="284" y="0"/>
                    </a:cxn>
                    <a:cxn ang="0">
                      <a:pos x="0" y="0"/>
                    </a:cxn>
                  </a:cxnLst>
                  <a:rect l="0" t="0" r="r" b="b"/>
                  <a:pathLst>
                    <a:path w="284" h="235">
                      <a:moveTo>
                        <a:pt x="0" y="0"/>
                      </a:moveTo>
                      <a:lnTo>
                        <a:pt x="70" y="235"/>
                      </a:lnTo>
                      <a:lnTo>
                        <a:pt x="213" y="235"/>
                      </a:lnTo>
                      <a:lnTo>
                        <a:pt x="284" y="0"/>
                      </a:lnTo>
                      <a:lnTo>
                        <a:pt x="0" y="0"/>
                      </a:lnTo>
                      <a:close/>
                    </a:path>
                  </a:pathLst>
                </a:custGeom>
                <a:solidFill>
                  <a:srgbClr val="65F49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830" name="Group 62"/>
            <p:cNvGrpSpPr>
              <a:grpSpLocks/>
            </p:cNvGrpSpPr>
            <p:nvPr/>
          </p:nvGrpSpPr>
          <p:grpSpPr bwMode="auto">
            <a:xfrm>
              <a:off x="4574" y="4010"/>
              <a:ext cx="1275" cy="1152"/>
              <a:chOff x="4386" y="7529"/>
              <a:chExt cx="1339" cy="1232"/>
            </a:xfrm>
          </p:grpSpPr>
          <p:grpSp>
            <p:nvGrpSpPr>
              <p:cNvPr id="160831" name="Group 63"/>
              <p:cNvGrpSpPr>
                <a:grpSpLocks/>
              </p:cNvGrpSpPr>
              <p:nvPr/>
            </p:nvGrpSpPr>
            <p:grpSpPr bwMode="auto">
              <a:xfrm>
                <a:off x="4386" y="7738"/>
                <a:ext cx="1339" cy="1023"/>
                <a:chOff x="4386" y="7738"/>
                <a:chExt cx="1339" cy="1023"/>
              </a:xfrm>
            </p:grpSpPr>
            <p:grpSp>
              <p:nvGrpSpPr>
                <p:cNvPr id="160832" name="Group 64"/>
                <p:cNvGrpSpPr>
                  <a:grpSpLocks/>
                </p:cNvGrpSpPr>
                <p:nvPr/>
              </p:nvGrpSpPr>
              <p:grpSpPr bwMode="auto">
                <a:xfrm>
                  <a:off x="4386" y="7738"/>
                  <a:ext cx="1339" cy="1023"/>
                  <a:chOff x="4386" y="7738"/>
                  <a:chExt cx="1339" cy="1023"/>
                </a:xfrm>
              </p:grpSpPr>
              <p:sp>
                <p:nvSpPr>
                  <p:cNvPr id="160833" name="Freeform 65"/>
                  <p:cNvSpPr>
                    <a:spLocks/>
                  </p:cNvSpPr>
                  <p:nvPr/>
                </p:nvSpPr>
                <p:spPr bwMode="auto">
                  <a:xfrm>
                    <a:off x="5593" y="7738"/>
                    <a:ext cx="132" cy="1023"/>
                  </a:xfrm>
                  <a:custGeom>
                    <a:avLst/>
                    <a:gdLst/>
                    <a:ahLst/>
                    <a:cxnLst>
                      <a:cxn ang="0">
                        <a:pos x="0" y="1023"/>
                      </a:cxn>
                      <a:cxn ang="0">
                        <a:pos x="0" y="128"/>
                      </a:cxn>
                      <a:cxn ang="0">
                        <a:pos x="132" y="0"/>
                      </a:cxn>
                      <a:cxn ang="0">
                        <a:pos x="132" y="895"/>
                      </a:cxn>
                      <a:cxn ang="0">
                        <a:pos x="0" y="1023"/>
                      </a:cxn>
                    </a:cxnLst>
                    <a:rect l="0" t="0" r="r" b="b"/>
                    <a:pathLst>
                      <a:path w="132" h="1023">
                        <a:moveTo>
                          <a:pt x="0" y="1023"/>
                        </a:moveTo>
                        <a:lnTo>
                          <a:pt x="0" y="128"/>
                        </a:lnTo>
                        <a:lnTo>
                          <a:pt x="132" y="0"/>
                        </a:lnTo>
                        <a:lnTo>
                          <a:pt x="132" y="895"/>
                        </a:lnTo>
                        <a:lnTo>
                          <a:pt x="0" y="1023"/>
                        </a:lnTo>
                        <a:close/>
                      </a:path>
                    </a:pathLst>
                  </a:custGeom>
                  <a:solidFill>
                    <a:srgbClr val="72FFA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34" name="Freeform 66"/>
                  <p:cNvSpPr>
                    <a:spLocks/>
                  </p:cNvSpPr>
                  <p:nvPr/>
                </p:nvSpPr>
                <p:spPr bwMode="auto">
                  <a:xfrm>
                    <a:off x="4386" y="7738"/>
                    <a:ext cx="1339" cy="128"/>
                  </a:xfrm>
                  <a:custGeom>
                    <a:avLst/>
                    <a:gdLst/>
                    <a:ahLst/>
                    <a:cxnLst>
                      <a:cxn ang="0">
                        <a:pos x="1207" y="128"/>
                      </a:cxn>
                      <a:cxn ang="0">
                        <a:pos x="0" y="128"/>
                      </a:cxn>
                      <a:cxn ang="0">
                        <a:pos x="133" y="0"/>
                      </a:cxn>
                      <a:cxn ang="0">
                        <a:pos x="1339" y="0"/>
                      </a:cxn>
                      <a:cxn ang="0">
                        <a:pos x="1207" y="128"/>
                      </a:cxn>
                    </a:cxnLst>
                    <a:rect l="0" t="0" r="r" b="b"/>
                    <a:pathLst>
                      <a:path w="1339" h="128">
                        <a:moveTo>
                          <a:pt x="1207" y="128"/>
                        </a:moveTo>
                        <a:lnTo>
                          <a:pt x="0" y="128"/>
                        </a:lnTo>
                        <a:lnTo>
                          <a:pt x="133" y="0"/>
                        </a:lnTo>
                        <a:lnTo>
                          <a:pt x="1339" y="0"/>
                        </a:lnTo>
                        <a:lnTo>
                          <a:pt x="1207" y="128"/>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35" name="Rectangle 67"/>
                  <p:cNvSpPr>
                    <a:spLocks noChangeArrowheads="1"/>
                  </p:cNvSpPr>
                  <p:nvPr/>
                </p:nvSpPr>
                <p:spPr bwMode="auto">
                  <a:xfrm>
                    <a:off x="4386" y="7866"/>
                    <a:ext cx="1207" cy="895"/>
                  </a:xfrm>
                  <a:prstGeom prst="rect">
                    <a:avLst/>
                  </a:prstGeom>
                  <a:solidFill>
                    <a:srgbClr val="65F495"/>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836" name="Rectangle 68"/>
                <p:cNvSpPr>
                  <a:spLocks noChangeArrowheads="1"/>
                </p:cNvSpPr>
                <p:nvPr/>
              </p:nvSpPr>
              <p:spPr bwMode="auto">
                <a:xfrm>
                  <a:off x="4463" y="7902"/>
                  <a:ext cx="1047" cy="81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37" name="Rectangle 69"/>
                <p:cNvSpPr>
                  <a:spLocks noChangeArrowheads="1"/>
                </p:cNvSpPr>
                <p:nvPr/>
              </p:nvSpPr>
              <p:spPr bwMode="auto">
                <a:xfrm>
                  <a:off x="4605" y="8038"/>
                  <a:ext cx="94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Process</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38" name="Rectangle 70"/>
                <p:cNvSpPr>
                  <a:spLocks noChangeArrowheads="1"/>
                </p:cNvSpPr>
                <p:nvPr/>
              </p:nvSpPr>
              <p:spPr bwMode="auto">
                <a:xfrm>
                  <a:off x="4595" y="8028"/>
                  <a:ext cx="94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Process</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39" name="Rectangle 71"/>
                <p:cNvSpPr>
                  <a:spLocks noChangeArrowheads="1"/>
                </p:cNvSpPr>
                <p:nvPr/>
              </p:nvSpPr>
              <p:spPr bwMode="auto">
                <a:xfrm>
                  <a:off x="4524" y="8330"/>
                  <a:ext cx="112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Visibility</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40" name="Rectangle 72"/>
                <p:cNvSpPr>
                  <a:spLocks noChangeArrowheads="1"/>
                </p:cNvSpPr>
                <p:nvPr/>
              </p:nvSpPr>
              <p:spPr bwMode="auto">
                <a:xfrm>
                  <a:off x="4514" y="8320"/>
                  <a:ext cx="112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Visibility</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841" name="Group 73"/>
              <p:cNvGrpSpPr>
                <a:grpSpLocks/>
              </p:cNvGrpSpPr>
              <p:nvPr/>
            </p:nvGrpSpPr>
            <p:grpSpPr bwMode="auto">
              <a:xfrm>
                <a:off x="4861" y="7529"/>
                <a:ext cx="394" cy="365"/>
                <a:chOff x="4861" y="7529"/>
                <a:chExt cx="394" cy="365"/>
              </a:xfrm>
            </p:grpSpPr>
            <p:sp>
              <p:nvSpPr>
                <p:cNvPr id="160842" name="Freeform 74"/>
                <p:cNvSpPr>
                  <a:spLocks/>
                </p:cNvSpPr>
                <p:nvPr/>
              </p:nvSpPr>
              <p:spPr bwMode="auto">
                <a:xfrm>
                  <a:off x="5058" y="7529"/>
                  <a:ext cx="197" cy="365"/>
                </a:xfrm>
                <a:custGeom>
                  <a:avLst/>
                  <a:gdLst/>
                  <a:ahLst/>
                  <a:cxnLst>
                    <a:cxn ang="0">
                      <a:pos x="0" y="365"/>
                    </a:cxn>
                    <a:cxn ang="0">
                      <a:pos x="65" y="128"/>
                    </a:cxn>
                    <a:cxn ang="0">
                      <a:pos x="197" y="0"/>
                    </a:cxn>
                    <a:cxn ang="0">
                      <a:pos x="131" y="237"/>
                    </a:cxn>
                    <a:cxn ang="0">
                      <a:pos x="0" y="365"/>
                    </a:cxn>
                  </a:cxnLst>
                  <a:rect l="0" t="0" r="r" b="b"/>
                  <a:pathLst>
                    <a:path w="197" h="365">
                      <a:moveTo>
                        <a:pt x="0" y="365"/>
                      </a:moveTo>
                      <a:lnTo>
                        <a:pt x="65" y="128"/>
                      </a:lnTo>
                      <a:lnTo>
                        <a:pt x="197" y="0"/>
                      </a:lnTo>
                      <a:lnTo>
                        <a:pt x="131" y="237"/>
                      </a:lnTo>
                      <a:lnTo>
                        <a:pt x="0" y="365"/>
                      </a:lnTo>
                      <a:close/>
                    </a:path>
                  </a:pathLst>
                </a:custGeom>
                <a:solidFill>
                  <a:srgbClr val="71FFA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43" name="Freeform 75"/>
                <p:cNvSpPr>
                  <a:spLocks/>
                </p:cNvSpPr>
                <p:nvPr/>
              </p:nvSpPr>
              <p:spPr bwMode="auto">
                <a:xfrm>
                  <a:off x="4861" y="7529"/>
                  <a:ext cx="394" cy="128"/>
                </a:xfrm>
                <a:custGeom>
                  <a:avLst/>
                  <a:gdLst/>
                  <a:ahLst/>
                  <a:cxnLst>
                    <a:cxn ang="0">
                      <a:pos x="262" y="128"/>
                    </a:cxn>
                    <a:cxn ang="0">
                      <a:pos x="0" y="128"/>
                    </a:cxn>
                    <a:cxn ang="0">
                      <a:pos x="132" y="0"/>
                    </a:cxn>
                    <a:cxn ang="0">
                      <a:pos x="394" y="0"/>
                    </a:cxn>
                    <a:cxn ang="0">
                      <a:pos x="262" y="128"/>
                    </a:cxn>
                  </a:cxnLst>
                  <a:rect l="0" t="0" r="r" b="b"/>
                  <a:pathLst>
                    <a:path w="394" h="128">
                      <a:moveTo>
                        <a:pt x="262" y="128"/>
                      </a:moveTo>
                      <a:lnTo>
                        <a:pt x="0" y="128"/>
                      </a:lnTo>
                      <a:lnTo>
                        <a:pt x="132" y="0"/>
                      </a:lnTo>
                      <a:lnTo>
                        <a:pt x="394" y="0"/>
                      </a:lnTo>
                      <a:lnTo>
                        <a:pt x="262" y="128"/>
                      </a:lnTo>
                      <a:close/>
                    </a:path>
                  </a:pathLst>
                </a:custGeom>
                <a:solidFill>
                  <a:srgbClr val="4FBE7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44" name="Freeform 76"/>
                <p:cNvSpPr>
                  <a:spLocks/>
                </p:cNvSpPr>
                <p:nvPr/>
              </p:nvSpPr>
              <p:spPr bwMode="auto">
                <a:xfrm>
                  <a:off x="4861" y="7657"/>
                  <a:ext cx="262" cy="237"/>
                </a:xfrm>
                <a:custGeom>
                  <a:avLst/>
                  <a:gdLst/>
                  <a:ahLst/>
                  <a:cxnLst>
                    <a:cxn ang="0">
                      <a:pos x="0" y="0"/>
                    </a:cxn>
                    <a:cxn ang="0">
                      <a:pos x="65" y="237"/>
                    </a:cxn>
                    <a:cxn ang="0">
                      <a:pos x="197" y="237"/>
                    </a:cxn>
                    <a:cxn ang="0">
                      <a:pos x="262" y="0"/>
                    </a:cxn>
                    <a:cxn ang="0">
                      <a:pos x="0" y="0"/>
                    </a:cxn>
                  </a:cxnLst>
                  <a:rect l="0" t="0" r="r" b="b"/>
                  <a:pathLst>
                    <a:path w="262" h="237">
                      <a:moveTo>
                        <a:pt x="0" y="0"/>
                      </a:moveTo>
                      <a:lnTo>
                        <a:pt x="65" y="237"/>
                      </a:lnTo>
                      <a:lnTo>
                        <a:pt x="197" y="237"/>
                      </a:lnTo>
                      <a:lnTo>
                        <a:pt x="262" y="0"/>
                      </a:lnTo>
                      <a:lnTo>
                        <a:pt x="0" y="0"/>
                      </a:lnTo>
                      <a:close/>
                    </a:path>
                  </a:pathLst>
                </a:custGeom>
                <a:solidFill>
                  <a:srgbClr val="65F495"/>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845" name="Group 77"/>
            <p:cNvGrpSpPr>
              <a:grpSpLocks/>
            </p:cNvGrpSpPr>
            <p:nvPr/>
          </p:nvGrpSpPr>
          <p:grpSpPr bwMode="auto">
            <a:xfrm>
              <a:off x="7958" y="4034"/>
              <a:ext cx="1233" cy="1149"/>
              <a:chOff x="7939" y="7554"/>
              <a:chExt cx="1294" cy="1229"/>
            </a:xfrm>
          </p:grpSpPr>
          <p:grpSp>
            <p:nvGrpSpPr>
              <p:cNvPr id="160846" name="Group 78"/>
              <p:cNvGrpSpPr>
                <a:grpSpLocks/>
              </p:cNvGrpSpPr>
              <p:nvPr/>
            </p:nvGrpSpPr>
            <p:grpSpPr bwMode="auto">
              <a:xfrm>
                <a:off x="7939" y="7763"/>
                <a:ext cx="1294" cy="1020"/>
                <a:chOff x="7939" y="7763"/>
                <a:chExt cx="1294" cy="1020"/>
              </a:xfrm>
            </p:grpSpPr>
            <p:grpSp>
              <p:nvGrpSpPr>
                <p:cNvPr id="160847" name="Group 79"/>
                <p:cNvGrpSpPr>
                  <a:grpSpLocks/>
                </p:cNvGrpSpPr>
                <p:nvPr/>
              </p:nvGrpSpPr>
              <p:grpSpPr bwMode="auto">
                <a:xfrm>
                  <a:off x="7939" y="7763"/>
                  <a:ext cx="1294" cy="1020"/>
                  <a:chOff x="7939" y="7763"/>
                  <a:chExt cx="1294" cy="1020"/>
                </a:xfrm>
              </p:grpSpPr>
              <p:sp>
                <p:nvSpPr>
                  <p:cNvPr id="160848" name="Freeform 80"/>
                  <p:cNvSpPr>
                    <a:spLocks/>
                  </p:cNvSpPr>
                  <p:nvPr/>
                </p:nvSpPr>
                <p:spPr bwMode="auto">
                  <a:xfrm>
                    <a:off x="9100" y="7763"/>
                    <a:ext cx="133" cy="1020"/>
                  </a:xfrm>
                  <a:custGeom>
                    <a:avLst/>
                    <a:gdLst/>
                    <a:ahLst/>
                    <a:cxnLst>
                      <a:cxn ang="0">
                        <a:pos x="0" y="1020"/>
                      </a:cxn>
                      <a:cxn ang="0">
                        <a:pos x="0" y="128"/>
                      </a:cxn>
                      <a:cxn ang="0">
                        <a:pos x="133" y="0"/>
                      </a:cxn>
                      <a:cxn ang="0">
                        <a:pos x="133" y="893"/>
                      </a:cxn>
                      <a:cxn ang="0">
                        <a:pos x="0" y="1020"/>
                      </a:cxn>
                    </a:cxnLst>
                    <a:rect l="0" t="0" r="r" b="b"/>
                    <a:pathLst>
                      <a:path w="133" h="1020">
                        <a:moveTo>
                          <a:pt x="0" y="1020"/>
                        </a:moveTo>
                        <a:lnTo>
                          <a:pt x="0" y="128"/>
                        </a:lnTo>
                        <a:lnTo>
                          <a:pt x="133" y="0"/>
                        </a:lnTo>
                        <a:lnTo>
                          <a:pt x="133" y="893"/>
                        </a:lnTo>
                        <a:lnTo>
                          <a:pt x="0" y="1020"/>
                        </a:lnTo>
                        <a:close/>
                      </a:path>
                    </a:pathLst>
                  </a:custGeom>
                  <a:solidFill>
                    <a:srgbClr val="0572E1"/>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49" name="Freeform 81"/>
                  <p:cNvSpPr>
                    <a:spLocks/>
                  </p:cNvSpPr>
                  <p:nvPr/>
                </p:nvSpPr>
                <p:spPr bwMode="auto">
                  <a:xfrm>
                    <a:off x="7939" y="7763"/>
                    <a:ext cx="1294" cy="128"/>
                  </a:xfrm>
                  <a:custGeom>
                    <a:avLst/>
                    <a:gdLst/>
                    <a:ahLst/>
                    <a:cxnLst>
                      <a:cxn ang="0">
                        <a:pos x="1161" y="128"/>
                      </a:cxn>
                      <a:cxn ang="0">
                        <a:pos x="0" y="128"/>
                      </a:cxn>
                      <a:cxn ang="0">
                        <a:pos x="133" y="0"/>
                      </a:cxn>
                      <a:cxn ang="0">
                        <a:pos x="1294" y="0"/>
                      </a:cxn>
                      <a:cxn ang="0">
                        <a:pos x="1161" y="128"/>
                      </a:cxn>
                    </a:cxnLst>
                    <a:rect l="0" t="0" r="r" b="b"/>
                    <a:pathLst>
                      <a:path w="1294" h="128">
                        <a:moveTo>
                          <a:pt x="1161" y="128"/>
                        </a:moveTo>
                        <a:lnTo>
                          <a:pt x="0" y="128"/>
                        </a:lnTo>
                        <a:lnTo>
                          <a:pt x="133" y="0"/>
                        </a:lnTo>
                        <a:lnTo>
                          <a:pt x="1294" y="0"/>
                        </a:lnTo>
                        <a:lnTo>
                          <a:pt x="1161" y="128"/>
                        </a:lnTo>
                        <a:close/>
                      </a:path>
                    </a:pathLst>
                  </a:custGeom>
                  <a:solidFill>
                    <a:srgbClr val="054F9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50" name="Rectangle 82"/>
                  <p:cNvSpPr>
                    <a:spLocks noChangeArrowheads="1"/>
                  </p:cNvSpPr>
                  <p:nvPr/>
                </p:nvSpPr>
                <p:spPr bwMode="auto">
                  <a:xfrm>
                    <a:off x="7939" y="7891"/>
                    <a:ext cx="1161" cy="892"/>
                  </a:xfrm>
                  <a:prstGeom prst="rect">
                    <a:avLst/>
                  </a:prstGeom>
                  <a:solidFill>
                    <a:srgbClr val="0565C4"/>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851" name="Rectangle 83"/>
                <p:cNvSpPr>
                  <a:spLocks noChangeArrowheads="1"/>
                </p:cNvSpPr>
                <p:nvPr/>
              </p:nvSpPr>
              <p:spPr bwMode="auto">
                <a:xfrm>
                  <a:off x="8010" y="7926"/>
                  <a:ext cx="1001" cy="81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52" name="Rectangle 84"/>
                <p:cNvSpPr>
                  <a:spLocks noChangeArrowheads="1"/>
                </p:cNvSpPr>
                <p:nvPr/>
              </p:nvSpPr>
              <p:spPr bwMode="auto">
                <a:xfrm>
                  <a:off x="8249" y="8208"/>
                  <a:ext cx="691"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ODX</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53" name="Rectangle 85"/>
                <p:cNvSpPr>
                  <a:spLocks noChangeArrowheads="1"/>
                </p:cNvSpPr>
                <p:nvPr/>
              </p:nvSpPr>
              <p:spPr bwMode="auto">
                <a:xfrm>
                  <a:off x="8239" y="8198"/>
                  <a:ext cx="691"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FFFFFF"/>
                      </a:solidFill>
                      <a:effectLst/>
                      <a:uLnTx/>
                      <a:uFillTx/>
                      <a:latin typeface="Arial" panose="020B0604020202020204" pitchFamily="34" charset="0"/>
                      <a:ea typeface="MS Mincho" pitchFamily="49" charset="-128"/>
                      <a:cs typeface="+mn-cs"/>
                    </a:rPr>
                    <a:t>ODX</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854" name="Group 86"/>
              <p:cNvGrpSpPr>
                <a:grpSpLocks/>
              </p:cNvGrpSpPr>
              <p:nvPr/>
            </p:nvGrpSpPr>
            <p:grpSpPr bwMode="auto">
              <a:xfrm>
                <a:off x="8401" y="7554"/>
                <a:ext cx="386" cy="365"/>
                <a:chOff x="8401" y="7554"/>
                <a:chExt cx="386" cy="365"/>
              </a:xfrm>
            </p:grpSpPr>
            <p:sp>
              <p:nvSpPr>
                <p:cNvPr id="160855" name="Freeform 87"/>
                <p:cNvSpPr>
                  <a:spLocks/>
                </p:cNvSpPr>
                <p:nvPr/>
              </p:nvSpPr>
              <p:spPr bwMode="auto">
                <a:xfrm>
                  <a:off x="8591" y="7554"/>
                  <a:ext cx="196" cy="365"/>
                </a:xfrm>
                <a:custGeom>
                  <a:avLst/>
                  <a:gdLst/>
                  <a:ahLst/>
                  <a:cxnLst>
                    <a:cxn ang="0">
                      <a:pos x="0" y="365"/>
                    </a:cxn>
                    <a:cxn ang="0">
                      <a:pos x="63" y="129"/>
                    </a:cxn>
                    <a:cxn ang="0">
                      <a:pos x="196" y="0"/>
                    </a:cxn>
                    <a:cxn ang="0">
                      <a:pos x="132" y="237"/>
                    </a:cxn>
                    <a:cxn ang="0">
                      <a:pos x="0" y="365"/>
                    </a:cxn>
                  </a:cxnLst>
                  <a:rect l="0" t="0" r="r" b="b"/>
                  <a:pathLst>
                    <a:path w="196" h="365">
                      <a:moveTo>
                        <a:pt x="0" y="365"/>
                      </a:moveTo>
                      <a:lnTo>
                        <a:pt x="63" y="129"/>
                      </a:lnTo>
                      <a:lnTo>
                        <a:pt x="196" y="0"/>
                      </a:lnTo>
                      <a:lnTo>
                        <a:pt x="132" y="237"/>
                      </a:lnTo>
                      <a:lnTo>
                        <a:pt x="0" y="365"/>
                      </a:lnTo>
                      <a:close/>
                    </a:path>
                  </a:pathLst>
                </a:custGeom>
                <a:solidFill>
                  <a:srgbClr val="0571DE"/>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56" name="Freeform 88"/>
                <p:cNvSpPr>
                  <a:spLocks/>
                </p:cNvSpPr>
                <p:nvPr/>
              </p:nvSpPr>
              <p:spPr bwMode="auto">
                <a:xfrm>
                  <a:off x="8401" y="7554"/>
                  <a:ext cx="386" cy="129"/>
                </a:xfrm>
                <a:custGeom>
                  <a:avLst/>
                  <a:gdLst/>
                  <a:ahLst/>
                  <a:cxnLst>
                    <a:cxn ang="0">
                      <a:pos x="253" y="129"/>
                    </a:cxn>
                    <a:cxn ang="0">
                      <a:pos x="0" y="129"/>
                    </a:cxn>
                    <a:cxn ang="0">
                      <a:pos x="133" y="0"/>
                    </a:cxn>
                    <a:cxn ang="0">
                      <a:pos x="386" y="0"/>
                    </a:cxn>
                    <a:cxn ang="0">
                      <a:pos x="253" y="129"/>
                    </a:cxn>
                  </a:cxnLst>
                  <a:rect l="0" t="0" r="r" b="b"/>
                  <a:pathLst>
                    <a:path w="386" h="129">
                      <a:moveTo>
                        <a:pt x="253" y="129"/>
                      </a:moveTo>
                      <a:lnTo>
                        <a:pt x="0" y="129"/>
                      </a:lnTo>
                      <a:lnTo>
                        <a:pt x="133" y="0"/>
                      </a:lnTo>
                      <a:lnTo>
                        <a:pt x="386" y="0"/>
                      </a:lnTo>
                      <a:lnTo>
                        <a:pt x="253" y="129"/>
                      </a:lnTo>
                      <a:close/>
                    </a:path>
                  </a:pathLst>
                </a:custGeom>
                <a:solidFill>
                  <a:srgbClr val="054F9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57" name="Freeform 89"/>
                <p:cNvSpPr>
                  <a:spLocks/>
                </p:cNvSpPr>
                <p:nvPr/>
              </p:nvSpPr>
              <p:spPr bwMode="auto">
                <a:xfrm>
                  <a:off x="8401" y="7683"/>
                  <a:ext cx="253" cy="236"/>
                </a:xfrm>
                <a:custGeom>
                  <a:avLst/>
                  <a:gdLst/>
                  <a:ahLst/>
                  <a:cxnLst>
                    <a:cxn ang="0">
                      <a:pos x="0" y="0"/>
                    </a:cxn>
                    <a:cxn ang="0">
                      <a:pos x="62" y="236"/>
                    </a:cxn>
                    <a:cxn ang="0">
                      <a:pos x="190" y="236"/>
                    </a:cxn>
                    <a:cxn ang="0">
                      <a:pos x="253" y="0"/>
                    </a:cxn>
                    <a:cxn ang="0">
                      <a:pos x="0" y="0"/>
                    </a:cxn>
                  </a:cxnLst>
                  <a:rect l="0" t="0" r="r" b="b"/>
                  <a:pathLst>
                    <a:path w="253" h="236">
                      <a:moveTo>
                        <a:pt x="0" y="0"/>
                      </a:moveTo>
                      <a:lnTo>
                        <a:pt x="62" y="236"/>
                      </a:lnTo>
                      <a:lnTo>
                        <a:pt x="190" y="236"/>
                      </a:lnTo>
                      <a:lnTo>
                        <a:pt x="253" y="0"/>
                      </a:lnTo>
                      <a:lnTo>
                        <a:pt x="0" y="0"/>
                      </a:lnTo>
                      <a:close/>
                    </a:path>
                  </a:pathLst>
                </a:custGeom>
                <a:solidFill>
                  <a:srgbClr val="0565C4"/>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858" name="Group 90"/>
            <p:cNvGrpSpPr>
              <a:grpSpLocks/>
            </p:cNvGrpSpPr>
            <p:nvPr/>
          </p:nvGrpSpPr>
          <p:grpSpPr bwMode="auto">
            <a:xfrm>
              <a:off x="9258" y="4034"/>
              <a:ext cx="1233" cy="1149"/>
              <a:chOff x="9304" y="7554"/>
              <a:chExt cx="1294" cy="1229"/>
            </a:xfrm>
          </p:grpSpPr>
          <p:grpSp>
            <p:nvGrpSpPr>
              <p:cNvPr id="160859" name="Group 91"/>
              <p:cNvGrpSpPr>
                <a:grpSpLocks/>
              </p:cNvGrpSpPr>
              <p:nvPr/>
            </p:nvGrpSpPr>
            <p:grpSpPr bwMode="auto">
              <a:xfrm>
                <a:off x="9304" y="7763"/>
                <a:ext cx="1294" cy="1020"/>
                <a:chOff x="9304" y="7763"/>
                <a:chExt cx="1294" cy="1020"/>
              </a:xfrm>
            </p:grpSpPr>
            <p:grpSp>
              <p:nvGrpSpPr>
                <p:cNvPr id="160860" name="Group 92"/>
                <p:cNvGrpSpPr>
                  <a:grpSpLocks/>
                </p:cNvGrpSpPr>
                <p:nvPr/>
              </p:nvGrpSpPr>
              <p:grpSpPr bwMode="auto">
                <a:xfrm>
                  <a:off x="9304" y="7763"/>
                  <a:ext cx="1294" cy="1020"/>
                  <a:chOff x="9304" y="7763"/>
                  <a:chExt cx="1294" cy="1020"/>
                </a:xfrm>
              </p:grpSpPr>
              <p:sp>
                <p:nvSpPr>
                  <p:cNvPr id="160861" name="Freeform 93"/>
                  <p:cNvSpPr>
                    <a:spLocks/>
                  </p:cNvSpPr>
                  <p:nvPr/>
                </p:nvSpPr>
                <p:spPr bwMode="auto">
                  <a:xfrm>
                    <a:off x="10466" y="7763"/>
                    <a:ext cx="132" cy="1020"/>
                  </a:xfrm>
                  <a:custGeom>
                    <a:avLst/>
                    <a:gdLst/>
                    <a:ahLst/>
                    <a:cxnLst>
                      <a:cxn ang="0">
                        <a:pos x="0" y="1020"/>
                      </a:cxn>
                      <a:cxn ang="0">
                        <a:pos x="0" y="128"/>
                      </a:cxn>
                      <a:cxn ang="0">
                        <a:pos x="132" y="0"/>
                      </a:cxn>
                      <a:cxn ang="0">
                        <a:pos x="132" y="893"/>
                      </a:cxn>
                      <a:cxn ang="0">
                        <a:pos x="0" y="1020"/>
                      </a:cxn>
                    </a:cxnLst>
                    <a:rect l="0" t="0" r="r" b="b"/>
                    <a:pathLst>
                      <a:path w="132" h="1020">
                        <a:moveTo>
                          <a:pt x="0" y="1020"/>
                        </a:moveTo>
                        <a:lnTo>
                          <a:pt x="0" y="128"/>
                        </a:lnTo>
                        <a:lnTo>
                          <a:pt x="132" y="0"/>
                        </a:lnTo>
                        <a:lnTo>
                          <a:pt x="132" y="893"/>
                        </a:lnTo>
                        <a:lnTo>
                          <a:pt x="0" y="1020"/>
                        </a:lnTo>
                        <a:close/>
                      </a:path>
                    </a:pathLst>
                  </a:custGeom>
                  <a:solidFill>
                    <a:srgbClr val="FF0530"/>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62" name="Freeform 94"/>
                  <p:cNvSpPr>
                    <a:spLocks/>
                  </p:cNvSpPr>
                  <p:nvPr/>
                </p:nvSpPr>
                <p:spPr bwMode="auto">
                  <a:xfrm>
                    <a:off x="9304" y="7763"/>
                    <a:ext cx="1294" cy="128"/>
                  </a:xfrm>
                  <a:custGeom>
                    <a:avLst/>
                    <a:gdLst/>
                    <a:ahLst/>
                    <a:cxnLst>
                      <a:cxn ang="0">
                        <a:pos x="1162" y="128"/>
                      </a:cxn>
                      <a:cxn ang="0">
                        <a:pos x="0" y="128"/>
                      </a:cxn>
                      <a:cxn ang="0">
                        <a:pos x="133" y="0"/>
                      </a:cxn>
                      <a:cxn ang="0">
                        <a:pos x="1294" y="0"/>
                      </a:cxn>
                      <a:cxn ang="0">
                        <a:pos x="1162" y="128"/>
                      </a:cxn>
                    </a:cxnLst>
                    <a:rect l="0" t="0" r="r" b="b"/>
                    <a:pathLst>
                      <a:path w="1294" h="128">
                        <a:moveTo>
                          <a:pt x="1162" y="128"/>
                        </a:moveTo>
                        <a:lnTo>
                          <a:pt x="0" y="128"/>
                        </a:lnTo>
                        <a:lnTo>
                          <a:pt x="133" y="0"/>
                        </a:lnTo>
                        <a:lnTo>
                          <a:pt x="1294" y="0"/>
                        </a:lnTo>
                        <a:lnTo>
                          <a:pt x="1162" y="128"/>
                        </a:lnTo>
                        <a:close/>
                      </a:path>
                    </a:pathLst>
                  </a:custGeom>
                  <a:solidFill>
                    <a:srgbClr val="BC0522"/>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63" name="Rectangle 95"/>
                  <p:cNvSpPr>
                    <a:spLocks noChangeArrowheads="1"/>
                  </p:cNvSpPr>
                  <p:nvPr/>
                </p:nvSpPr>
                <p:spPr bwMode="auto">
                  <a:xfrm>
                    <a:off x="9304" y="7891"/>
                    <a:ext cx="1162" cy="892"/>
                  </a:xfrm>
                  <a:prstGeom prst="rect">
                    <a:avLst/>
                  </a:prstGeom>
                  <a:solidFill>
                    <a:srgbClr val="F1052A"/>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864" name="Rectangle 96"/>
                <p:cNvSpPr>
                  <a:spLocks noChangeArrowheads="1"/>
                </p:cNvSpPr>
                <p:nvPr/>
              </p:nvSpPr>
              <p:spPr bwMode="auto">
                <a:xfrm>
                  <a:off x="9374" y="7926"/>
                  <a:ext cx="1002" cy="81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65" name="Rectangle 97"/>
                <p:cNvSpPr>
                  <a:spLocks noChangeArrowheads="1"/>
                </p:cNvSpPr>
                <p:nvPr/>
              </p:nvSpPr>
              <p:spPr bwMode="auto">
                <a:xfrm>
                  <a:off x="9627" y="8208"/>
                  <a:ext cx="659"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OPC</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66" name="Rectangle 98"/>
                <p:cNvSpPr>
                  <a:spLocks noChangeArrowheads="1"/>
                </p:cNvSpPr>
                <p:nvPr/>
              </p:nvSpPr>
              <p:spPr bwMode="auto">
                <a:xfrm>
                  <a:off x="9617" y="8198"/>
                  <a:ext cx="659"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FFFFFF"/>
                      </a:solidFill>
                      <a:effectLst/>
                      <a:uLnTx/>
                      <a:uFillTx/>
                      <a:latin typeface="Arial" panose="020B0604020202020204" pitchFamily="34" charset="0"/>
                      <a:ea typeface="MS Mincho" pitchFamily="49" charset="-128"/>
                      <a:cs typeface="+mn-cs"/>
                    </a:rPr>
                    <a:t>OPC</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867" name="Group 99"/>
              <p:cNvGrpSpPr>
                <a:grpSpLocks/>
              </p:cNvGrpSpPr>
              <p:nvPr/>
            </p:nvGrpSpPr>
            <p:grpSpPr bwMode="auto">
              <a:xfrm>
                <a:off x="9769" y="7554"/>
                <a:ext cx="386" cy="365"/>
                <a:chOff x="9769" y="7554"/>
                <a:chExt cx="386" cy="365"/>
              </a:xfrm>
            </p:grpSpPr>
            <p:sp>
              <p:nvSpPr>
                <p:cNvPr id="160868" name="Freeform 100"/>
                <p:cNvSpPr>
                  <a:spLocks/>
                </p:cNvSpPr>
                <p:nvPr/>
              </p:nvSpPr>
              <p:spPr bwMode="auto">
                <a:xfrm>
                  <a:off x="9959" y="7554"/>
                  <a:ext cx="196" cy="365"/>
                </a:xfrm>
                <a:custGeom>
                  <a:avLst/>
                  <a:gdLst/>
                  <a:ahLst/>
                  <a:cxnLst>
                    <a:cxn ang="0">
                      <a:pos x="0" y="365"/>
                    </a:cxn>
                    <a:cxn ang="0">
                      <a:pos x="63" y="129"/>
                    </a:cxn>
                    <a:cxn ang="0">
                      <a:pos x="196" y="0"/>
                    </a:cxn>
                    <a:cxn ang="0">
                      <a:pos x="132" y="237"/>
                    </a:cxn>
                    <a:cxn ang="0">
                      <a:pos x="0" y="365"/>
                    </a:cxn>
                  </a:cxnLst>
                  <a:rect l="0" t="0" r="r" b="b"/>
                  <a:pathLst>
                    <a:path w="196" h="365">
                      <a:moveTo>
                        <a:pt x="0" y="365"/>
                      </a:moveTo>
                      <a:lnTo>
                        <a:pt x="63" y="129"/>
                      </a:lnTo>
                      <a:lnTo>
                        <a:pt x="196" y="0"/>
                      </a:lnTo>
                      <a:lnTo>
                        <a:pt x="132" y="237"/>
                      </a:lnTo>
                      <a:lnTo>
                        <a:pt x="0" y="365"/>
                      </a:lnTo>
                      <a:close/>
                    </a:path>
                  </a:pathLst>
                </a:custGeom>
                <a:solidFill>
                  <a:srgbClr val="FF052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69" name="Freeform 101"/>
                <p:cNvSpPr>
                  <a:spLocks/>
                </p:cNvSpPr>
                <p:nvPr/>
              </p:nvSpPr>
              <p:spPr bwMode="auto">
                <a:xfrm>
                  <a:off x="9769" y="7554"/>
                  <a:ext cx="386" cy="129"/>
                </a:xfrm>
                <a:custGeom>
                  <a:avLst/>
                  <a:gdLst/>
                  <a:ahLst/>
                  <a:cxnLst>
                    <a:cxn ang="0">
                      <a:pos x="253" y="129"/>
                    </a:cxn>
                    <a:cxn ang="0">
                      <a:pos x="0" y="129"/>
                    </a:cxn>
                    <a:cxn ang="0">
                      <a:pos x="133" y="0"/>
                    </a:cxn>
                    <a:cxn ang="0">
                      <a:pos x="386" y="0"/>
                    </a:cxn>
                    <a:cxn ang="0">
                      <a:pos x="253" y="129"/>
                    </a:cxn>
                  </a:cxnLst>
                  <a:rect l="0" t="0" r="r" b="b"/>
                  <a:pathLst>
                    <a:path w="386" h="129">
                      <a:moveTo>
                        <a:pt x="253" y="129"/>
                      </a:moveTo>
                      <a:lnTo>
                        <a:pt x="0" y="129"/>
                      </a:lnTo>
                      <a:lnTo>
                        <a:pt x="133" y="0"/>
                      </a:lnTo>
                      <a:lnTo>
                        <a:pt x="386" y="0"/>
                      </a:lnTo>
                      <a:lnTo>
                        <a:pt x="253" y="129"/>
                      </a:lnTo>
                      <a:close/>
                    </a:path>
                  </a:pathLst>
                </a:custGeom>
                <a:solidFill>
                  <a:srgbClr val="BC0522"/>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70" name="Freeform 102"/>
                <p:cNvSpPr>
                  <a:spLocks/>
                </p:cNvSpPr>
                <p:nvPr/>
              </p:nvSpPr>
              <p:spPr bwMode="auto">
                <a:xfrm>
                  <a:off x="9769" y="7683"/>
                  <a:ext cx="253" cy="236"/>
                </a:xfrm>
                <a:custGeom>
                  <a:avLst/>
                  <a:gdLst/>
                  <a:ahLst/>
                  <a:cxnLst>
                    <a:cxn ang="0">
                      <a:pos x="0" y="0"/>
                    </a:cxn>
                    <a:cxn ang="0">
                      <a:pos x="62" y="236"/>
                    </a:cxn>
                    <a:cxn ang="0">
                      <a:pos x="190" y="236"/>
                    </a:cxn>
                    <a:cxn ang="0">
                      <a:pos x="253" y="0"/>
                    </a:cxn>
                    <a:cxn ang="0">
                      <a:pos x="0" y="0"/>
                    </a:cxn>
                  </a:cxnLst>
                  <a:rect l="0" t="0" r="r" b="b"/>
                  <a:pathLst>
                    <a:path w="253" h="236">
                      <a:moveTo>
                        <a:pt x="0" y="0"/>
                      </a:moveTo>
                      <a:lnTo>
                        <a:pt x="62" y="236"/>
                      </a:lnTo>
                      <a:lnTo>
                        <a:pt x="190" y="236"/>
                      </a:lnTo>
                      <a:lnTo>
                        <a:pt x="253" y="0"/>
                      </a:lnTo>
                      <a:lnTo>
                        <a:pt x="0" y="0"/>
                      </a:lnTo>
                      <a:close/>
                    </a:path>
                  </a:pathLst>
                </a:custGeom>
                <a:solidFill>
                  <a:srgbClr val="F1052A"/>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871" name="Group 103"/>
            <p:cNvGrpSpPr>
              <a:grpSpLocks/>
            </p:cNvGrpSpPr>
            <p:nvPr/>
          </p:nvGrpSpPr>
          <p:grpSpPr bwMode="auto">
            <a:xfrm>
              <a:off x="1747" y="1652"/>
              <a:ext cx="1368" cy="1125"/>
              <a:chOff x="1418" y="5007"/>
              <a:chExt cx="1437" cy="1203"/>
            </a:xfrm>
          </p:grpSpPr>
          <p:grpSp>
            <p:nvGrpSpPr>
              <p:cNvPr id="160872" name="Group 104"/>
              <p:cNvGrpSpPr>
                <a:grpSpLocks/>
              </p:cNvGrpSpPr>
              <p:nvPr/>
            </p:nvGrpSpPr>
            <p:grpSpPr bwMode="auto">
              <a:xfrm>
                <a:off x="1931" y="5847"/>
                <a:ext cx="414" cy="363"/>
                <a:chOff x="1931" y="5847"/>
                <a:chExt cx="414" cy="363"/>
              </a:xfrm>
            </p:grpSpPr>
            <p:sp>
              <p:nvSpPr>
                <p:cNvPr id="160873" name="Freeform 105"/>
                <p:cNvSpPr>
                  <a:spLocks/>
                </p:cNvSpPr>
                <p:nvPr/>
              </p:nvSpPr>
              <p:spPr bwMode="auto">
                <a:xfrm>
                  <a:off x="2143" y="5847"/>
                  <a:ext cx="202" cy="363"/>
                </a:xfrm>
                <a:custGeom>
                  <a:avLst/>
                  <a:gdLst/>
                  <a:ahLst/>
                  <a:cxnLst>
                    <a:cxn ang="0">
                      <a:pos x="70" y="363"/>
                    </a:cxn>
                    <a:cxn ang="0">
                      <a:pos x="0" y="128"/>
                    </a:cxn>
                    <a:cxn ang="0">
                      <a:pos x="131" y="0"/>
                    </a:cxn>
                    <a:cxn ang="0">
                      <a:pos x="202" y="235"/>
                    </a:cxn>
                    <a:cxn ang="0">
                      <a:pos x="70" y="363"/>
                    </a:cxn>
                  </a:cxnLst>
                  <a:rect l="0" t="0" r="r" b="b"/>
                  <a:pathLst>
                    <a:path w="202" h="363">
                      <a:moveTo>
                        <a:pt x="70" y="363"/>
                      </a:moveTo>
                      <a:lnTo>
                        <a:pt x="0" y="128"/>
                      </a:lnTo>
                      <a:lnTo>
                        <a:pt x="131" y="0"/>
                      </a:lnTo>
                      <a:lnTo>
                        <a:pt x="202" y="235"/>
                      </a:lnTo>
                      <a:lnTo>
                        <a:pt x="70" y="363"/>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74" name="Freeform 106"/>
                <p:cNvSpPr>
                  <a:spLocks/>
                </p:cNvSpPr>
                <p:nvPr/>
              </p:nvSpPr>
              <p:spPr bwMode="auto">
                <a:xfrm>
                  <a:off x="2001" y="5847"/>
                  <a:ext cx="273" cy="128"/>
                </a:xfrm>
                <a:custGeom>
                  <a:avLst/>
                  <a:gdLst/>
                  <a:ahLst/>
                  <a:cxnLst>
                    <a:cxn ang="0">
                      <a:pos x="142" y="128"/>
                    </a:cxn>
                    <a:cxn ang="0">
                      <a:pos x="0" y="128"/>
                    </a:cxn>
                    <a:cxn ang="0">
                      <a:pos x="131" y="0"/>
                    </a:cxn>
                    <a:cxn ang="0">
                      <a:pos x="273" y="0"/>
                    </a:cxn>
                    <a:cxn ang="0">
                      <a:pos x="142" y="128"/>
                    </a:cxn>
                  </a:cxnLst>
                  <a:rect l="0" t="0" r="r" b="b"/>
                  <a:pathLst>
                    <a:path w="273" h="128">
                      <a:moveTo>
                        <a:pt x="142" y="128"/>
                      </a:moveTo>
                      <a:lnTo>
                        <a:pt x="0" y="128"/>
                      </a:lnTo>
                      <a:lnTo>
                        <a:pt x="131" y="0"/>
                      </a:lnTo>
                      <a:lnTo>
                        <a:pt x="273" y="0"/>
                      </a:lnTo>
                      <a:lnTo>
                        <a:pt x="142" y="128"/>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75" name="Freeform 107"/>
                <p:cNvSpPr>
                  <a:spLocks/>
                </p:cNvSpPr>
                <p:nvPr/>
              </p:nvSpPr>
              <p:spPr bwMode="auto">
                <a:xfrm>
                  <a:off x="1931" y="5975"/>
                  <a:ext cx="282" cy="235"/>
                </a:xfrm>
                <a:custGeom>
                  <a:avLst/>
                  <a:gdLst/>
                  <a:ahLst/>
                  <a:cxnLst>
                    <a:cxn ang="0">
                      <a:pos x="0" y="235"/>
                    </a:cxn>
                    <a:cxn ang="0">
                      <a:pos x="282" y="235"/>
                    </a:cxn>
                    <a:cxn ang="0">
                      <a:pos x="212" y="0"/>
                    </a:cxn>
                    <a:cxn ang="0">
                      <a:pos x="70" y="0"/>
                    </a:cxn>
                    <a:cxn ang="0">
                      <a:pos x="0" y="235"/>
                    </a:cxn>
                  </a:cxnLst>
                  <a:rect l="0" t="0" r="r" b="b"/>
                  <a:pathLst>
                    <a:path w="282" h="235">
                      <a:moveTo>
                        <a:pt x="0" y="235"/>
                      </a:moveTo>
                      <a:lnTo>
                        <a:pt x="282" y="235"/>
                      </a:lnTo>
                      <a:lnTo>
                        <a:pt x="212" y="0"/>
                      </a:lnTo>
                      <a:lnTo>
                        <a:pt x="70" y="0"/>
                      </a:lnTo>
                      <a:lnTo>
                        <a:pt x="0" y="235"/>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876" name="Group 108"/>
              <p:cNvGrpSpPr>
                <a:grpSpLocks/>
              </p:cNvGrpSpPr>
              <p:nvPr/>
            </p:nvGrpSpPr>
            <p:grpSpPr bwMode="auto">
              <a:xfrm>
                <a:off x="1418" y="5007"/>
                <a:ext cx="1437" cy="1018"/>
                <a:chOff x="1418" y="5007"/>
                <a:chExt cx="1437" cy="1018"/>
              </a:xfrm>
            </p:grpSpPr>
            <p:grpSp>
              <p:nvGrpSpPr>
                <p:cNvPr id="160877" name="Group 109"/>
                <p:cNvGrpSpPr>
                  <a:grpSpLocks/>
                </p:cNvGrpSpPr>
                <p:nvPr/>
              </p:nvGrpSpPr>
              <p:grpSpPr bwMode="auto">
                <a:xfrm>
                  <a:off x="1418" y="5007"/>
                  <a:ext cx="1437" cy="1018"/>
                  <a:chOff x="1418" y="5007"/>
                  <a:chExt cx="1437" cy="1018"/>
                </a:xfrm>
              </p:grpSpPr>
              <p:sp>
                <p:nvSpPr>
                  <p:cNvPr id="160878" name="Freeform 110"/>
                  <p:cNvSpPr>
                    <a:spLocks/>
                  </p:cNvSpPr>
                  <p:nvPr/>
                </p:nvSpPr>
                <p:spPr bwMode="auto">
                  <a:xfrm>
                    <a:off x="2723" y="5007"/>
                    <a:ext cx="132" cy="1018"/>
                  </a:xfrm>
                  <a:custGeom>
                    <a:avLst/>
                    <a:gdLst/>
                    <a:ahLst/>
                    <a:cxnLst>
                      <a:cxn ang="0">
                        <a:pos x="0" y="1018"/>
                      </a:cxn>
                      <a:cxn ang="0">
                        <a:pos x="0" y="127"/>
                      </a:cxn>
                      <a:cxn ang="0">
                        <a:pos x="132" y="0"/>
                      </a:cxn>
                      <a:cxn ang="0">
                        <a:pos x="132" y="891"/>
                      </a:cxn>
                      <a:cxn ang="0">
                        <a:pos x="0" y="1018"/>
                      </a:cxn>
                    </a:cxnLst>
                    <a:rect l="0" t="0" r="r" b="b"/>
                    <a:pathLst>
                      <a:path w="132" h="1018">
                        <a:moveTo>
                          <a:pt x="0" y="1018"/>
                        </a:moveTo>
                        <a:lnTo>
                          <a:pt x="0" y="127"/>
                        </a:lnTo>
                        <a:lnTo>
                          <a:pt x="132" y="0"/>
                        </a:lnTo>
                        <a:lnTo>
                          <a:pt x="132" y="891"/>
                        </a:lnTo>
                        <a:lnTo>
                          <a:pt x="0" y="1018"/>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79" name="Freeform 111"/>
                  <p:cNvSpPr>
                    <a:spLocks/>
                  </p:cNvSpPr>
                  <p:nvPr/>
                </p:nvSpPr>
                <p:spPr bwMode="auto">
                  <a:xfrm>
                    <a:off x="1418" y="5007"/>
                    <a:ext cx="1437" cy="127"/>
                  </a:xfrm>
                  <a:custGeom>
                    <a:avLst/>
                    <a:gdLst/>
                    <a:ahLst/>
                    <a:cxnLst>
                      <a:cxn ang="0">
                        <a:pos x="1305" y="127"/>
                      </a:cxn>
                      <a:cxn ang="0">
                        <a:pos x="0" y="127"/>
                      </a:cxn>
                      <a:cxn ang="0">
                        <a:pos x="132" y="0"/>
                      </a:cxn>
                      <a:cxn ang="0">
                        <a:pos x="1437" y="0"/>
                      </a:cxn>
                      <a:cxn ang="0">
                        <a:pos x="1305" y="127"/>
                      </a:cxn>
                    </a:cxnLst>
                    <a:rect l="0" t="0" r="r" b="b"/>
                    <a:pathLst>
                      <a:path w="1437" h="127">
                        <a:moveTo>
                          <a:pt x="1305" y="127"/>
                        </a:moveTo>
                        <a:lnTo>
                          <a:pt x="0" y="127"/>
                        </a:lnTo>
                        <a:lnTo>
                          <a:pt x="132" y="0"/>
                        </a:lnTo>
                        <a:lnTo>
                          <a:pt x="1437" y="0"/>
                        </a:lnTo>
                        <a:lnTo>
                          <a:pt x="1305"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80" name="Rectangle 112"/>
                  <p:cNvSpPr>
                    <a:spLocks noChangeArrowheads="1"/>
                  </p:cNvSpPr>
                  <p:nvPr/>
                </p:nvSpPr>
                <p:spPr bwMode="auto">
                  <a:xfrm>
                    <a:off x="1418" y="5134"/>
                    <a:ext cx="1305" cy="891"/>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881" name="Rectangle 113"/>
                <p:cNvSpPr>
                  <a:spLocks noChangeArrowheads="1"/>
                </p:cNvSpPr>
                <p:nvPr/>
              </p:nvSpPr>
              <p:spPr bwMode="auto">
                <a:xfrm>
                  <a:off x="1498" y="5173"/>
                  <a:ext cx="1147" cy="81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82" name="Rectangle 114"/>
                <p:cNvSpPr>
                  <a:spLocks noChangeArrowheads="1"/>
                </p:cNvSpPr>
                <p:nvPr/>
              </p:nvSpPr>
              <p:spPr bwMode="auto">
                <a:xfrm>
                  <a:off x="1729" y="5309"/>
                  <a:ext cx="862"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Sensor</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83" name="Rectangle 115"/>
                <p:cNvSpPr>
                  <a:spLocks noChangeArrowheads="1"/>
                </p:cNvSpPr>
                <p:nvPr/>
              </p:nvSpPr>
              <p:spPr bwMode="auto">
                <a:xfrm>
                  <a:off x="1719" y="5299"/>
                  <a:ext cx="862"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Sensor</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84" name="Rectangle 116"/>
                <p:cNvSpPr>
                  <a:spLocks noChangeArrowheads="1"/>
                </p:cNvSpPr>
                <p:nvPr/>
              </p:nvSpPr>
              <p:spPr bwMode="auto">
                <a:xfrm>
                  <a:off x="1529" y="5600"/>
                  <a:ext cx="129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Processing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85" name="Rectangle 117"/>
                <p:cNvSpPr>
                  <a:spLocks noChangeArrowheads="1"/>
                </p:cNvSpPr>
                <p:nvPr/>
              </p:nvSpPr>
              <p:spPr bwMode="auto">
                <a:xfrm>
                  <a:off x="1519" y="5590"/>
                  <a:ext cx="129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Processing</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886" name="Group 118"/>
            <p:cNvGrpSpPr>
              <a:grpSpLocks/>
            </p:cNvGrpSpPr>
            <p:nvPr/>
          </p:nvGrpSpPr>
          <p:grpSpPr bwMode="auto">
            <a:xfrm>
              <a:off x="3220" y="1652"/>
              <a:ext cx="1369" cy="1125"/>
              <a:chOff x="2965" y="5007"/>
              <a:chExt cx="1437" cy="1203"/>
            </a:xfrm>
          </p:grpSpPr>
          <p:grpSp>
            <p:nvGrpSpPr>
              <p:cNvPr id="160887" name="Group 119"/>
              <p:cNvGrpSpPr>
                <a:grpSpLocks/>
              </p:cNvGrpSpPr>
              <p:nvPr/>
            </p:nvGrpSpPr>
            <p:grpSpPr bwMode="auto">
              <a:xfrm>
                <a:off x="3476" y="5847"/>
                <a:ext cx="414" cy="363"/>
                <a:chOff x="3476" y="5847"/>
                <a:chExt cx="414" cy="363"/>
              </a:xfrm>
            </p:grpSpPr>
            <p:sp>
              <p:nvSpPr>
                <p:cNvPr id="160888" name="Freeform 120"/>
                <p:cNvSpPr>
                  <a:spLocks/>
                </p:cNvSpPr>
                <p:nvPr/>
              </p:nvSpPr>
              <p:spPr bwMode="auto">
                <a:xfrm>
                  <a:off x="3688" y="5847"/>
                  <a:ext cx="202" cy="363"/>
                </a:xfrm>
                <a:custGeom>
                  <a:avLst/>
                  <a:gdLst/>
                  <a:ahLst/>
                  <a:cxnLst>
                    <a:cxn ang="0">
                      <a:pos x="70" y="363"/>
                    </a:cxn>
                    <a:cxn ang="0">
                      <a:pos x="0" y="128"/>
                    </a:cxn>
                    <a:cxn ang="0">
                      <a:pos x="130" y="0"/>
                    </a:cxn>
                    <a:cxn ang="0">
                      <a:pos x="202" y="235"/>
                    </a:cxn>
                    <a:cxn ang="0">
                      <a:pos x="70" y="363"/>
                    </a:cxn>
                  </a:cxnLst>
                  <a:rect l="0" t="0" r="r" b="b"/>
                  <a:pathLst>
                    <a:path w="202" h="363">
                      <a:moveTo>
                        <a:pt x="70" y="363"/>
                      </a:moveTo>
                      <a:lnTo>
                        <a:pt x="0" y="128"/>
                      </a:lnTo>
                      <a:lnTo>
                        <a:pt x="130" y="0"/>
                      </a:lnTo>
                      <a:lnTo>
                        <a:pt x="202" y="235"/>
                      </a:lnTo>
                      <a:lnTo>
                        <a:pt x="70" y="363"/>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89" name="Freeform 121"/>
                <p:cNvSpPr>
                  <a:spLocks/>
                </p:cNvSpPr>
                <p:nvPr/>
              </p:nvSpPr>
              <p:spPr bwMode="auto">
                <a:xfrm>
                  <a:off x="3545" y="5847"/>
                  <a:ext cx="273" cy="128"/>
                </a:xfrm>
                <a:custGeom>
                  <a:avLst/>
                  <a:gdLst/>
                  <a:ahLst/>
                  <a:cxnLst>
                    <a:cxn ang="0">
                      <a:pos x="143" y="128"/>
                    </a:cxn>
                    <a:cxn ang="0">
                      <a:pos x="0" y="128"/>
                    </a:cxn>
                    <a:cxn ang="0">
                      <a:pos x="132" y="0"/>
                    </a:cxn>
                    <a:cxn ang="0">
                      <a:pos x="273" y="0"/>
                    </a:cxn>
                    <a:cxn ang="0">
                      <a:pos x="143" y="128"/>
                    </a:cxn>
                  </a:cxnLst>
                  <a:rect l="0" t="0" r="r" b="b"/>
                  <a:pathLst>
                    <a:path w="273" h="128">
                      <a:moveTo>
                        <a:pt x="143" y="128"/>
                      </a:moveTo>
                      <a:lnTo>
                        <a:pt x="0" y="128"/>
                      </a:lnTo>
                      <a:lnTo>
                        <a:pt x="132" y="0"/>
                      </a:lnTo>
                      <a:lnTo>
                        <a:pt x="273" y="0"/>
                      </a:lnTo>
                      <a:lnTo>
                        <a:pt x="143" y="128"/>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90" name="Freeform 122"/>
                <p:cNvSpPr>
                  <a:spLocks/>
                </p:cNvSpPr>
                <p:nvPr/>
              </p:nvSpPr>
              <p:spPr bwMode="auto">
                <a:xfrm>
                  <a:off x="3476" y="5975"/>
                  <a:ext cx="282" cy="235"/>
                </a:xfrm>
                <a:custGeom>
                  <a:avLst/>
                  <a:gdLst/>
                  <a:ahLst/>
                  <a:cxnLst>
                    <a:cxn ang="0">
                      <a:pos x="0" y="235"/>
                    </a:cxn>
                    <a:cxn ang="0">
                      <a:pos x="282" y="235"/>
                    </a:cxn>
                    <a:cxn ang="0">
                      <a:pos x="212" y="0"/>
                    </a:cxn>
                    <a:cxn ang="0">
                      <a:pos x="69" y="0"/>
                    </a:cxn>
                    <a:cxn ang="0">
                      <a:pos x="0" y="235"/>
                    </a:cxn>
                  </a:cxnLst>
                  <a:rect l="0" t="0" r="r" b="b"/>
                  <a:pathLst>
                    <a:path w="282" h="235">
                      <a:moveTo>
                        <a:pt x="0" y="235"/>
                      </a:moveTo>
                      <a:lnTo>
                        <a:pt x="282" y="235"/>
                      </a:lnTo>
                      <a:lnTo>
                        <a:pt x="212" y="0"/>
                      </a:lnTo>
                      <a:lnTo>
                        <a:pt x="69" y="0"/>
                      </a:lnTo>
                      <a:lnTo>
                        <a:pt x="0" y="235"/>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891" name="Group 123"/>
              <p:cNvGrpSpPr>
                <a:grpSpLocks/>
              </p:cNvGrpSpPr>
              <p:nvPr/>
            </p:nvGrpSpPr>
            <p:grpSpPr bwMode="auto">
              <a:xfrm>
                <a:off x="2965" y="5007"/>
                <a:ext cx="1437" cy="1018"/>
                <a:chOff x="2965" y="5007"/>
                <a:chExt cx="1437" cy="1018"/>
              </a:xfrm>
            </p:grpSpPr>
            <p:grpSp>
              <p:nvGrpSpPr>
                <p:cNvPr id="160892" name="Group 124"/>
                <p:cNvGrpSpPr>
                  <a:grpSpLocks/>
                </p:cNvGrpSpPr>
                <p:nvPr/>
              </p:nvGrpSpPr>
              <p:grpSpPr bwMode="auto">
                <a:xfrm>
                  <a:off x="2965" y="5007"/>
                  <a:ext cx="1437" cy="1018"/>
                  <a:chOff x="2965" y="5007"/>
                  <a:chExt cx="1437" cy="1018"/>
                </a:xfrm>
              </p:grpSpPr>
              <p:sp>
                <p:nvSpPr>
                  <p:cNvPr id="160893" name="Freeform 125"/>
                  <p:cNvSpPr>
                    <a:spLocks/>
                  </p:cNvSpPr>
                  <p:nvPr/>
                </p:nvSpPr>
                <p:spPr bwMode="auto">
                  <a:xfrm>
                    <a:off x="4270" y="5007"/>
                    <a:ext cx="132" cy="1018"/>
                  </a:xfrm>
                  <a:custGeom>
                    <a:avLst/>
                    <a:gdLst/>
                    <a:ahLst/>
                    <a:cxnLst>
                      <a:cxn ang="0">
                        <a:pos x="0" y="1018"/>
                      </a:cxn>
                      <a:cxn ang="0">
                        <a:pos x="0" y="127"/>
                      </a:cxn>
                      <a:cxn ang="0">
                        <a:pos x="132" y="0"/>
                      </a:cxn>
                      <a:cxn ang="0">
                        <a:pos x="132" y="891"/>
                      </a:cxn>
                      <a:cxn ang="0">
                        <a:pos x="0" y="1018"/>
                      </a:cxn>
                    </a:cxnLst>
                    <a:rect l="0" t="0" r="r" b="b"/>
                    <a:pathLst>
                      <a:path w="132" h="1018">
                        <a:moveTo>
                          <a:pt x="0" y="1018"/>
                        </a:moveTo>
                        <a:lnTo>
                          <a:pt x="0" y="127"/>
                        </a:lnTo>
                        <a:lnTo>
                          <a:pt x="132" y="0"/>
                        </a:lnTo>
                        <a:lnTo>
                          <a:pt x="132" y="891"/>
                        </a:lnTo>
                        <a:lnTo>
                          <a:pt x="0" y="1018"/>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94" name="Freeform 126"/>
                  <p:cNvSpPr>
                    <a:spLocks/>
                  </p:cNvSpPr>
                  <p:nvPr/>
                </p:nvSpPr>
                <p:spPr bwMode="auto">
                  <a:xfrm>
                    <a:off x="2965" y="5007"/>
                    <a:ext cx="1437" cy="127"/>
                  </a:xfrm>
                  <a:custGeom>
                    <a:avLst/>
                    <a:gdLst/>
                    <a:ahLst/>
                    <a:cxnLst>
                      <a:cxn ang="0">
                        <a:pos x="1305" y="127"/>
                      </a:cxn>
                      <a:cxn ang="0">
                        <a:pos x="0" y="127"/>
                      </a:cxn>
                      <a:cxn ang="0">
                        <a:pos x="132" y="0"/>
                      </a:cxn>
                      <a:cxn ang="0">
                        <a:pos x="1437" y="0"/>
                      </a:cxn>
                      <a:cxn ang="0">
                        <a:pos x="1305" y="127"/>
                      </a:cxn>
                    </a:cxnLst>
                    <a:rect l="0" t="0" r="r" b="b"/>
                    <a:pathLst>
                      <a:path w="1437" h="127">
                        <a:moveTo>
                          <a:pt x="1305" y="127"/>
                        </a:moveTo>
                        <a:lnTo>
                          <a:pt x="0" y="127"/>
                        </a:lnTo>
                        <a:lnTo>
                          <a:pt x="132" y="0"/>
                        </a:lnTo>
                        <a:lnTo>
                          <a:pt x="1437" y="0"/>
                        </a:lnTo>
                        <a:lnTo>
                          <a:pt x="1305"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95" name="Rectangle 127"/>
                  <p:cNvSpPr>
                    <a:spLocks noChangeArrowheads="1"/>
                  </p:cNvSpPr>
                  <p:nvPr/>
                </p:nvSpPr>
                <p:spPr bwMode="auto">
                  <a:xfrm>
                    <a:off x="2965" y="5134"/>
                    <a:ext cx="1305" cy="891"/>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896" name="Rectangle 128"/>
                <p:cNvSpPr>
                  <a:spLocks noChangeArrowheads="1"/>
                </p:cNvSpPr>
                <p:nvPr/>
              </p:nvSpPr>
              <p:spPr bwMode="auto">
                <a:xfrm>
                  <a:off x="3043" y="5173"/>
                  <a:ext cx="1147" cy="816"/>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97" name="Rectangle 129"/>
                <p:cNvSpPr>
                  <a:spLocks noChangeArrowheads="1"/>
                </p:cNvSpPr>
                <p:nvPr/>
              </p:nvSpPr>
              <p:spPr bwMode="auto">
                <a:xfrm>
                  <a:off x="3423" y="5309"/>
                  <a:ext cx="54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MD</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98" name="Rectangle 130"/>
                <p:cNvSpPr>
                  <a:spLocks noChangeArrowheads="1"/>
                </p:cNvSpPr>
                <p:nvPr/>
              </p:nvSpPr>
              <p:spPr bwMode="auto">
                <a:xfrm>
                  <a:off x="3412" y="5299"/>
                  <a:ext cx="543"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MD</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899" name="Rectangle 131"/>
                <p:cNvSpPr>
                  <a:spLocks noChangeArrowheads="1"/>
                </p:cNvSpPr>
                <p:nvPr/>
              </p:nvSpPr>
              <p:spPr bwMode="auto">
                <a:xfrm>
                  <a:off x="3220" y="5600"/>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00" name="Rectangle 132"/>
                <p:cNvSpPr>
                  <a:spLocks noChangeArrowheads="1"/>
                </p:cNvSpPr>
                <p:nvPr/>
              </p:nvSpPr>
              <p:spPr bwMode="auto">
                <a:xfrm>
                  <a:off x="3210" y="5590"/>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901" name="Group 133"/>
            <p:cNvGrpSpPr>
              <a:grpSpLocks/>
            </p:cNvGrpSpPr>
            <p:nvPr/>
          </p:nvGrpSpPr>
          <p:grpSpPr bwMode="auto">
            <a:xfrm>
              <a:off x="6660" y="4042"/>
              <a:ext cx="1233" cy="1152"/>
              <a:chOff x="6576" y="7563"/>
              <a:chExt cx="1295" cy="1232"/>
            </a:xfrm>
          </p:grpSpPr>
          <p:grpSp>
            <p:nvGrpSpPr>
              <p:cNvPr id="160902" name="Group 134"/>
              <p:cNvGrpSpPr>
                <a:grpSpLocks/>
              </p:cNvGrpSpPr>
              <p:nvPr/>
            </p:nvGrpSpPr>
            <p:grpSpPr bwMode="auto">
              <a:xfrm>
                <a:off x="6576" y="7772"/>
                <a:ext cx="1295" cy="1023"/>
                <a:chOff x="6576" y="7772"/>
                <a:chExt cx="1295" cy="1023"/>
              </a:xfrm>
            </p:grpSpPr>
            <p:grpSp>
              <p:nvGrpSpPr>
                <p:cNvPr id="160903" name="Group 135"/>
                <p:cNvGrpSpPr>
                  <a:grpSpLocks/>
                </p:cNvGrpSpPr>
                <p:nvPr/>
              </p:nvGrpSpPr>
              <p:grpSpPr bwMode="auto">
                <a:xfrm>
                  <a:off x="6576" y="7772"/>
                  <a:ext cx="1295" cy="1023"/>
                  <a:chOff x="6576" y="7772"/>
                  <a:chExt cx="1295" cy="1023"/>
                </a:xfrm>
              </p:grpSpPr>
              <p:sp>
                <p:nvSpPr>
                  <p:cNvPr id="160904" name="Freeform 136"/>
                  <p:cNvSpPr>
                    <a:spLocks/>
                  </p:cNvSpPr>
                  <p:nvPr/>
                </p:nvSpPr>
                <p:spPr bwMode="auto">
                  <a:xfrm>
                    <a:off x="7739" y="7772"/>
                    <a:ext cx="132" cy="1023"/>
                  </a:xfrm>
                  <a:custGeom>
                    <a:avLst/>
                    <a:gdLst/>
                    <a:ahLst/>
                    <a:cxnLst>
                      <a:cxn ang="0">
                        <a:pos x="0" y="1023"/>
                      </a:cxn>
                      <a:cxn ang="0">
                        <a:pos x="0" y="128"/>
                      </a:cxn>
                      <a:cxn ang="0">
                        <a:pos x="132" y="0"/>
                      </a:cxn>
                      <a:cxn ang="0">
                        <a:pos x="132" y="895"/>
                      </a:cxn>
                      <a:cxn ang="0">
                        <a:pos x="0" y="1023"/>
                      </a:cxn>
                    </a:cxnLst>
                    <a:rect l="0" t="0" r="r" b="b"/>
                    <a:pathLst>
                      <a:path w="132" h="1023">
                        <a:moveTo>
                          <a:pt x="0" y="1023"/>
                        </a:moveTo>
                        <a:lnTo>
                          <a:pt x="0" y="128"/>
                        </a:lnTo>
                        <a:lnTo>
                          <a:pt x="132" y="0"/>
                        </a:lnTo>
                        <a:lnTo>
                          <a:pt x="132" y="895"/>
                        </a:lnTo>
                        <a:lnTo>
                          <a:pt x="0" y="1023"/>
                        </a:lnTo>
                        <a:close/>
                      </a:path>
                    </a:pathLst>
                  </a:custGeom>
                  <a:solidFill>
                    <a:srgbClr val="66FF6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05" name="Freeform 137"/>
                  <p:cNvSpPr>
                    <a:spLocks/>
                  </p:cNvSpPr>
                  <p:nvPr/>
                </p:nvSpPr>
                <p:spPr bwMode="auto">
                  <a:xfrm>
                    <a:off x="6576" y="7772"/>
                    <a:ext cx="1295" cy="128"/>
                  </a:xfrm>
                  <a:custGeom>
                    <a:avLst/>
                    <a:gdLst/>
                    <a:ahLst/>
                    <a:cxnLst>
                      <a:cxn ang="0">
                        <a:pos x="1163" y="128"/>
                      </a:cxn>
                      <a:cxn ang="0">
                        <a:pos x="0" y="128"/>
                      </a:cxn>
                      <a:cxn ang="0">
                        <a:pos x="133" y="0"/>
                      </a:cxn>
                      <a:cxn ang="0">
                        <a:pos x="1295" y="0"/>
                      </a:cxn>
                      <a:cxn ang="0">
                        <a:pos x="1163" y="128"/>
                      </a:cxn>
                    </a:cxnLst>
                    <a:rect l="0" t="0" r="r" b="b"/>
                    <a:pathLst>
                      <a:path w="1295" h="128">
                        <a:moveTo>
                          <a:pt x="1163" y="128"/>
                        </a:moveTo>
                        <a:lnTo>
                          <a:pt x="0" y="128"/>
                        </a:lnTo>
                        <a:lnTo>
                          <a:pt x="133" y="0"/>
                        </a:lnTo>
                        <a:lnTo>
                          <a:pt x="1295" y="0"/>
                        </a:lnTo>
                        <a:lnTo>
                          <a:pt x="1163" y="128"/>
                        </a:lnTo>
                        <a:close/>
                      </a:path>
                    </a:pathLst>
                  </a:custGeom>
                  <a:solidFill>
                    <a:srgbClr val="00AE00"/>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06" name="Rectangle 138"/>
                  <p:cNvSpPr>
                    <a:spLocks noChangeArrowheads="1"/>
                  </p:cNvSpPr>
                  <p:nvPr/>
                </p:nvSpPr>
                <p:spPr bwMode="auto">
                  <a:xfrm>
                    <a:off x="6576" y="7900"/>
                    <a:ext cx="1163" cy="895"/>
                  </a:xfrm>
                  <a:prstGeom prst="rect">
                    <a:avLst/>
                  </a:prstGeom>
                  <a:solidFill>
                    <a:srgbClr val="33CC33"/>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907" name="Rectangle 139"/>
                <p:cNvSpPr>
                  <a:spLocks noChangeArrowheads="1"/>
                </p:cNvSpPr>
                <p:nvPr/>
              </p:nvSpPr>
              <p:spPr bwMode="auto">
                <a:xfrm>
                  <a:off x="6652" y="7936"/>
                  <a:ext cx="1003" cy="817"/>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08" name="Rectangle 140"/>
                <p:cNvSpPr>
                  <a:spLocks noChangeArrowheads="1"/>
                </p:cNvSpPr>
                <p:nvPr/>
              </p:nvSpPr>
              <p:spPr bwMode="auto">
                <a:xfrm>
                  <a:off x="6907" y="8219"/>
                  <a:ext cx="659"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I18N</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09" name="Rectangle 141"/>
                <p:cNvSpPr>
                  <a:spLocks noChangeArrowheads="1"/>
                </p:cNvSpPr>
                <p:nvPr/>
              </p:nvSpPr>
              <p:spPr bwMode="auto">
                <a:xfrm>
                  <a:off x="6897" y="8208"/>
                  <a:ext cx="659"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FFFFFF"/>
                      </a:solidFill>
                      <a:effectLst/>
                      <a:uLnTx/>
                      <a:uFillTx/>
                      <a:latin typeface="Arial" panose="020B0604020202020204" pitchFamily="34" charset="0"/>
                      <a:ea typeface="MS Mincho" pitchFamily="49" charset="-128"/>
                      <a:cs typeface="+mn-cs"/>
                    </a:rPr>
                    <a:t>I18N</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910" name="Group 142"/>
              <p:cNvGrpSpPr>
                <a:grpSpLocks/>
              </p:cNvGrpSpPr>
              <p:nvPr/>
            </p:nvGrpSpPr>
            <p:grpSpPr bwMode="auto">
              <a:xfrm>
                <a:off x="7045" y="7563"/>
                <a:ext cx="386" cy="365"/>
                <a:chOff x="7045" y="7563"/>
                <a:chExt cx="386" cy="365"/>
              </a:xfrm>
            </p:grpSpPr>
            <p:sp>
              <p:nvSpPr>
                <p:cNvPr id="160911" name="Freeform 143"/>
                <p:cNvSpPr>
                  <a:spLocks/>
                </p:cNvSpPr>
                <p:nvPr/>
              </p:nvSpPr>
              <p:spPr bwMode="auto">
                <a:xfrm>
                  <a:off x="7235" y="7563"/>
                  <a:ext cx="196" cy="365"/>
                </a:xfrm>
                <a:custGeom>
                  <a:avLst/>
                  <a:gdLst/>
                  <a:ahLst/>
                  <a:cxnLst>
                    <a:cxn ang="0">
                      <a:pos x="0" y="365"/>
                    </a:cxn>
                    <a:cxn ang="0">
                      <a:pos x="63" y="128"/>
                    </a:cxn>
                    <a:cxn ang="0">
                      <a:pos x="196" y="0"/>
                    </a:cxn>
                    <a:cxn ang="0">
                      <a:pos x="132" y="236"/>
                    </a:cxn>
                    <a:cxn ang="0">
                      <a:pos x="0" y="365"/>
                    </a:cxn>
                  </a:cxnLst>
                  <a:rect l="0" t="0" r="r" b="b"/>
                  <a:pathLst>
                    <a:path w="196" h="365">
                      <a:moveTo>
                        <a:pt x="0" y="365"/>
                      </a:moveTo>
                      <a:lnTo>
                        <a:pt x="63" y="128"/>
                      </a:lnTo>
                      <a:lnTo>
                        <a:pt x="196" y="0"/>
                      </a:lnTo>
                      <a:lnTo>
                        <a:pt x="132" y="236"/>
                      </a:lnTo>
                      <a:lnTo>
                        <a:pt x="0" y="365"/>
                      </a:lnTo>
                      <a:close/>
                    </a:path>
                  </a:pathLst>
                </a:custGeom>
                <a:solidFill>
                  <a:srgbClr val="66FF6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12" name="Freeform 144"/>
                <p:cNvSpPr>
                  <a:spLocks/>
                </p:cNvSpPr>
                <p:nvPr/>
              </p:nvSpPr>
              <p:spPr bwMode="auto">
                <a:xfrm>
                  <a:off x="7045" y="7563"/>
                  <a:ext cx="386" cy="128"/>
                </a:xfrm>
                <a:custGeom>
                  <a:avLst/>
                  <a:gdLst/>
                  <a:ahLst/>
                  <a:cxnLst>
                    <a:cxn ang="0">
                      <a:pos x="253" y="128"/>
                    </a:cxn>
                    <a:cxn ang="0">
                      <a:pos x="0" y="128"/>
                    </a:cxn>
                    <a:cxn ang="0">
                      <a:pos x="133" y="0"/>
                    </a:cxn>
                    <a:cxn ang="0">
                      <a:pos x="386" y="0"/>
                    </a:cxn>
                    <a:cxn ang="0">
                      <a:pos x="253" y="128"/>
                    </a:cxn>
                  </a:cxnLst>
                  <a:rect l="0" t="0" r="r" b="b"/>
                  <a:pathLst>
                    <a:path w="386" h="128">
                      <a:moveTo>
                        <a:pt x="253" y="128"/>
                      </a:moveTo>
                      <a:lnTo>
                        <a:pt x="0" y="128"/>
                      </a:lnTo>
                      <a:lnTo>
                        <a:pt x="133" y="0"/>
                      </a:lnTo>
                      <a:lnTo>
                        <a:pt x="386" y="0"/>
                      </a:lnTo>
                      <a:lnTo>
                        <a:pt x="253" y="128"/>
                      </a:lnTo>
                      <a:close/>
                    </a:path>
                  </a:pathLst>
                </a:custGeom>
                <a:solidFill>
                  <a:srgbClr val="00AE00"/>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13" name="Freeform 145"/>
                <p:cNvSpPr>
                  <a:spLocks/>
                </p:cNvSpPr>
                <p:nvPr/>
              </p:nvSpPr>
              <p:spPr bwMode="auto">
                <a:xfrm>
                  <a:off x="7045" y="7691"/>
                  <a:ext cx="253" cy="237"/>
                </a:xfrm>
                <a:custGeom>
                  <a:avLst/>
                  <a:gdLst/>
                  <a:ahLst/>
                  <a:cxnLst>
                    <a:cxn ang="0">
                      <a:pos x="0" y="0"/>
                    </a:cxn>
                    <a:cxn ang="0">
                      <a:pos x="62" y="237"/>
                    </a:cxn>
                    <a:cxn ang="0">
                      <a:pos x="190" y="237"/>
                    </a:cxn>
                    <a:cxn ang="0">
                      <a:pos x="253" y="0"/>
                    </a:cxn>
                    <a:cxn ang="0">
                      <a:pos x="0" y="0"/>
                    </a:cxn>
                  </a:cxnLst>
                  <a:rect l="0" t="0" r="r" b="b"/>
                  <a:pathLst>
                    <a:path w="253" h="237">
                      <a:moveTo>
                        <a:pt x="0" y="0"/>
                      </a:moveTo>
                      <a:lnTo>
                        <a:pt x="62" y="237"/>
                      </a:lnTo>
                      <a:lnTo>
                        <a:pt x="190" y="237"/>
                      </a:lnTo>
                      <a:lnTo>
                        <a:pt x="253" y="0"/>
                      </a:lnTo>
                      <a:lnTo>
                        <a:pt x="0" y="0"/>
                      </a:lnTo>
                      <a:close/>
                    </a:path>
                  </a:pathLst>
                </a:custGeom>
                <a:solidFill>
                  <a:srgbClr val="33CC33"/>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914" name="Group 146"/>
            <p:cNvGrpSpPr>
              <a:grpSpLocks/>
            </p:cNvGrpSpPr>
            <p:nvPr/>
          </p:nvGrpSpPr>
          <p:grpSpPr bwMode="auto">
            <a:xfrm>
              <a:off x="4748" y="1652"/>
              <a:ext cx="1234" cy="1120"/>
              <a:chOff x="4569" y="5007"/>
              <a:chExt cx="1295" cy="1197"/>
            </a:xfrm>
          </p:grpSpPr>
          <p:grpSp>
            <p:nvGrpSpPr>
              <p:cNvPr id="160915" name="Group 147"/>
              <p:cNvGrpSpPr>
                <a:grpSpLocks/>
              </p:cNvGrpSpPr>
              <p:nvPr/>
            </p:nvGrpSpPr>
            <p:grpSpPr bwMode="auto">
              <a:xfrm>
                <a:off x="5025" y="5844"/>
                <a:ext cx="382" cy="360"/>
                <a:chOff x="5025" y="5844"/>
                <a:chExt cx="382" cy="360"/>
              </a:xfrm>
            </p:grpSpPr>
            <p:sp>
              <p:nvSpPr>
                <p:cNvPr id="160916" name="Freeform 148"/>
                <p:cNvSpPr>
                  <a:spLocks/>
                </p:cNvSpPr>
                <p:nvPr/>
              </p:nvSpPr>
              <p:spPr bwMode="auto">
                <a:xfrm>
                  <a:off x="5213" y="5844"/>
                  <a:ext cx="194" cy="360"/>
                </a:xfrm>
                <a:custGeom>
                  <a:avLst/>
                  <a:gdLst/>
                  <a:ahLst/>
                  <a:cxnLst>
                    <a:cxn ang="0">
                      <a:pos x="62" y="360"/>
                    </a:cxn>
                    <a:cxn ang="0">
                      <a:pos x="0" y="126"/>
                    </a:cxn>
                    <a:cxn ang="0">
                      <a:pos x="131" y="0"/>
                    </a:cxn>
                    <a:cxn ang="0">
                      <a:pos x="194" y="233"/>
                    </a:cxn>
                    <a:cxn ang="0">
                      <a:pos x="62" y="360"/>
                    </a:cxn>
                  </a:cxnLst>
                  <a:rect l="0" t="0" r="r" b="b"/>
                  <a:pathLst>
                    <a:path w="194" h="360">
                      <a:moveTo>
                        <a:pt x="62" y="360"/>
                      </a:moveTo>
                      <a:lnTo>
                        <a:pt x="0" y="126"/>
                      </a:lnTo>
                      <a:lnTo>
                        <a:pt x="131" y="0"/>
                      </a:lnTo>
                      <a:lnTo>
                        <a:pt x="194" y="233"/>
                      </a:lnTo>
                      <a:lnTo>
                        <a:pt x="62" y="360"/>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17" name="Freeform 149"/>
                <p:cNvSpPr>
                  <a:spLocks/>
                </p:cNvSpPr>
                <p:nvPr/>
              </p:nvSpPr>
              <p:spPr bwMode="auto">
                <a:xfrm>
                  <a:off x="5087" y="5844"/>
                  <a:ext cx="257" cy="126"/>
                </a:xfrm>
                <a:custGeom>
                  <a:avLst/>
                  <a:gdLst/>
                  <a:ahLst/>
                  <a:cxnLst>
                    <a:cxn ang="0">
                      <a:pos x="126" y="126"/>
                    </a:cxn>
                    <a:cxn ang="0">
                      <a:pos x="0" y="126"/>
                    </a:cxn>
                    <a:cxn ang="0">
                      <a:pos x="131" y="0"/>
                    </a:cxn>
                    <a:cxn ang="0">
                      <a:pos x="257" y="0"/>
                    </a:cxn>
                    <a:cxn ang="0">
                      <a:pos x="126" y="126"/>
                    </a:cxn>
                  </a:cxnLst>
                  <a:rect l="0" t="0" r="r" b="b"/>
                  <a:pathLst>
                    <a:path w="257" h="126">
                      <a:moveTo>
                        <a:pt x="126" y="126"/>
                      </a:moveTo>
                      <a:lnTo>
                        <a:pt x="0" y="126"/>
                      </a:lnTo>
                      <a:lnTo>
                        <a:pt x="131" y="0"/>
                      </a:lnTo>
                      <a:lnTo>
                        <a:pt x="257" y="0"/>
                      </a:lnTo>
                      <a:lnTo>
                        <a:pt x="126" y="126"/>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18" name="Freeform 150"/>
                <p:cNvSpPr>
                  <a:spLocks/>
                </p:cNvSpPr>
                <p:nvPr/>
              </p:nvSpPr>
              <p:spPr bwMode="auto">
                <a:xfrm>
                  <a:off x="5025" y="5970"/>
                  <a:ext cx="250" cy="234"/>
                </a:xfrm>
                <a:custGeom>
                  <a:avLst/>
                  <a:gdLst/>
                  <a:ahLst/>
                  <a:cxnLst>
                    <a:cxn ang="0">
                      <a:pos x="0" y="234"/>
                    </a:cxn>
                    <a:cxn ang="0">
                      <a:pos x="250" y="234"/>
                    </a:cxn>
                    <a:cxn ang="0">
                      <a:pos x="188" y="0"/>
                    </a:cxn>
                    <a:cxn ang="0">
                      <a:pos x="62" y="0"/>
                    </a:cxn>
                    <a:cxn ang="0">
                      <a:pos x="0" y="234"/>
                    </a:cxn>
                  </a:cxnLst>
                  <a:rect l="0" t="0" r="r" b="b"/>
                  <a:pathLst>
                    <a:path w="250" h="234">
                      <a:moveTo>
                        <a:pt x="0" y="234"/>
                      </a:moveTo>
                      <a:lnTo>
                        <a:pt x="250" y="234"/>
                      </a:lnTo>
                      <a:lnTo>
                        <a:pt x="188" y="0"/>
                      </a:lnTo>
                      <a:lnTo>
                        <a:pt x="62" y="0"/>
                      </a:lnTo>
                      <a:lnTo>
                        <a:pt x="0" y="234"/>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919" name="Group 151"/>
              <p:cNvGrpSpPr>
                <a:grpSpLocks/>
              </p:cNvGrpSpPr>
              <p:nvPr/>
            </p:nvGrpSpPr>
            <p:grpSpPr bwMode="auto">
              <a:xfrm>
                <a:off x="4569" y="5007"/>
                <a:ext cx="1295" cy="1015"/>
                <a:chOff x="4569" y="5007"/>
                <a:chExt cx="1295" cy="1015"/>
              </a:xfrm>
            </p:grpSpPr>
            <p:grpSp>
              <p:nvGrpSpPr>
                <p:cNvPr id="160920" name="Group 152"/>
                <p:cNvGrpSpPr>
                  <a:grpSpLocks/>
                </p:cNvGrpSpPr>
                <p:nvPr/>
              </p:nvGrpSpPr>
              <p:grpSpPr bwMode="auto">
                <a:xfrm>
                  <a:off x="4569" y="5007"/>
                  <a:ext cx="1295" cy="1015"/>
                  <a:chOff x="4569" y="5007"/>
                  <a:chExt cx="1295" cy="1015"/>
                </a:xfrm>
              </p:grpSpPr>
              <p:sp>
                <p:nvSpPr>
                  <p:cNvPr id="160921" name="Freeform 153"/>
                  <p:cNvSpPr>
                    <a:spLocks/>
                  </p:cNvSpPr>
                  <p:nvPr/>
                </p:nvSpPr>
                <p:spPr bwMode="auto">
                  <a:xfrm>
                    <a:off x="5732" y="5007"/>
                    <a:ext cx="132" cy="1015"/>
                  </a:xfrm>
                  <a:custGeom>
                    <a:avLst/>
                    <a:gdLst/>
                    <a:ahLst/>
                    <a:cxnLst>
                      <a:cxn ang="0">
                        <a:pos x="0" y="1015"/>
                      </a:cxn>
                      <a:cxn ang="0">
                        <a:pos x="0" y="127"/>
                      </a:cxn>
                      <a:cxn ang="0">
                        <a:pos x="132" y="0"/>
                      </a:cxn>
                      <a:cxn ang="0">
                        <a:pos x="132" y="888"/>
                      </a:cxn>
                      <a:cxn ang="0">
                        <a:pos x="0" y="1015"/>
                      </a:cxn>
                    </a:cxnLst>
                    <a:rect l="0" t="0" r="r" b="b"/>
                    <a:pathLst>
                      <a:path w="132" h="1015">
                        <a:moveTo>
                          <a:pt x="0" y="1015"/>
                        </a:moveTo>
                        <a:lnTo>
                          <a:pt x="0" y="127"/>
                        </a:lnTo>
                        <a:lnTo>
                          <a:pt x="132" y="0"/>
                        </a:lnTo>
                        <a:lnTo>
                          <a:pt x="132" y="888"/>
                        </a:lnTo>
                        <a:lnTo>
                          <a:pt x="0" y="1015"/>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22" name="Freeform 154"/>
                  <p:cNvSpPr>
                    <a:spLocks/>
                  </p:cNvSpPr>
                  <p:nvPr/>
                </p:nvSpPr>
                <p:spPr bwMode="auto">
                  <a:xfrm>
                    <a:off x="4569" y="5007"/>
                    <a:ext cx="1295" cy="127"/>
                  </a:xfrm>
                  <a:custGeom>
                    <a:avLst/>
                    <a:gdLst/>
                    <a:ahLst/>
                    <a:cxnLst>
                      <a:cxn ang="0">
                        <a:pos x="1163" y="127"/>
                      </a:cxn>
                      <a:cxn ang="0">
                        <a:pos x="0" y="127"/>
                      </a:cxn>
                      <a:cxn ang="0">
                        <a:pos x="132" y="0"/>
                      </a:cxn>
                      <a:cxn ang="0">
                        <a:pos x="1295" y="0"/>
                      </a:cxn>
                      <a:cxn ang="0">
                        <a:pos x="1163" y="127"/>
                      </a:cxn>
                    </a:cxnLst>
                    <a:rect l="0" t="0" r="r" b="b"/>
                    <a:pathLst>
                      <a:path w="1295" h="127">
                        <a:moveTo>
                          <a:pt x="1163" y="127"/>
                        </a:moveTo>
                        <a:lnTo>
                          <a:pt x="0" y="127"/>
                        </a:lnTo>
                        <a:lnTo>
                          <a:pt x="132" y="0"/>
                        </a:lnTo>
                        <a:lnTo>
                          <a:pt x="1295" y="0"/>
                        </a:lnTo>
                        <a:lnTo>
                          <a:pt x="1163"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23" name="Rectangle 155"/>
                  <p:cNvSpPr>
                    <a:spLocks noChangeArrowheads="1"/>
                  </p:cNvSpPr>
                  <p:nvPr/>
                </p:nvSpPr>
                <p:spPr bwMode="auto">
                  <a:xfrm>
                    <a:off x="4569" y="5134"/>
                    <a:ext cx="1163" cy="888"/>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924" name="Rectangle 156"/>
                <p:cNvSpPr>
                  <a:spLocks noChangeArrowheads="1"/>
                </p:cNvSpPr>
                <p:nvPr/>
              </p:nvSpPr>
              <p:spPr bwMode="auto">
                <a:xfrm>
                  <a:off x="4644" y="5173"/>
                  <a:ext cx="1005" cy="812"/>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25" name="Rectangle 157"/>
                <p:cNvSpPr>
                  <a:spLocks noChangeArrowheads="1"/>
                </p:cNvSpPr>
                <p:nvPr/>
              </p:nvSpPr>
              <p:spPr bwMode="auto">
                <a:xfrm>
                  <a:off x="4979" y="5307"/>
                  <a:ext cx="48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CD</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26" name="Rectangle 158"/>
                <p:cNvSpPr>
                  <a:spLocks noChangeArrowheads="1"/>
                </p:cNvSpPr>
                <p:nvPr/>
              </p:nvSpPr>
              <p:spPr bwMode="auto">
                <a:xfrm>
                  <a:off x="4969" y="5297"/>
                  <a:ext cx="48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CD</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27" name="Rectangle 159"/>
                <p:cNvSpPr>
                  <a:spLocks noChangeArrowheads="1"/>
                </p:cNvSpPr>
                <p:nvPr/>
              </p:nvSpPr>
              <p:spPr bwMode="auto">
                <a:xfrm>
                  <a:off x="4751" y="5599"/>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28" name="Rectangle 160"/>
                <p:cNvSpPr>
                  <a:spLocks noChangeArrowheads="1"/>
                </p:cNvSpPr>
                <p:nvPr/>
              </p:nvSpPr>
              <p:spPr bwMode="auto">
                <a:xfrm>
                  <a:off x="4741" y="5589"/>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grpSp>
          <p:nvGrpSpPr>
            <p:cNvPr id="160929" name="Group 161"/>
            <p:cNvGrpSpPr>
              <a:grpSpLocks/>
            </p:cNvGrpSpPr>
            <p:nvPr/>
          </p:nvGrpSpPr>
          <p:grpSpPr bwMode="auto">
            <a:xfrm>
              <a:off x="6088" y="1652"/>
              <a:ext cx="1233" cy="1120"/>
              <a:chOff x="5976" y="5007"/>
              <a:chExt cx="1294" cy="1197"/>
            </a:xfrm>
          </p:grpSpPr>
          <p:grpSp>
            <p:nvGrpSpPr>
              <p:cNvPr id="160930" name="Group 162"/>
              <p:cNvGrpSpPr>
                <a:grpSpLocks/>
              </p:cNvGrpSpPr>
              <p:nvPr/>
            </p:nvGrpSpPr>
            <p:grpSpPr bwMode="auto">
              <a:xfrm>
                <a:off x="6431" y="5844"/>
                <a:ext cx="382" cy="360"/>
                <a:chOff x="6431" y="5844"/>
                <a:chExt cx="382" cy="360"/>
              </a:xfrm>
            </p:grpSpPr>
            <p:sp>
              <p:nvSpPr>
                <p:cNvPr id="160931" name="Freeform 163"/>
                <p:cNvSpPr>
                  <a:spLocks/>
                </p:cNvSpPr>
                <p:nvPr/>
              </p:nvSpPr>
              <p:spPr bwMode="auto">
                <a:xfrm>
                  <a:off x="6619" y="5844"/>
                  <a:ext cx="194" cy="360"/>
                </a:xfrm>
                <a:custGeom>
                  <a:avLst/>
                  <a:gdLst/>
                  <a:ahLst/>
                  <a:cxnLst>
                    <a:cxn ang="0">
                      <a:pos x="62" y="360"/>
                    </a:cxn>
                    <a:cxn ang="0">
                      <a:pos x="0" y="126"/>
                    </a:cxn>
                    <a:cxn ang="0">
                      <a:pos x="130" y="0"/>
                    </a:cxn>
                    <a:cxn ang="0">
                      <a:pos x="194" y="233"/>
                    </a:cxn>
                    <a:cxn ang="0">
                      <a:pos x="62" y="360"/>
                    </a:cxn>
                  </a:cxnLst>
                  <a:rect l="0" t="0" r="r" b="b"/>
                  <a:pathLst>
                    <a:path w="194" h="360">
                      <a:moveTo>
                        <a:pt x="62" y="360"/>
                      </a:moveTo>
                      <a:lnTo>
                        <a:pt x="0" y="126"/>
                      </a:lnTo>
                      <a:lnTo>
                        <a:pt x="130" y="0"/>
                      </a:lnTo>
                      <a:lnTo>
                        <a:pt x="194" y="233"/>
                      </a:lnTo>
                      <a:lnTo>
                        <a:pt x="62" y="360"/>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32" name="Freeform 164"/>
                <p:cNvSpPr>
                  <a:spLocks/>
                </p:cNvSpPr>
                <p:nvPr/>
              </p:nvSpPr>
              <p:spPr bwMode="auto">
                <a:xfrm>
                  <a:off x="6493" y="5844"/>
                  <a:ext cx="256" cy="126"/>
                </a:xfrm>
                <a:custGeom>
                  <a:avLst/>
                  <a:gdLst/>
                  <a:ahLst/>
                  <a:cxnLst>
                    <a:cxn ang="0">
                      <a:pos x="126" y="126"/>
                    </a:cxn>
                    <a:cxn ang="0">
                      <a:pos x="0" y="126"/>
                    </a:cxn>
                    <a:cxn ang="0">
                      <a:pos x="131" y="0"/>
                    </a:cxn>
                    <a:cxn ang="0">
                      <a:pos x="256" y="0"/>
                    </a:cxn>
                    <a:cxn ang="0">
                      <a:pos x="126" y="126"/>
                    </a:cxn>
                  </a:cxnLst>
                  <a:rect l="0" t="0" r="r" b="b"/>
                  <a:pathLst>
                    <a:path w="256" h="126">
                      <a:moveTo>
                        <a:pt x="126" y="126"/>
                      </a:moveTo>
                      <a:lnTo>
                        <a:pt x="0" y="126"/>
                      </a:lnTo>
                      <a:lnTo>
                        <a:pt x="131" y="0"/>
                      </a:lnTo>
                      <a:lnTo>
                        <a:pt x="256" y="0"/>
                      </a:lnTo>
                      <a:lnTo>
                        <a:pt x="126" y="126"/>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33" name="Freeform 165"/>
                <p:cNvSpPr>
                  <a:spLocks/>
                </p:cNvSpPr>
                <p:nvPr/>
              </p:nvSpPr>
              <p:spPr bwMode="auto">
                <a:xfrm>
                  <a:off x="6431" y="5970"/>
                  <a:ext cx="250" cy="234"/>
                </a:xfrm>
                <a:custGeom>
                  <a:avLst/>
                  <a:gdLst/>
                  <a:ahLst/>
                  <a:cxnLst>
                    <a:cxn ang="0">
                      <a:pos x="0" y="234"/>
                    </a:cxn>
                    <a:cxn ang="0">
                      <a:pos x="250" y="234"/>
                    </a:cxn>
                    <a:cxn ang="0">
                      <a:pos x="188" y="0"/>
                    </a:cxn>
                    <a:cxn ang="0">
                      <a:pos x="62" y="0"/>
                    </a:cxn>
                    <a:cxn ang="0">
                      <a:pos x="0" y="234"/>
                    </a:cxn>
                  </a:cxnLst>
                  <a:rect l="0" t="0" r="r" b="b"/>
                  <a:pathLst>
                    <a:path w="250" h="234">
                      <a:moveTo>
                        <a:pt x="0" y="234"/>
                      </a:moveTo>
                      <a:lnTo>
                        <a:pt x="250" y="234"/>
                      </a:lnTo>
                      <a:lnTo>
                        <a:pt x="188" y="0"/>
                      </a:lnTo>
                      <a:lnTo>
                        <a:pt x="62" y="0"/>
                      </a:lnTo>
                      <a:lnTo>
                        <a:pt x="0" y="234"/>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934" name="Group 166"/>
              <p:cNvGrpSpPr>
                <a:grpSpLocks/>
              </p:cNvGrpSpPr>
              <p:nvPr/>
            </p:nvGrpSpPr>
            <p:grpSpPr bwMode="auto">
              <a:xfrm>
                <a:off x="5976" y="5007"/>
                <a:ext cx="1294" cy="1015"/>
                <a:chOff x="5976" y="5007"/>
                <a:chExt cx="1294" cy="1015"/>
              </a:xfrm>
            </p:grpSpPr>
            <p:grpSp>
              <p:nvGrpSpPr>
                <p:cNvPr id="160935" name="Group 167"/>
                <p:cNvGrpSpPr>
                  <a:grpSpLocks/>
                </p:cNvGrpSpPr>
                <p:nvPr/>
              </p:nvGrpSpPr>
              <p:grpSpPr bwMode="auto">
                <a:xfrm>
                  <a:off x="5976" y="5007"/>
                  <a:ext cx="1294" cy="1015"/>
                  <a:chOff x="5976" y="5007"/>
                  <a:chExt cx="1294" cy="1015"/>
                </a:xfrm>
              </p:grpSpPr>
              <p:sp>
                <p:nvSpPr>
                  <p:cNvPr id="160936" name="Freeform 168"/>
                  <p:cNvSpPr>
                    <a:spLocks/>
                  </p:cNvSpPr>
                  <p:nvPr/>
                </p:nvSpPr>
                <p:spPr bwMode="auto">
                  <a:xfrm>
                    <a:off x="7138" y="5007"/>
                    <a:ext cx="132" cy="1015"/>
                  </a:xfrm>
                  <a:custGeom>
                    <a:avLst/>
                    <a:gdLst/>
                    <a:ahLst/>
                    <a:cxnLst>
                      <a:cxn ang="0">
                        <a:pos x="0" y="1015"/>
                      </a:cxn>
                      <a:cxn ang="0">
                        <a:pos x="0" y="127"/>
                      </a:cxn>
                      <a:cxn ang="0">
                        <a:pos x="132" y="0"/>
                      </a:cxn>
                      <a:cxn ang="0">
                        <a:pos x="132" y="888"/>
                      </a:cxn>
                      <a:cxn ang="0">
                        <a:pos x="0" y="1015"/>
                      </a:cxn>
                    </a:cxnLst>
                    <a:rect l="0" t="0" r="r" b="b"/>
                    <a:pathLst>
                      <a:path w="132" h="1015">
                        <a:moveTo>
                          <a:pt x="0" y="1015"/>
                        </a:moveTo>
                        <a:lnTo>
                          <a:pt x="0" y="127"/>
                        </a:lnTo>
                        <a:lnTo>
                          <a:pt x="132" y="0"/>
                        </a:lnTo>
                        <a:lnTo>
                          <a:pt x="132" y="888"/>
                        </a:lnTo>
                        <a:lnTo>
                          <a:pt x="0" y="1015"/>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37" name="Freeform 169"/>
                  <p:cNvSpPr>
                    <a:spLocks/>
                  </p:cNvSpPr>
                  <p:nvPr/>
                </p:nvSpPr>
                <p:spPr bwMode="auto">
                  <a:xfrm>
                    <a:off x="5976" y="5007"/>
                    <a:ext cx="1294" cy="127"/>
                  </a:xfrm>
                  <a:custGeom>
                    <a:avLst/>
                    <a:gdLst/>
                    <a:ahLst/>
                    <a:cxnLst>
                      <a:cxn ang="0">
                        <a:pos x="1162" y="127"/>
                      </a:cxn>
                      <a:cxn ang="0">
                        <a:pos x="0" y="127"/>
                      </a:cxn>
                      <a:cxn ang="0">
                        <a:pos x="132" y="0"/>
                      </a:cxn>
                      <a:cxn ang="0">
                        <a:pos x="1294" y="0"/>
                      </a:cxn>
                      <a:cxn ang="0">
                        <a:pos x="1162" y="127"/>
                      </a:cxn>
                    </a:cxnLst>
                    <a:rect l="0" t="0" r="r" b="b"/>
                    <a:pathLst>
                      <a:path w="1294" h="127">
                        <a:moveTo>
                          <a:pt x="1162" y="127"/>
                        </a:moveTo>
                        <a:lnTo>
                          <a:pt x="0" y="127"/>
                        </a:lnTo>
                        <a:lnTo>
                          <a:pt x="132" y="0"/>
                        </a:lnTo>
                        <a:lnTo>
                          <a:pt x="1294" y="0"/>
                        </a:lnTo>
                        <a:lnTo>
                          <a:pt x="1162"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38" name="Rectangle 170"/>
                  <p:cNvSpPr>
                    <a:spLocks noChangeArrowheads="1"/>
                  </p:cNvSpPr>
                  <p:nvPr/>
                </p:nvSpPr>
                <p:spPr bwMode="auto">
                  <a:xfrm>
                    <a:off x="5976" y="5134"/>
                    <a:ext cx="1162" cy="888"/>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939" name="Rectangle 171"/>
                <p:cNvSpPr>
                  <a:spLocks noChangeArrowheads="1"/>
                </p:cNvSpPr>
                <p:nvPr/>
              </p:nvSpPr>
              <p:spPr bwMode="auto">
                <a:xfrm>
                  <a:off x="6048" y="5173"/>
                  <a:ext cx="1005" cy="812"/>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40" name="Rectangle 172"/>
                <p:cNvSpPr>
                  <a:spLocks noChangeArrowheads="1"/>
                </p:cNvSpPr>
                <p:nvPr/>
              </p:nvSpPr>
              <p:spPr bwMode="auto">
                <a:xfrm>
                  <a:off x="6263" y="5307"/>
                  <a:ext cx="745"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Color</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41" name="Rectangle 173"/>
                <p:cNvSpPr>
                  <a:spLocks noChangeArrowheads="1"/>
                </p:cNvSpPr>
                <p:nvPr/>
              </p:nvSpPr>
              <p:spPr bwMode="auto">
                <a:xfrm>
                  <a:off x="6252" y="5297"/>
                  <a:ext cx="745"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Color</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42" name="Rectangle 174"/>
                <p:cNvSpPr>
                  <a:spLocks noChangeArrowheads="1"/>
                </p:cNvSpPr>
                <p:nvPr/>
              </p:nvSpPr>
              <p:spPr bwMode="auto">
                <a:xfrm>
                  <a:off x="6156" y="5599"/>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43" name="Rectangle 175"/>
                <p:cNvSpPr>
                  <a:spLocks noChangeArrowheads="1"/>
                </p:cNvSpPr>
                <p:nvPr/>
              </p:nvSpPr>
              <p:spPr bwMode="auto">
                <a:xfrm>
                  <a:off x="6146" y="5589"/>
                  <a:ext cx="976" cy="352"/>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Control</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sp>
          <p:nvSpPr>
            <p:cNvPr id="160944" name="Rectangle 176"/>
            <p:cNvSpPr>
              <a:spLocks noChangeArrowheads="1"/>
            </p:cNvSpPr>
            <p:nvPr/>
          </p:nvSpPr>
          <p:spPr bwMode="auto">
            <a:xfrm>
              <a:off x="7467" y="1813"/>
              <a:ext cx="957" cy="760"/>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nvGrpSpPr>
            <p:cNvPr id="160945" name="Group 177"/>
            <p:cNvGrpSpPr>
              <a:grpSpLocks/>
            </p:cNvGrpSpPr>
            <p:nvPr/>
          </p:nvGrpSpPr>
          <p:grpSpPr bwMode="auto">
            <a:xfrm>
              <a:off x="7461" y="1660"/>
              <a:ext cx="1232" cy="1120"/>
              <a:chOff x="8771" y="4983"/>
              <a:chExt cx="1294" cy="1198"/>
            </a:xfrm>
          </p:grpSpPr>
          <p:grpSp>
            <p:nvGrpSpPr>
              <p:cNvPr id="160946" name="Group 178"/>
              <p:cNvGrpSpPr>
                <a:grpSpLocks/>
              </p:cNvGrpSpPr>
              <p:nvPr/>
            </p:nvGrpSpPr>
            <p:grpSpPr bwMode="auto">
              <a:xfrm>
                <a:off x="9224" y="5820"/>
                <a:ext cx="382" cy="361"/>
                <a:chOff x="9224" y="5820"/>
                <a:chExt cx="382" cy="361"/>
              </a:xfrm>
            </p:grpSpPr>
            <p:sp>
              <p:nvSpPr>
                <p:cNvPr id="160947" name="Freeform 179"/>
                <p:cNvSpPr>
                  <a:spLocks/>
                </p:cNvSpPr>
                <p:nvPr/>
              </p:nvSpPr>
              <p:spPr bwMode="auto">
                <a:xfrm>
                  <a:off x="9412" y="5820"/>
                  <a:ext cx="194" cy="361"/>
                </a:xfrm>
                <a:custGeom>
                  <a:avLst/>
                  <a:gdLst/>
                  <a:ahLst/>
                  <a:cxnLst>
                    <a:cxn ang="0">
                      <a:pos x="62" y="361"/>
                    </a:cxn>
                    <a:cxn ang="0">
                      <a:pos x="0" y="127"/>
                    </a:cxn>
                    <a:cxn ang="0">
                      <a:pos x="131" y="0"/>
                    </a:cxn>
                    <a:cxn ang="0">
                      <a:pos x="194" y="234"/>
                    </a:cxn>
                    <a:cxn ang="0">
                      <a:pos x="62" y="361"/>
                    </a:cxn>
                  </a:cxnLst>
                  <a:rect l="0" t="0" r="r" b="b"/>
                  <a:pathLst>
                    <a:path w="194" h="361">
                      <a:moveTo>
                        <a:pt x="62" y="361"/>
                      </a:moveTo>
                      <a:lnTo>
                        <a:pt x="0" y="127"/>
                      </a:lnTo>
                      <a:lnTo>
                        <a:pt x="131" y="0"/>
                      </a:lnTo>
                      <a:lnTo>
                        <a:pt x="194" y="234"/>
                      </a:lnTo>
                      <a:lnTo>
                        <a:pt x="62" y="361"/>
                      </a:lnTo>
                      <a:close/>
                    </a:path>
                  </a:pathLst>
                </a:custGeom>
                <a:solidFill>
                  <a:srgbClr val="77E4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48" name="Freeform 180"/>
                <p:cNvSpPr>
                  <a:spLocks/>
                </p:cNvSpPr>
                <p:nvPr/>
              </p:nvSpPr>
              <p:spPr bwMode="auto">
                <a:xfrm>
                  <a:off x="9286" y="5820"/>
                  <a:ext cx="257" cy="127"/>
                </a:xfrm>
                <a:custGeom>
                  <a:avLst/>
                  <a:gdLst/>
                  <a:ahLst/>
                  <a:cxnLst>
                    <a:cxn ang="0">
                      <a:pos x="126" y="127"/>
                    </a:cxn>
                    <a:cxn ang="0">
                      <a:pos x="0" y="127"/>
                    </a:cxn>
                    <a:cxn ang="0">
                      <a:pos x="132" y="0"/>
                    </a:cxn>
                    <a:cxn ang="0">
                      <a:pos x="257" y="0"/>
                    </a:cxn>
                    <a:cxn ang="0">
                      <a:pos x="126" y="127"/>
                    </a:cxn>
                  </a:cxnLst>
                  <a:rect l="0" t="0" r="r" b="b"/>
                  <a:pathLst>
                    <a:path w="257" h="127">
                      <a:moveTo>
                        <a:pt x="126" y="127"/>
                      </a:moveTo>
                      <a:lnTo>
                        <a:pt x="0" y="127"/>
                      </a:lnTo>
                      <a:lnTo>
                        <a:pt x="132" y="0"/>
                      </a:lnTo>
                      <a:lnTo>
                        <a:pt x="257" y="0"/>
                      </a:lnTo>
                      <a:lnTo>
                        <a:pt x="126"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49" name="Freeform 181"/>
                <p:cNvSpPr>
                  <a:spLocks/>
                </p:cNvSpPr>
                <p:nvPr/>
              </p:nvSpPr>
              <p:spPr bwMode="auto">
                <a:xfrm>
                  <a:off x="9224" y="5947"/>
                  <a:ext cx="250" cy="234"/>
                </a:xfrm>
                <a:custGeom>
                  <a:avLst/>
                  <a:gdLst/>
                  <a:ahLst/>
                  <a:cxnLst>
                    <a:cxn ang="0">
                      <a:pos x="0" y="234"/>
                    </a:cxn>
                    <a:cxn ang="0">
                      <a:pos x="250" y="234"/>
                    </a:cxn>
                    <a:cxn ang="0">
                      <a:pos x="188" y="0"/>
                    </a:cxn>
                    <a:cxn ang="0">
                      <a:pos x="62" y="0"/>
                    </a:cxn>
                    <a:cxn ang="0">
                      <a:pos x="0" y="234"/>
                    </a:cxn>
                  </a:cxnLst>
                  <a:rect l="0" t="0" r="r" b="b"/>
                  <a:pathLst>
                    <a:path w="250" h="234">
                      <a:moveTo>
                        <a:pt x="0" y="234"/>
                      </a:moveTo>
                      <a:lnTo>
                        <a:pt x="250" y="234"/>
                      </a:lnTo>
                      <a:lnTo>
                        <a:pt x="188" y="0"/>
                      </a:lnTo>
                      <a:lnTo>
                        <a:pt x="62" y="0"/>
                      </a:lnTo>
                      <a:lnTo>
                        <a:pt x="0" y="234"/>
                      </a:lnTo>
                      <a:close/>
                    </a:path>
                  </a:pathLst>
                </a:custGeom>
                <a:solidFill>
                  <a:srgbClr val="6AC9E8"/>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160950" name="Group 182"/>
              <p:cNvGrpSpPr>
                <a:grpSpLocks/>
              </p:cNvGrpSpPr>
              <p:nvPr/>
            </p:nvGrpSpPr>
            <p:grpSpPr bwMode="auto">
              <a:xfrm>
                <a:off x="8771" y="4983"/>
                <a:ext cx="1294" cy="1016"/>
                <a:chOff x="8771" y="4983"/>
                <a:chExt cx="1294" cy="1016"/>
              </a:xfrm>
            </p:grpSpPr>
            <p:sp>
              <p:nvSpPr>
                <p:cNvPr id="160951" name="Freeform 183"/>
                <p:cNvSpPr>
                  <a:spLocks/>
                </p:cNvSpPr>
                <p:nvPr/>
              </p:nvSpPr>
              <p:spPr bwMode="auto">
                <a:xfrm>
                  <a:off x="9933" y="4983"/>
                  <a:ext cx="132" cy="1016"/>
                </a:xfrm>
                <a:custGeom>
                  <a:avLst/>
                  <a:gdLst/>
                  <a:ahLst/>
                  <a:cxnLst>
                    <a:cxn ang="0">
                      <a:pos x="0" y="1016"/>
                    </a:cxn>
                    <a:cxn ang="0">
                      <a:pos x="0" y="127"/>
                    </a:cxn>
                    <a:cxn ang="0">
                      <a:pos x="132" y="0"/>
                    </a:cxn>
                    <a:cxn ang="0">
                      <a:pos x="132" y="889"/>
                    </a:cxn>
                    <a:cxn ang="0">
                      <a:pos x="0" y="1016"/>
                    </a:cxn>
                  </a:cxnLst>
                  <a:rect l="0" t="0" r="r" b="b"/>
                  <a:pathLst>
                    <a:path w="132" h="1016">
                      <a:moveTo>
                        <a:pt x="0" y="1016"/>
                      </a:moveTo>
                      <a:lnTo>
                        <a:pt x="0" y="127"/>
                      </a:lnTo>
                      <a:lnTo>
                        <a:pt x="132" y="0"/>
                      </a:lnTo>
                      <a:lnTo>
                        <a:pt x="132" y="889"/>
                      </a:lnTo>
                      <a:lnTo>
                        <a:pt x="0" y="1016"/>
                      </a:lnTo>
                      <a:close/>
                    </a:path>
                  </a:pathLst>
                </a:custGeom>
                <a:solidFill>
                  <a:srgbClr val="79E7FF"/>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52" name="Freeform 184"/>
                <p:cNvSpPr>
                  <a:spLocks/>
                </p:cNvSpPr>
                <p:nvPr/>
              </p:nvSpPr>
              <p:spPr bwMode="auto">
                <a:xfrm>
                  <a:off x="8771" y="4983"/>
                  <a:ext cx="1294" cy="127"/>
                </a:xfrm>
                <a:custGeom>
                  <a:avLst/>
                  <a:gdLst/>
                  <a:ahLst/>
                  <a:cxnLst>
                    <a:cxn ang="0">
                      <a:pos x="1162" y="127"/>
                    </a:cxn>
                    <a:cxn ang="0">
                      <a:pos x="0" y="127"/>
                    </a:cxn>
                    <a:cxn ang="0">
                      <a:pos x="131" y="0"/>
                    </a:cxn>
                    <a:cxn ang="0">
                      <a:pos x="1294" y="0"/>
                    </a:cxn>
                    <a:cxn ang="0">
                      <a:pos x="1162" y="127"/>
                    </a:cxn>
                  </a:cxnLst>
                  <a:rect l="0" t="0" r="r" b="b"/>
                  <a:pathLst>
                    <a:path w="1294" h="127">
                      <a:moveTo>
                        <a:pt x="1162" y="127"/>
                      </a:moveTo>
                      <a:lnTo>
                        <a:pt x="0" y="127"/>
                      </a:lnTo>
                      <a:lnTo>
                        <a:pt x="131" y="0"/>
                      </a:lnTo>
                      <a:lnTo>
                        <a:pt x="1294" y="0"/>
                      </a:lnTo>
                      <a:lnTo>
                        <a:pt x="1162" y="127"/>
                      </a:lnTo>
                      <a:close/>
                    </a:path>
                  </a:pathLst>
                </a:custGeom>
                <a:solidFill>
                  <a:srgbClr val="549DB6"/>
                </a:solidFill>
                <a:ln w="9525">
                  <a:no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53" name="Rectangle 185"/>
                <p:cNvSpPr>
                  <a:spLocks noChangeArrowheads="1"/>
                </p:cNvSpPr>
                <p:nvPr/>
              </p:nvSpPr>
              <p:spPr bwMode="auto">
                <a:xfrm>
                  <a:off x="8771" y="5110"/>
                  <a:ext cx="1162" cy="889"/>
                </a:xfrm>
                <a:prstGeom prst="rect">
                  <a:avLst/>
                </a:prstGeom>
                <a:solidFill>
                  <a:srgbClr val="6AC9E8"/>
                </a:solid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sp>
          <p:nvSpPr>
            <p:cNvPr id="160954" name="Rectangle 186"/>
            <p:cNvSpPr>
              <a:spLocks noChangeArrowheads="1"/>
            </p:cNvSpPr>
            <p:nvPr/>
          </p:nvSpPr>
          <p:spPr bwMode="auto">
            <a:xfrm>
              <a:off x="7540" y="1809"/>
              <a:ext cx="958" cy="760"/>
            </a:xfrm>
            <a:prstGeom prst="rect">
              <a:avLst/>
            </a:prstGeom>
            <a:noFill/>
            <a:ln w="9525">
              <a:noFill/>
              <a:miter lim="800000"/>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55" name="Rectangle 187"/>
            <p:cNvSpPr>
              <a:spLocks noChangeArrowheads="1"/>
            </p:cNvSpPr>
            <p:nvPr/>
          </p:nvSpPr>
          <p:spPr bwMode="auto">
            <a:xfrm>
              <a:off x="7668" y="1935"/>
              <a:ext cx="875"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TMMS</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56" name="Rectangle 188"/>
            <p:cNvSpPr>
              <a:spLocks noChangeArrowheads="1"/>
            </p:cNvSpPr>
            <p:nvPr/>
          </p:nvSpPr>
          <p:spPr bwMode="auto">
            <a:xfrm>
              <a:off x="7658" y="1926"/>
              <a:ext cx="875"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TMMS</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57" name="Rectangle 189"/>
            <p:cNvSpPr>
              <a:spLocks noChangeArrowheads="1"/>
            </p:cNvSpPr>
            <p:nvPr/>
          </p:nvSpPr>
          <p:spPr bwMode="auto">
            <a:xfrm>
              <a:off x="7783" y="2207"/>
              <a:ext cx="626"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C0C0C0"/>
                  </a:solidFill>
                  <a:effectLst/>
                  <a:uLnTx/>
                  <a:uFillTx/>
                  <a:latin typeface="Arial" panose="020B0604020202020204" pitchFamily="34" charset="0"/>
                  <a:ea typeface="MS Mincho" pitchFamily="49" charset="-128"/>
                  <a:cs typeface="+mn-cs"/>
                </a:rPr>
                <a:t>Core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0958" name="Rectangle 190"/>
            <p:cNvSpPr>
              <a:spLocks noChangeArrowheads="1"/>
            </p:cNvSpPr>
            <p:nvPr/>
          </p:nvSpPr>
          <p:spPr bwMode="auto">
            <a:xfrm>
              <a:off x="7773" y="2198"/>
              <a:ext cx="627" cy="329"/>
            </a:xfrm>
            <a:prstGeom prst="rect">
              <a:avLst/>
            </a:prstGeom>
            <a:noFill/>
            <a:ln w="9525">
              <a:noFill/>
              <a:miter lim="800000"/>
              <a:headEnd/>
              <a:tailEnd/>
            </a:ln>
          </p:spPr>
          <p:txBody>
            <a:bodyPr lIns="0" tIns="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a:ln>
                    <a:noFill/>
                  </a:ln>
                  <a:solidFill>
                    <a:srgbClr val="000000"/>
                  </a:solidFill>
                  <a:effectLst/>
                  <a:uLnTx/>
                  <a:uFillTx/>
                  <a:latin typeface="Arial" panose="020B0604020202020204" pitchFamily="34" charset="0"/>
                  <a:ea typeface="MS Mincho" pitchFamily="49" charset="-128"/>
                  <a:cs typeface="+mn-cs"/>
                </a:rPr>
                <a:t>Core</a:t>
              </a:r>
              <a:endParaRPr kumimoji="0" lang="en-GB"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160959" name="Rectangle 191"/>
          <p:cNvSpPr>
            <a:spLocks noChangeArrowheads="1"/>
          </p:cNvSpPr>
          <p:nvPr/>
        </p:nvSpPr>
        <p:spPr bwMode="auto">
          <a:xfrm>
            <a:off x="1739900" y="4495981"/>
            <a:ext cx="3913892" cy="1377264"/>
          </a:xfrm>
          <a:prstGeom prst="rect">
            <a:avLst/>
          </a:prstGeom>
          <a:noFill/>
          <a:ln w="9525">
            <a:noFill/>
            <a:miter lim="800000"/>
            <a:headEnd/>
            <a:tailEnd/>
          </a:ln>
          <a:effectLst/>
        </p:spPr>
        <p:txBody>
          <a:bodyPr wrap="none" lIns="0" tIns="76176" rIns="0" bIns="38088"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707070"/>
                </a:solidFill>
                <a:effectLst/>
                <a:uLnTx/>
                <a:uFillTx/>
                <a:latin typeface="Arial" panose="020B0604020202020204" pitchFamily="34" charset="0"/>
                <a:ea typeface="+mn-ea"/>
                <a:cs typeface="Times New Roman" pitchFamily="18" charset="0"/>
              </a:rPr>
              <a:t>Operator Displays</a:t>
            </a:r>
            <a:endParaRPr kumimoji="0" lang="en-US" sz="1600" b="0" i="1" u="none" strike="noStrike" kern="1200" cap="none" spc="0" normalizeH="0" baseline="0" noProof="0" dirty="0">
              <a:ln>
                <a:noFill/>
              </a:ln>
              <a:solidFill>
                <a:srgbClr val="707070"/>
              </a:solidFill>
              <a:effectLst/>
              <a:uLnTx/>
              <a:uFillTx/>
              <a:latin typeface="Arial" panose="020B0604020202020204" pitchFamily="34" charset="0"/>
              <a:ea typeface="+mn-ea"/>
              <a:cs typeface="Times New Roman" pitchFamily="18"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07070"/>
                </a:solidFill>
                <a:effectLst/>
                <a:uLnTx/>
                <a:uFillTx/>
                <a:latin typeface="Arial" panose="020B0604020202020204" pitchFamily="34" charset="0"/>
                <a:ea typeface="+mn-ea"/>
                <a:cs typeface="Times New Roman" pitchFamily="18" charset="0"/>
              </a:rPr>
              <a:t>The </a:t>
            </a:r>
            <a:r>
              <a:rPr kumimoji="0" lang="en-US" sz="1600" b="0" i="0" u="none" strike="noStrike" kern="1200" cap="none" spc="0" normalizeH="0" baseline="0" noProof="0" dirty="0" err="1">
                <a:ln>
                  <a:noFill/>
                </a:ln>
                <a:solidFill>
                  <a:srgbClr val="707070"/>
                </a:solidFill>
                <a:effectLst/>
                <a:uLnTx/>
                <a:uFillTx/>
                <a:latin typeface="Arial" panose="020B0604020202020204" pitchFamily="34" charset="0"/>
                <a:ea typeface="+mn-ea"/>
                <a:cs typeface="Times New Roman" pitchFamily="18" charset="0"/>
              </a:rPr>
              <a:t>Da</a:t>
            </a:r>
            <a:r>
              <a:rPr kumimoji="0" lang="en-US" sz="1600" b="0" i="0" u="none" strike="noStrike" kern="1200" cap="none" spc="0" normalizeH="0" baseline="0" noProof="0" dirty="0">
                <a:ln>
                  <a:noFill/>
                </a:ln>
                <a:solidFill>
                  <a:srgbClr val="707070"/>
                </a:solidFill>
                <a:effectLst/>
                <a:uLnTx/>
                <a:uFillTx/>
                <a:latin typeface="Arial" panose="020B0604020202020204" pitchFamily="34" charset="0"/>
                <a:ea typeface="+mn-ea"/>
                <a:cs typeface="Times New Roman" pitchFamily="18" charset="0"/>
              </a:rPr>
              <a:t> Vinci Application Software package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07070"/>
                </a:solidFill>
                <a:effectLst/>
                <a:uLnTx/>
                <a:uFillTx/>
                <a:latin typeface="Arial" panose="020B0604020202020204" pitchFamily="34" charset="0"/>
                <a:ea typeface="+mn-ea"/>
                <a:cs typeface="Times New Roman" pitchFamily="18" charset="0"/>
              </a:rPr>
              <a:t> provides the operator displays which are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07070"/>
                </a:solidFill>
                <a:effectLst/>
                <a:uLnTx/>
                <a:uFillTx/>
                <a:latin typeface="Arial" panose="020B0604020202020204" pitchFamily="34" charset="0"/>
                <a:ea typeface="+mn-ea"/>
                <a:cs typeface="Times New Roman" pitchFamily="18" charset="0"/>
              </a:rPr>
              <a:t>common to all QCS configurations</a:t>
            </a:r>
            <a:r>
              <a:rPr kumimoji="0" lang="en-US" sz="1100" b="0" i="0" u="none" strike="noStrike" kern="1200" cap="none" spc="0" normalizeH="0" baseline="0" noProof="0" dirty="0">
                <a:ln>
                  <a:noFill/>
                </a:ln>
                <a:solidFill>
                  <a:srgbClr val="707070"/>
                </a:solidFill>
                <a:effectLst/>
                <a:uLnTx/>
                <a:uFillTx/>
                <a:latin typeface="Arial" panose="020B0604020202020204" pitchFamily="34" charset="0"/>
                <a:ea typeface="+mn-ea"/>
                <a:cs typeface="Times New Roman" pitchFamily="18" charset="0"/>
              </a:rPr>
              <a:t>:</a:t>
            </a:r>
            <a:endParaRPr kumimoji="0" lang="en-US" sz="6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7070"/>
              </a:solidFill>
              <a:effectLst/>
              <a:uLnTx/>
              <a:uFillTx/>
              <a:latin typeface="Arial" pitchFamily="34" charset="0"/>
              <a:ea typeface="+mn-ea"/>
              <a:cs typeface="+mn-cs"/>
            </a:endParaRPr>
          </a:p>
        </p:txBody>
      </p:sp>
      <p:sp>
        <p:nvSpPr>
          <p:cNvPr id="231" name="Rectangle 230"/>
          <p:cNvSpPr/>
          <p:nvPr/>
        </p:nvSpPr>
        <p:spPr>
          <a:xfrm>
            <a:off x="1811524" y="982178"/>
            <a:ext cx="3348372" cy="3293209"/>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The </a:t>
            </a:r>
            <a:r>
              <a:rPr kumimoji="0" lang="en-US" sz="1600" b="0" i="0" u="none" strike="noStrike" kern="1200" cap="none" spc="0" normalizeH="0" baseline="0" noProof="0" dirty="0" err="1">
                <a:ln>
                  <a:noFill/>
                </a:ln>
                <a:solidFill>
                  <a:srgbClr val="707070"/>
                </a:solidFill>
                <a:effectLst/>
                <a:uLnTx/>
                <a:uFillTx/>
                <a:latin typeface="Arial" panose="020B0604020202020204" pitchFamily="34" charset="0"/>
                <a:ea typeface="+mn-ea"/>
                <a:cs typeface="+mn-cs"/>
              </a:rPr>
              <a:t>Experion</a:t>
            </a:r>
            <a:r>
              <a:rPr kumimoji="0" lang="en-US" sz="16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 MX Application Software provides the basic application packages for </a:t>
            </a:r>
            <a:r>
              <a:rPr kumimoji="0" lang="en-US" sz="1600" b="0" i="0" u="none" strike="noStrike" kern="1200" cap="none" spc="0" normalizeH="0" baseline="0" noProof="0" dirty="0" err="1">
                <a:ln>
                  <a:noFill/>
                </a:ln>
                <a:solidFill>
                  <a:srgbClr val="707070"/>
                </a:solidFill>
                <a:effectLst/>
                <a:uLnTx/>
                <a:uFillTx/>
                <a:latin typeface="Arial" panose="020B0604020202020204" pitchFamily="34" charset="0"/>
                <a:ea typeface="+mn-ea"/>
                <a:cs typeface="+mn-cs"/>
              </a:rPr>
              <a:t>Experion</a:t>
            </a:r>
            <a:r>
              <a:rPr kumimoji="0" lang="en-US" sz="16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 MX Quality Control System (QCS). These </a:t>
            </a:r>
            <a:r>
              <a:rPr kumimoji="0" lang="en-US" sz="1600" b="0" i="0" u="none" strike="noStrike" kern="1200" cap="none" spc="0" normalizeH="0" baseline="0" noProof="0" dirty="0" err="1">
                <a:ln>
                  <a:noFill/>
                </a:ln>
                <a:solidFill>
                  <a:srgbClr val="707070"/>
                </a:solidFill>
                <a:effectLst/>
                <a:uLnTx/>
                <a:uFillTx/>
                <a:latin typeface="Arial" panose="020B0604020202020204" pitchFamily="34" charset="0"/>
                <a:ea typeface="+mn-ea"/>
                <a:cs typeface="+mn-cs"/>
              </a:rPr>
              <a:t>applicaton</a:t>
            </a:r>
            <a:r>
              <a:rPr kumimoji="0" lang="en-US" sz="16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 packages build the foundation for QCS measurement subsystem, scanner and sensor support, analysis, reporting, information system and seamless integration to Machine Directional (MD) and Cross Directional (CD) Control applications.</a:t>
            </a:r>
          </a:p>
        </p:txBody>
      </p:sp>
      <p:graphicFrame>
        <p:nvGraphicFramePr>
          <p:cNvPr id="232" name="Table 231"/>
          <p:cNvGraphicFramePr>
            <a:graphicFrameLocks noGrp="1"/>
          </p:cNvGraphicFramePr>
          <p:nvPr/>
        </p:nvGraphicFramePr>
        <p:xfrm>
          <a:off x="5699956" y="3861048"/>
          <a:ext cx="4533900" cy="2381256"/>
        </p:xfrm>
        <a:graphic>
          <a:graphicData uri="http://schemas.openxmlformats.org/drawingml/2006/table">
            <a:tbl>
              <a:tblPr/>
              <a:tblGrid>
                <a:gridCol w="1511300">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11300">
                  <a:extLst>
                    <a:ext uri="{9D8B030D-6E8A-4147-A177-3AD203B41FA5}">
                      <a16:colId xmlns:a16="http://schemas.microsoft.com/office/drawing/2014/main" val="20002"/>
                    </a:ext>
                  </a:extLst>
                </a:gridCol>
              </a:tblGrid>
              <a:tr h="171450">
                <a:tc>
                  <a:txBody>
                    <a:bodyPr/>
                    <a:lstStyle/>
                    <a:p>
                      <a:pPr marL="0" marR="0" algn="ctr">
                        <a:lnSpc>
                          <a:spcPct val="115000"/>
                        </a:lnSpc>
                        <a:spcBef>
                          <a:spcPts val="0"/>
                        </a:spcBef>
                        <a:spcAft>
                          <a:spcPts val="1000"/>
                        </a:spcAft>
                      </a:pPr>
                      <a:r>
                        <a:rPr lang="en-US" sz="1000" b="1">
                          <a:latin typeface="Arial"/>
                          <a:ea typeface="Arial"/>
                          <a:cs typeface="Arial"/>
                        </a:rPr>
                        <a:t>Standard Displays</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a:latin typeface="Arial"/>
                          <a:ea typeface="Arial"/>
                          <a:cs typeface="Arial"/>
                        </a:rPr>
                        <a:t>Analysis Displays</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a:latin typeface="Arial"/>
                          <a:ea typeface="Arial"/>
                          <a:cs typeface="Arial"/>
                        </a:rPr>
                        <a:t>MIS Displays</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1925">
                <a:tc>
                  <a:txBody>
                    <a:bodyPr/>
                    <a:lstStyle/>
                    <a:p>
                      <a:pPr marL="0" marR="0" algn="ctr">
                        <a:lnSpc>
                          <a:spcPct val="115000"/>
                        </a:lnSpc>
                        <a:spcBef>
                          <a:spcPts val="0"/>
                        </a:spcBef>
                        <a:spcAft>
                          <a:spcPts val="1000"/>
                        </a:spcAft>
                      </a:pPr>
                      <a:r>
                        <a:rPr lang="en-US" sz="1000">
                          <a:latin typeface="Arial"/>
                          <a:ea typeface="Arial"/>
                          <a:cs typeface="Arial"/>
                        </a:rPr>
                        <a:t>Limit Alert</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1000"/>
                        </a:spcAft>
                      </a:pPr>
                      <a:r>
                        <a:rPr lang="en-US" sz="1000">
                          <a:latin typeface="Arial"/>
                          <a:ea typeface="Arial"/>
                          <a:cs typeface="Arial"/>
                        </a:rPr>
                        <a:t>Histogram</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1000"/>
                        </a:spcAft>
                      </a:pPr>
                      <a:r>
                        <a:rPr lang="en-US" sz="1000">
                          <a:latin typeface="Arial"/>
                          <a:ea typeface="Arial"/>
                          <a:cs typeface="Arial"/>
                        </a:rPr>
                        <a:t>Reel Display</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61925">
                <a:tc>
                  <a:txBody>
                    <a:bodyPr/>
                    <a:lstStyle/>
                    <a:p>
                      <a:pPr marL="0" marR="0" algn="ctr">
                        <a:lnSpc>
                          <a:spcPct val="115000"/>
                        </a:lnSpc>
                        <a:spcBef>
                          <a:spcPts val="0"/>
                        </a:spcBef>
                        <a:spcAft>
                          <a:spcPts val="1000"/>
                        </a:spcAft>
                      </a:pPr>
                      <a:r>
                        <a:rPr lang="en-US" sz="1000">
                          <a:latin typeface="Arial"/>
                          <a:ea typeface="Arial"/>
                          <a:cs typeface="Arial"/>
                        </a:rPr>
                        <a:t>Recipe Change</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Trend Plot</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Shift and Day Display</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61925">
                <a:tc>
                  <a:txBody>
                    <a:bodyPr/>
                    <a:lstStyle/>
                    <a:p>
                      <a:pPr marL="0" marR="0" algn="ctr">
                        <a:lnSpc>
                          <a:spcPct val="115000"/>
                        </a:lnSpc>
                        <a:spcBef>
                          <a:spcPts val="0"/>
                        </a:spcBef>
                        <a:spcAft>
                          <a:spcPts val="1000"/>
                        </a:spcAft>
                      </a:pPr>
                      <a:r>
                        <a:rPr lang="en-US" sz="1000">
                          <a:latin typeface="Arial"/>
                          <a:ea typeface="Arial"/>
                          <a:cs typeface="Arial"/>
                        </a:rPr>
                        <a:t>Production Data</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SQC Charts</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Grade Display</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61925">
                <a:tc>
                  <a:txBody>
                    <a:bodyPr/>
                    <a:lstStyle/>
                    <a:p>
                      <a:pPr marL="0" marR="0" algn="ctr">
                        <a:lnSpc>
                          <a:spcPct val="115000"/>
                        </a:lnSpc>
                        <a:spcBef>
                          <a:spcPts val="0"/>
                        </a:spcBef>
                        <a:spcAft>
                          <a:spcPts val="1000"/>
                        </a:spcAft>
                      </a:pPr>
                      <a:r>
                        <a:rPr lang="en-US" sz="1000">
                          <a:latin typeface="Arial"/>
                          <a:ea typeface="Arial"/>
                          <a:cs typeface="Arial"/>
                        </a:rPr>
                        <a:t>Profiles</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Streak Detection</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Unicode MS"/>
                          <a:cs typeface="Arial"/>
                        </a:rPr>
                        <a:t>Numeric profile</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61925">
                <a:tc>
                  <a:txBody>
                    <a:bodyPr/>
                    <a:lstStyle/>
                    <a:p>
                      <a:pPr marL="0" marR="0" algn="ctr">
                        <a:lnSpc>
                          <a:spcPct val="115000"/>
                        </a:lnSpc>
                        <a:spcBef>
                          <a:spcPts val="0"/>
                        </a:spcBef>
                        <a:spcAft>
                          <a:spcPts val="1000"/>
                        </a:spcAft>
                      </a:pPr>
                      <a:r>
                        <a:rPr lang="en-US" sz="1000">
                          <a:latin typeface="Arial"/>
                          <a:ea typeface="Arial"/>
                          <a:cs typeface="Arial"/>
                        </a:rPr>
                        <a:t>Data Display</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Profile Stability</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Report Setup</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61925">
                <a:tc>
                  <a:txBody>
                    <a:bodyPr/>
                    <a:lstStyle/>
                    <a:p>
                      <a:pPr marL="0" marR="0" algn="ctr">
                        <a:lnSpc>
                          <a:spcPct val="115000"/>
                        </a:lnSpc>
                        <a:spcBef>
                          <a:spcPts val="0"/>
                        </a:spcBef>
                        <a:spcAft>
                          <a:spcPts val="1000"/>
                        </a:spcAft>
                      </a:pPr>
                      <a:r>
                        <a:rPr lang="en-US" sz="1000">
                          <a:latin typeface="Arial"/>
                          <a:ea typeface="Arial"/>
                          <a:cs typeface="Arial"/>
                        </a:rPr>
                        <a:t>Multiple Profiles</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Histogram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endParaRPr lang="en-US" sz="1000">
                        <a:latin typeface="Arial"/>
                        <a:ea typeface="Arial Unicode MS"/>
                        <a:cs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61925">
                <a:tc>
                  <a:txBody>
                    <a:bodyPr/>
                    <a:lstStyle/>
                    <a:p>
                      <a:pPr marL="0" marR="0" algn="ctr">
                        <a:lnSpc>
                          <a:spcPct val="115000"/>
                        </a:lnSpc>
                        <a:spcBef>
                          <a:spcPts val="0"/>
                        </a:spcBef>
                        <a:spcAft>
                          <a:spcPts val="1000"/>
                        </a:spcAft>
                      </a:pPr>
                      <a:r>
                        <a:rPr lang="en-US" sz="1000">
                          <a:latin typeface="Arial"/>
                          <a:ea typeface="Arial"/>
                          <a:cs typeface="Arial"/>
                        </a:rPr>
                        <a:t>High Resolution Profiles</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History Trend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endParaRPr lang="en-US" sz="1000">
                        <a:latin typeface="Arial"/>
                        <a:ea typeface="Arial Unicode MS"/>
                        <a:cs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61925">
                <a:tc>
                  <a:txBody>
                    <a:bodyPr/>
                    <a:lstStyle/>
                    <a:p>
                      <a:pPr marL="0" marR="0" algn="ctr">
                        <a:lnSpc>
                          <a:spcPct val="115000"/>
                        </a:lnSpc>
                        <a:spcBef>
                          <a:spcPts val="0"/>
                        </a:spcBef>
                        <a:spcAft>
                          <a:spcPts val="1000"/>
                        </a:spcAft>
                      </a:pPr>
                      <a:r>
                        <a:rPr lang="en-US" sz="1000">
                          <a:latin typeface="Arial"/>
                          <a:ea typeface="Arial"/>
                          <a:cs typeface="Arial"/>
                        </a:rPr>
                        <a:t>Quality Summary</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Profile Spectrum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61925">
                <a:tc>
                  <a:txBody>
                    <a:bodyPr/>
                    <a:lstStyle/>
                    <a:p>
                      <a:pPr marL="0" marR="0" algn="ctr">
                        <a:lnSpc>
                          <a:spcPct val="115000"/>
                        </a:lnSpc>
                        <a:spcBef>
                          <a:spcPts val="0"/>
                        </a:spcBef>
                        <a:spcAft>
                          <a:spcPts val="1000"/>
                        </a:spcAft>
                      </a:pPr>
                      <a:r>
                        <a:rPr lang="en-US" sz="1000">
                          <a:latin typeface="Arial"/>
                          <a:ea typeface="Arial"/>
                          <a:cs typeface="Arial"/>
                        </a:rPr>
                        <a:t>Trend &amp; Profile</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MD Spectrum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61925">
                <a:tc>
                  <a:txBody>
                    <a:bodyPr/>
                    <a:lstStyle/>
                    <a:p>
                      <a:pPr marL="0" marR="0" algn="ctr">
                        <a:lnSpc>
                          <a:spcPct val="115000"/>
                        </a:lnSpc>
                        <a:spcBef>
                          <a:spcPts val="0"/>
                        </a:spcBef>
                        <a:spcAft>
                          <a:spcPts val="1000"/>
                        </a:spcAft>
                      </a:pPr>
                      <a:r>
                        <a:rPr lang="en-US" sz="1000">
                          <a:latin typeface="Arial"/>
                          <a:ea typeface="Arial"/>
                          <a:cs typeface="Arial"/>
                        </a:rPr>
                        <a:t>Multi Fixed Point</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Fixed Point Analysis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61925">
                <a:tc>
                  <a:txBody>
                    <a:bodyPr/>
                    <a:lstStyle/>
                    <a:p>
                      <a:pPr marL="0" marR="0" algn="ctr">
                        <a:lnSpc>
                          <a:spcPct val="115000"/>
                        </a:lnSpc>
                        <a:spcBef>
                          <a:spcPts val="0"/>
                        </a:spcBef>
                        <a:spcAft>
                          <a:spcPts val="1000"/>
                        </a:spcAft>
                      </a:pPr>
                      <a:r>
                        <a:rPr lang="en-US" sz="1000">
                          <a:latin typeface="Arial"/>
                          <a:ea typeface="Arial"/>
                          <a:cs typeface="Arial"/>
                        </a:rPr>
                        <a:t>Trend &amp; Fixed Point</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61925">
                <a:tc>
                  <a:txBody>
                    <a:bodyPr/>
                    <a:lstStyle/>
                    <a:p>
                      <a:pPr marL="0" marR="0" algn="ctr">
                        <a:lnSpc>
                          <a:spcPct val="115000"/>
                        </a:lnSpc>
                        <a:spcBef>
                          <a:spcPts val="0"/>
                        </a:spcBef>
                        <a:spcAft>
                          <a:spcPts val="1000"/>
                        </a:spcAft>
                      </a:pPr>
                      <a:r>
                        <a:rPr lang="en-US" sz="1000">
                          <a:latin typeface="Arial"/>
                          <a:ea typeface="Arial"/>
                          <a:cs typeface="Arial"/>
                        </a:rPr>
                        <a:t>Multi Profile White</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gn="ctr">
                        <a:lnSpc>
                          <a:spcPct val="115000"/>
                        </a:lnSpc>
                        <a:spcBef>
                          <a:spcPts val="0"/>
                        </a:spcBef>
                        <a:spcAft>
                          <a:spcPts val="1000"/>
                        </a:spcAft>
                      </a:pPr>
                      <a:r>
                        <a:rPr lang="en-US" sz="1000">
                          <a:latin typeface="Arial"/>
                          <a:ea typeface="Arial"/>
                          <a:cs typeface="Arial"/>
                        </a:rPr>
                        <a:t>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71450">
                <a:tc>
                  <a:txBody>
                    <a:bodyPr/>
                    <a:lstStyle/>
                    <a:p>
                      <a:pPr marL="0" marR="0" algn="ctr">
                        <a:lnSpc>
                          <a:spcPct val="115000"/>
                        </a:lnSpc>
                        <a:spcBef>
                          <a:spcPts val="0"/>
                        </a:spcBef>
                        <a:spcAft>
                          <a:spcPts val="1000"/>
                        </a:spcAft>
                      </a:pPr>
                      <a:endParaRPr lang="en-US" sz="1000">
                        <a:latin typeface="Arial"/>
                        <a:ea typeface="Arial Unicode MS"/>
                        <a:cs typeface="Arial"/>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Arial"/>
                          <a:ea typeface="Arial"/>
                          <a:cs typeface="Arial"/>
                        </a:rPr>
                        <a:t> </a:t>
                      </a:r>
                      <a:endParaRPr lang="en-US" sz="100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Arial"/>
                          <a:ea typeface="Arial"/>
                          <a:cs typeface="Arial"/>
                        </a:rPr>
                        <a:t> </a:t>
                      </a:r>
                      <a:endParaRPr lang="en-US" sz="1000" dirty="0">
                        <a:latin typeface="Arial"/>
                        <a:ea typeface="Arial"/>
                        <a:cs typeface="Times New Roman"/>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09116201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7D3E-1FB3-E6EF-9C3F-37666D3B7806}"/>
            </a:ext>
          </a:extLst>
        </p:cNvPr>
        <p:cNvGrpSpPr/>
        <p:nvPr/>
      </p:nvGrpSpPr>
      <p:grpSpPr>
        <a:xfrm>
          <a:off x="0" y="0"/>
          <a:ext cx="0" cy="0"/>
          <a:chOff x="0" y="0"/>
          <a:chExt cx="0" cy="0"/>
        </a:xfrm>
      </p:grpSpPr>
      <p:sp>
        <p:nvSpPr>
          <p:cNvPr id="375842" name="Rectangle 34">
            <a:extLst>
              <a:ext uri="{FF2B5EF4-FFF2-40B4-BE49-F238E27FC236}">
                <a16:creationId xmlns:a16="http://schemas.microsoft.com/office/drawing/2014/main" id="{EE083B30-2C08-D599-1EA6-CAD7A50D32DF}"/>
              </a:ext>
            </a:extLst>
          </p:cNvPr>
          <p:cNvSpPr>
            <a:spLocks noGrp="1" noChangeArrowheads="1"/>
          </p:cNvSpPr>
          <p:nvPr>
            <p:ph type="title"/>
          </p:nvPr>
        </p:nvSpPr>
        <p:spPr>
          <a:xfrm>
            <a:off x="3444397" y="179388"/>
            <a:ext cx="5621307" cy="468312"/>
          </a:xfrm>
        </p:spPr>
        <p:txBody>
          <a:bodyPr/>
          <a:lstStyle/>
          <a:p>
            <a:r>
              <a:rPr lang="en-US" dirty="0"/>
              <a:t>Experion MX Overview</a:t>
            </a:r>
          </a:p>
        </p:txBody>
      </p:sp>
      <p:sp>
        <p:nvSpPr>
          <p:cNvPr id="375940" name="AutoShape 132" descr="data:image/jpeg;base64,/9j/4AAQSkZJRgABAQAAAQABAAD/2wCEAAkGBhAQEBUUExMUFRQVFBQUFBQUFhYUFRUVFBUVFBQQFRUXHCYeFxkjGRUUIC8gJCcpLCwsFR4xNTAqNSYrLCkBCQoKDgwOGg8PGi4cHyQsKSksLC0zNTQsLC8pLCksLCwsLCk1LCwpLCwsKSwpKS4pLCwpLCkpKSwsLCksLDAsKf/AABEIAGcA8AMBIgACEQEDEQH/xAAcAAABBAMBAAAAAAAAAAAAAAAAAQQFBwMGCAL/xABPEAABAwEDAw4JCAkCBwAAAAABAAIDEQQFIRITMQYHFBUiQVFSVGGRodHSFzJTcYGSk7GzFjM1QnJzo8EIIyQldJSisuFEYzRDYoK08PH/xAAaAQEAAwEBAQAAAAAAAAAAAAAAAQQFAwIG/8QALxEAAQMCBQMDAwMFAAAAAAAAAAECAxFRBBQVgfAFEiExQWEycaEiM9ETQmLB4f/aAAwDAQACEQMRAD8AvFCEIATG+b8s9jiztolbFHUNyncJ0NAGJPmT5Vf+kE6l3Q/xbPhSoDY/Cxc3LY+iTupPCxc3LY+iTuqgGXVEQNwNA4d8L1tTFxB1rRTp0l0Ka4xllL98LNzcsj9WTupPC1cvLY/Vk7qoPamLiDr7UbURcQdfap02S6EZ1llL88Ldy8tj9WTuo8Ldy8tj9WTuqgzc8PEHWvJuWHiDr7U02S6EZ1llL/Gu1cvLY+iTupfCxc3LY+iTurn/AGnh4g6+1G1MXE96nTZbpzYjPR2U6A8K9zctj6JO6jwr3Ny2Lof3VQG1UXF6yg3RFxB1ppkt05sM/HZToAa61zcti6H91B11rm5bF/X3Vz9tPFxB0ntQLmh4g6T2ppkt05sM/HZToyHXAux8Ek7bVEYoi1sjgTuS/wAUZNK1ONMMaHgUf4Xrl5W31JO6qCuogXXeI4J7B1SWheYLqic1pLdIB0nfHnVWDDOmVUb7FiWdsSIq+5fp14Ll5W31JO6k8MVy8qHs5e6qHFzxcTrPalFzxcTrParWmS3Tmxwz0dlL2OvJcvKvw5e6k8M1y8q/Dl7qoraaHidZ7UbTQ8QdJ7U02W6c2JzrLKXp4Z7k5V+HL3UvhmuXlX4cvdVE7SwcQdfal2nh4g6+1NNlunNhnWfJe3hkuXlX4cvdR4Y7m5V+HL3VRW08PEHX2pRdMXEHX2qNNlunNic4yyl6eGS5eVfhy91A15Ll5UPZyd1UUboiP1B19qTaaHiDpPap02S6c2JzbLKXsdeS5eVD2cndUzqc1aWG8C8WWZshZQvFHNIDtBo4CowOK5xFyw8QdJ7VuesC0NvG2NGgRAAcAEuhVp8K6FEVyp5OscySehe6FHWm8HNtUMQpkyRzOdw1jzWTT1z1KRVU7Aqt/SGP7th/imfClVpKrf0hvo2H+Kb8KZAVxDFuW/Zb7gveaTmzxbhv2W/2hZMyvrW+h82q+RlmkmaT3NIzK9nmoyzKMyn2ZSZlCKjLNJM0n2ZRmFJ5GOaS5pPswjMqR5GOaS5pPswgQYoDVLsP7uvL7+xfFtClrBHWJn2G+4KKsH/AXj99Y/jTrYbrh/URfds9wWJ039x/Pc18d9DTHmkZpPswjMLbMoY5pGaT7MozCg9DHMozKfZhGYQkY5lGZT7MJMygGWaS5pPcyjMqCajIRKc1hvpW3fdn4wTHMJ/rFil7237p3x2rK6n9DfuaGCX9Slt28/vGzfc2r3wKcVZ6+FgnFlbaopjHmQ6NzW5Qe/PSRAZL2kZNMn01VEfKO2cptHtpO8sQ0zsNVZ+kP9Gw/wAU34Uyo8apbbyq0e2k7y8Wm+7TKMmSaWQA1Akkc8A6K0cSKoCyLNZ9wz7DP7Qsux1WLb4tGjOyese1e7Tedoq47IkwDaDLdU1aK0WwnUkRPpMpcA5f7iy9jI2OkuC2NniZxg1ta6a5IqVK7FWm16OSqGY5qtWikXsdGx1KbFS7FXvuQ8VIrY6NjKV2KjYqnuPKqRex0bHUrsVLsRO4ipFbHSts+KlNiL02x49CdxNSrbF/wV5ffWT48y3C5YK2aH7pn9oWnWbCx3l97Zv/ACJVYmp6y1skB4YY/wC1Y3T1pI7nubPUP22mDY6NjrBf18thGTG5pkrQjTkg/Ww00WKwaoAaNfkk0qSDkmg0kg4cJwO9oWguLiR/ZUophZVZ30Hmx0bHUq2zVFRiDiCNBG8Qmdvt0EGEjw0ne0mnDQby7uka1KqtEODUVy0TyNdjpdjqQsuRK0PjcHNO+PdzFZtiIj0XyhPlPBE7HRsdS2xUmxU7iSK2OjY6fzvZGd2cmu+7Aeap0nmCyRwhwBGIIqDwjhUd6eh7oqJUjRZ0msjhfVuH+1J1TsUsLMorWXwv23D/AG5uq0RrM6ktWt+5oYH1U3rXs+hp/tQ/FauZgumdev6Gm+3B8Vq5xjsjTvnoCxjUGwCWikNrOc9A7ecdKxPsH/V1f5QDJPpI48mQkjLozJBLq0yBoAw08KwuslN/qXi0nF3mb/aEBtWpG+GMycpwadG/SnOrKs14Wd4FJY6ney29qpC7zoWxwk0XpOouhSlKmBjETuqWwxkZ0OYfM5vavUcLHaC004CCqp9AS15l61r/AB/P/CgqIWwLIEyvqUQQueKZWhoO+49gqfQq1yzzoeKgjEV38elQ/rNUVEbTc9Rtb3J3ehKjVfNG4uc4OaKFzSMKb9KaDp6Qt/aIyAcpuIBxcN/HhVMT2SQuxFRhUDQWjnJGP+FJRuphk0A5wVzi6m6JPP6ty3jEjWis/FC1Xvhb40kY872j81hN52RumaPTvOr7lWoclDudSvWnezTOIeFwNkvIjRnbMR5tkS0KsO4dUNlZY4GuLi4Qsa4Bug5NCKlVvYD+w3h9uy/HkUndx/Ux/Yb7l5di3YdO5vubnUfEbfv/AKH9+2azvIMDTSgDgS0Vpv8AMaLJZbPZWziR+cyW5JDGkDdjTUim504b9U1ykVVLPOrXxf0KK42RW9vxT3/k3EasLMBQRvpvCjQPNpWi3xYzNNI9r9y9xcA/KLhXGlQf/cE5qiq9S9RklSjlOMWIdEtWkhqQtDLKXulcaloaGsqQca5ZroIp1rbYNUdkdpeW/aBp0haDVe2+cdK9RdTliTtb6Ht039VauTzfng39+qCxj/mj0NcfyWF2qax8d3qO/MLRXtHMsZCs6zJZDkqohJ6rLwgkIfEHyuqMHs3DW4VAq7DRwb5TrU1qiZG12caQDk5LY27kEYGgrhvemqgsUPJJqTpNT6Vy1F3f3pRFLK4msfYqG6/LCy8EnqjtTHWWnD79tjhWjopnCumhnjIqtVIWxaw/0xaP4eX40S7JjH4jw72LnT3VcqfBYuvZ9Dy/eQfFaueIguhNfD6Gm+8g+K1c1MkPCpNc2IyVA8wB0Y4DsCxSMrU8KiG2l3CVk2Y/hQDmRuCj7Qd0fR7gs2y3c3QsNpGLvN+SA9WG0NGkqdivaEDxgrVsesRd7o2OLbTUsaTSdgFS0E03HCsw1hru4lp9uzuKu/Dtf6lSTCMk8rUqbbuDj9STb2z8bqKta16yF2RRvkdHasljHPNLQytGguNNzpwVeiTUz5C8vaRdq55KP5OWnRfJGC/bPxuopdvrPxj0FSJtGpkf6e8vaRdq27UdrdXLesLpoIbY1rZDGRJO1pyg1rq0AOG6CjJR/JGnRXU0Hb+z8c9BRt9Z+N/SVbZ1ibt8lP8AzI7q8nWLu/yE+/8A6kcGH1d9RkY7qRpsN15sVRt7Z+MfVKBqgs9fHPqlWv4DLv8AIzaeU82nxfQs8mszZHRtidE7Nxl5ZSUNeMsgkOkDKvGGFeFMjHdRpsN15sUpdxrYLwpvush6Z39qc2C9YGxMaXgENAOG+rkh1lrIyKWNrXtZKYstueLnOEby/B5bRungNeZYfAVd3k7R7dvcXeWBsqIilqfDtmajXV8FUbcWfygQb5s/lB0FWwNYu7fJT/zDe4g6xV2+Sn/mB3VwyMd15sVNMiuv4/gqbbmz+UHQUm3tn446HK2fAVdvkZ/5kd1Mb81o7psdmltEkFoLImF7g207ogbwwAqmRjuvNidNiuvNisjf9n4/U7sSbfWfyn9LuxP22/U3yK3+3Z3kuz9TnIbb/MN7VOSjuo02K682I/b6z8f+l3Yg3/Z+P/S5WNqV1tbpvGzNtEVkmaxzntAktTg7cOLSdyCNIUz4Drt5M7+ak7qZKO6jTYrrzYp/b6z8f+lyQ35Bxj6pVweA+7uSnTyuTg0+L6Eo1kbvw/ZeD/VS+n6m8mSjupOnRXXmxTpv6DjH1Sts1hJQ695yNBs0pHpliK386z9kMWZMLTCHmRrM++oeQGk5zIyiKDQpTUlrbWS7pzNDHm3GN0ZpI+TKDi045QFKZK7RQNiWqFiDCshVVbUZa+A/cs324PitXNAC6l1zo7NNYXwTSSMy8l4zUZlkOQ8OwYOcUxIXNNqu6Rj3ARvyanJL9w4trgS06DSmC7lkaNXsBKWOH1HdRSg00tcP+3sQHnJRatLvN+STPM83nBCkLvu/ZkojjfEHFpo6V4iYKDQXuwrzIDrW6zWCP7tn9oTLVDqngsLA6Q1c6uQwUynU8+gc5T26wBBGAWuoxgq0hzTRoGBGkYLX9WuoCG9MgvlljdGCGmPJpQkE1BFd7eIQGp33royyRSsbDEwOjkbupcp2LCNApjiqDBNFdU36OjQax2z14sekPR4C7WPFtcPphP8AlAVHdcYIeXAHxQK4ipKnbFfNps4dHBK+IEl4ZG8ta40FXHJOJ0D0LPqluB9jtLoJJ4nPjLSSBkDFuUBTmqFHmEE1M0WimLjX0HeUAfu1W3ga5NrnNfm/1smIFa1xwOjDSg6rbwNcm1zmp3H62TGlcoHHA6MOdR2xxT5+LTxjw++h0r0YW+Vj9Y9Pn51IH51W2/etdo0kD9bIK0rhp3JGHnSfK23mn7XPpI+dkFTjhp3J86YGJvlY/WPNj1BI6FpHzsfpdXp4UA/Oq23gH9rnO8KyyDd10HHAU3/OvQ1WXhU/tdoAoBXOyGj98EV0YqOzTa/PR0poyikDAB8/HWumukVrQ+hASserC2iRoda7RkkgGkzwTUGpFTQYgaUsWrG3VblWu0UzpY4iZxOSfFIFaV0Y6NKiX2driDnYvS7hp2JHWRu6pLCKkEbrRRATA1YW6rwbbaAWgu+cccA4jTXgxwqsdo1TWyZhjktM0jHR5TmOeXNczDSCcdOjmUYLM0PyhLCMCCMrSDw4pWwAFlJY9zUeP9UjxfcgGlsgYYiWtANGvFBSoKh8o862OKENAGdi3JP1h4pNclb7cutHaLZZo522qENlaHgZupGkZJNMUB61ttcB9iu+KLNxuaHSHGTIdunk8BG+rQ1NauILacgAxy6chxByhvlrhp82lUXqp1CC7LVHHNMHiSMyFwZkhoDsnJpvlRV4SQhwEBdUY5dcmnPhvqAdVpVT+tPq4t0toFlmfsiMtcRI75yPJFcXfXadGOOIx3lcCkAhCEALy5gOnHz4oQgGk1zWZ/jQRO+1Gw+8JhPqGu1/jWOD0RtHuSIQEVbNaK6JSCbPk0rgx7gD5wSR/wDVksetTdEWiysdjX9YXP6ATTqSoQGx3ddkNnZm4Y2RsBJDWANbU6TQJ0hCAEIQgGtouqCQ5T4o3nhcxrj0kLD8n7JyeD2TOxKhAJ8n7JyeD2TOxLtBZOTw+yZ2IQgA3BZOTw+yZ2JPk/ZOTweyZ2IQgD5PWTk8Hso+xHyfsnJ4PZM7EIQB8n7JyeD2TOxHyfsnJ4PZM7EqEAnyfsnJ4PZM7Eu0Fk5PB7JnYhCANoLJyeD2TOxPY4w0ANAAAoABQAcAA0IQgGV6XFZrUAJ4Y5cmuTnGh1K6aV0aB0JnZ9RF2xmrbHZweHNt/MJEICYhs7GCjGtaOBoAHQFkQhACEIQH/9k=">
            <a:extLst>
              <a:ext uri="{FF2B5EF4-FFF2-40B4-BE49-F238E27FC236}">
                <a16:creationId xmlns:a16="http://schemas.microsoft.com/office/drawing/2014/main" id="{043E2D49-90AC-4231-5F05-96B068DC1561}"/>
              </a:ext>
            </a:extLst>
          </p:cNvPr>
          <p:cNvSpPr>
            <a:spLocks noChangeAspect="1" noChangeArrowheads="1"/>
          </p:cNvSpPr>
          <p:nvPr/>
        </p:nvSpPr>
        <p:spPr bwMode="auto">
          <a:xfrm>
            <a:off x="1524000" y="-1920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5942" name="AutoShape 134" descr="data:image/jpeg;base64,/9j/4AAQSkZJRgABAQAAAQABAAD/2wCEAAkGBhAQEBUUExMUFRQVFBQUFBQUFhYUFRUVFBUVFBQQFRUXHCYeFxkjGRUUIC8gJCcpLCwsFR4xNTAqNSYrLCkBCQoKDgwOGg8PGi4cHyQsKSksLC0zNTQsLC8pLCksLCwsLCk1LCwpLCwsKSwpKS4pLCwpLCkpKSwsLCksLDAsKf/AABEIAGcA8AMBIgACEQEDEQH/xAAcAAABBAMBAAAAAAAAAAAAAAAAAQQFBwMGCAL/xABPEAABAwEDAw4JCAkCBwAAAAABAAIDEQQFIRITMQYHFBUiQVFSVGGRodHSFzJTcYGSk7GzFjM1QnJzo8EIIyQldJSisuFEYzRDYoK08PH/xAAaAQEAAwEBAQAAAAAAAAAAAAAAAQQFAwIG/8QALxEAAQMCBQMDAwMFAAAAAAAAAAECAxFRBBQVgfAFEiExQWEycaEiM9ETQmLB4f/aAAwDAQACEQMRAD8AvFCEIATG+b8s9jiztolbFHUNyncJ0NAGJPmT5Vf+kE6l3Q/xbPhSoDY/Cxc3LY+iTupPCxc3LY+iTuqgGXVEQNwNA4d8L1tTFxB1rRTp0l0Ka4xllL98LNzcsj9WTupPC1cvLY/Vk7qoPamLiDr7UbURcQdfap02S6EZ1llL88Ldy8tj9WTuo8Ldy8tj9WTuqgzc8PEHWvJuWHiDr7U02S6EZ1llL/Gu1cvLY+iTupfCxc3LY+iTurn/AGnh4g6+1G1MXE96nTZbpzYjPR2U6A8K9zctj6JO6jwr3Ny2Lof3VQG1UXF6yg3RFxB1ppkt05sM/HZToAa61zcti6H91B11rm5bF/X3Vz9tPFxB0ntQLmh4g6T2ppkt05sM/HZToyHXAux8Ek7bVEYoi1sjgTuS/wAUZNK1ONMMaHgUf4Xrl5W31JO6qCuogXXeI4J7B1SWheYLqic1pLdIB0nfHnVWDDOmVUb7FiWdsSIq+5fp14Ll5W31JO6k8MVy8qHs5e6qHFzxcTrPalFzxcTrParWmS3Tmxwz0dlL2OvJcvKvw5e6k8M1y8q/Dl7qoraaHidZ7UbTQ8QdJ7U02W6c2JzrLKXp4Z7k5V+HL3UvhmuXlX4cvdVE7SwcQdfal2nh4g6+1NNlunNhnWfJe3hkuXlX4cvdR4Y7m5V+HL3VRW08PEHX2pRdMXEHX2qNNlunNic4yyl6eGS5eVfhy91A15Ll5UPZyd1UUboiP1B19qTaaHiDpPap02S6c2JzbLKXsdeS5eVD2cndUzqc1aWG8C8WWZshZQvFHNIDtBo4CowOK5xFyw8QdJ7VuesC0NvG2NGgRAAcAEuhVp8K6FEVyp5OscySehe6FHWm8HNtUMQpkyRzOdw1jzWTT1z1KRVU7Aqt/SGP7th/imfClVpKrf0hvo2H+Kb8KZAVxDFuW/Zb7gveaTmzxbhv2W/2hZMyvrW+h82q+RlmkmaT3NIzK9nmoyzKMyn2ZSZlCKjLNJM0n2ZRmFJ5GOaS5pPswjMqR5GOaS5pPswgQYoDVLsP7uvL7+xfFtClrBHWJn2G+4KKsH/AXj99Y/jTrYbrh/URfds9wWJ039x/Pc18d9DTHmkZpPswjMLbMoY5pGaT7MozCg9DHMozKfZhGYQkY5lGZT7MJMygGWaS5pPcyjMqCajIRKc1hvpW3fdn4wTHMJ/rFil7237p3x2rK6n9DfuaGCX9Slt28/vGzfc2r3wKcVZ6+FgnFlbaopjHmQ6NzW5Qe/PSRAZL2kZNMn01VEfKO2cptHtpO8sQ0zsNVZ+kP9Gw/wAU34Uyo8apbbyq0e2k7y8Wm+7TKMmSaWQA1Akkc8A6K0cSKoCyLNZ9wz7DP7Qsux1WLb4tGjOyese1e7Tedoq47IkwDaDLdU1aK0WwnUkRPpMpcA5f7iy9jI2OkuC2NniZxg1ta6a5IqVK7FWm16OSqGY5qtWikXsdGx1KbFS7FXvuQ8VIrY6NjKV2KjYqnuPKqRex0bHUrsVLsRO4ipFbHSts+KlNiL02x49CdxNSrbF/wV5ffWT48y3C5YK2aH7pn9oWnWbCx3l97Zv/ACJVYmp6y1skB4YY/wC1Y3T1pI7nubPUP22mDY6NjrBf18thGTG5pkrQjTkg/Ww00WKwaoAaNfkk0qSDkmg0kg4cJwO9oWguLiR/ZUophZVZ30Hmx0bHUq2zVFRiDiCNBG8Qmdvt0EGEjw0ne0mnDQby7uka1KqtEODUVy0TyNdjpdjqQsuRK0PjcHNO+PdzFZtiIj0XyhPlPBE7HRsdS2xUmxU7iSK2OjY6fzvZGd2cmu+7Aeap0nmCyRwhwBGIIqDwjhUd6eh7oqJUjRZ0msjhfVuH+1J1TsUsLMorWXwv23D/AG5uq0RrM6ktWt+5oYH1U3rXs+hp/tQ/FauZgumdev6Gm+3B8Vq5xjsjTvnoCxjUGwCWikNrOc9A7ecdKxPsH/V1f5QDJPpI48mQkjLozJBLq0yBoAw08KwuslN/qXi0nF3mb/aEBtWpG+GMycpwadG/SnOrKs14Wd4FJY6ney29qpC7zoWxwk0XpOouhSlKmBjETuqWwxkZ0OYfM5vavUcLHaC004CCqp9AS15l61r/AB/P/CgqIWwLIEyvqUQQueKZWhoO+49gqfQq1yzzoeKgjEV38elQ/rNUVEbTc9Rtb3J3ehKjVfNG4uc4OaKFzSMKb9KaDp6Qt/aIyAcpuIBxcN/HhVMT2SQuxFRhUDQWjnJGP+FJRuphk0A5wVzi6m6JPP6ty3jEjWis/FC1Xvhb40kY872j81hN52RumaPTvOr7lWoclDudSvWnezTOIeFwNkvIjRnbMR5tkS0KsO4dUNlZY4GuLi4Qsa4Bug5NCKlVvYD+w3h9uy/HkUndx/Ux/Yb7l5di3YdO5vubnUfEbfv/AKH9+2azvIMDTSgDgS0Vpv8AMaLJZbPZWziR+cyW5JDGkDdjTUim504b9U1ykVVLPOrXxf0KK42RW9vxT3/k3EasLMBQRvpvCjQPNpWi3xYzNNI9r9y9xcA/KLhXGlQf/cE5qiq9S9RklSjlOMWIdEtWkhqQtDLKXulcaloaGsqQca5ZroIp1rbYNUdkdpeW/aBp0haDVe2+cdK9RdTliTtb6Ht039VauTzfng39+qCxj/mj0NcfyWF2qax8d3qO/MLRXtHMsZCs6zJZDkqohJ6rLwgkIfEHyuqMHs3DW4VAq7DRwb5TrU1qiZG12caQDk5LY27kEYGgrhvemqgsUPJJqTpNT6Vy1F3f3pRFLK4msfYqG6/LCy8EnqjtTHWWnD79tjhWjopnCumhnjIqtVIWxaw/0xaP4eX40S7JjH4jw72LnT3VcqfBYuvZ9Dy/eQfFaueIguhNfD6Gm+8g+K1c1MkPCpNc2IyVA8wB0Y4DsCxSMrU8KiG2l3CVk2Y/hQDmRuCj7Qd0fR7gs2y3c3QsNpGLvN+SA9WG0NGkqdivaEDxgrVsesRd7o2OLbTUsaTSdgFS0E03HCsw1hru4lp9uzuKu/Dtf6lSTCMk8rUqbbuDj9STb2z8bqKta16yF2RRvkdHasljHPNLQytGguNNzpwVeiTUz5C8vaRdq55KP5OWnRfJGC/bPxuopdvrPxj0FSJtGpkf6e8vaRdq27UdrdXLesLpoIbY1rZDGRJO1pyg1rq0AOG6CjJR/JGnRXU0Hb+z8c9BRt9Z+N/SVbZ1ibt8lP8AzI7q8nWLu/yE+/8A6kcGH1d9RkY7qRpsN15sVRt7Z+MfVKBqgs9fHPqlWv4DLv8AIzaeU82nxfQs8mszZHRtidE7Nxl5ZSUNeMsgkOkDKvGGFeFMjHdRpsN15sUpdxrYLwpvush6Z39qc2C9YGxMaXgENAOG+rkh1lrIyKWNrXtZKYstueLnOEby/B5bRungNeZYfAVd3k7R7dvcXeWBsqIilqfDtmajXV8FUbcWfygQb5s/lB0FWwNYu7fJT/zDe4g6xV2+Sn/mB3VwyMd15sVNMiuv4/gqbbmz+UHQUm3tn446HK2fAVdvkZ/5kd1Mb81o7psdmltEkFoLImF7g207ogbwwAqmRjuvNidNiuvNisjf9n4/U7sSbfWfyn9LuxP22/U3yK3+3Z3kuz9TnIbb/MN7VOSjuo02K682I/b6z8f+l3Yg3/Z+P/S5WNqV1tbpvGzNtEVkmaxzntAktTg7cOLSdyCNIUz4Drt5M7+ak7qZKO6jTYrrzYp/b6z8f+lyQ35Bxj6pVweA+7uSnTyuTg0+L6Eo1kbvw/ZeD/VS+n6m8mSjupOnRXXmxTpv6DjH1Sts1hJQ695yNBs0pHpliK386z9kMWZMLTCHmRrM++oeQGk5zIyiKDQpTUlrbWS7pzNDHm3GN0ZpI+TKDi045QFKZK7RQNiWqFiDCshVVbUZa+A/cs324PitXNAC6l1zo7NNYXwTSSMy8l4zUZlkOQ8OwYOcUxIXNNqu6Rj3ARvyanJL9w4trgS06DSmC7lkaNXsBKWOH1HdRSg00tcP+3sQHnJRatLvN+STPM83nBCkLvu/ZkojjfEHFpo6V4iYKDQXuwrzIDrW6zWCP7tn9oTLVDqngsLA6Q1c6uQwUynU8+gc5T26wBBGAWuoxgq0hzTRoGBGkYLX9WuoCG9MgvlljdGCGmPJpQkE1BFd7eIQGp33royyRSsbDEwOjkbupcp2LCNApjiqDBNFdU36OjQax2z14sekPR4C7WPFtcPphP8AlAVHdcYIeXAHxQK4ipKnbFfNps4dHBK+IEl4ZG8ta40FXHJOJ0D0LPqluB9jtLoJJ4nPjLSSBkDFuUBTmqFHmEE1M0WimLjX0HeUAfu1W3ga5NrnNfm/1smIFa1xwOjDSg6rbwNcm1zmp3H62TGlcoHHA6MOdR2xxT5+LTxjw++h0r0YW+Vj9Y9Pn51IH51W2/etdo0kD9bIK0rhp3JGHnSfK23mn7XPpI+dkFTjhp3J86YGJvlY/WPNj1BI6FpHzsfpdXp4UA/Oq23gH9rnO8KyyDd10HHAU3/OvQ1WXhU/tdoAoBXOyGj98EV0YqOzTa/PR0poyikDAB8/HWumukVrQ+hASserC2iRoda7RkkgGkzwTUGpFTQYgaUsWrG3VblWu0UzpY4iZxOSfFIFaV0Y6NKiX2driDnYvS7hp2JHWRu6pLCKkEbrRRATA1YW6rwbbaAWgu+cccA4jTXgxwqsdo1TWyZhjktM0jHR5TmOeXNczDSCcdOjmUYLM0PyhLCMCCMrSDw4pWwAFlJY9zUeP9UjxfcgGlsgYYiWtANGvFBSoKh8o862OKENAGdi3JP1h4pNclb7cutHaLZZo522qENlaHgZupGkZJNMUB61ttcB9iu+KLNxuaHSHGTIdunk8BG+rQ1NauILacgAxy6chxByhvlrhp82lUXqp1CC7LVHHNMHiSMyFwZkhoDsnJpvlRV4SQhwEBdUY5dcmnPhvqAdVpVT+tPq4t0toFlmfsiMtcRI75yPJFcXfXadGOOIx3lcCkAhCEALy5gOnHz4oQgGk1zWZ/jQRO+1Gw+8JhPqGu1/jWOD0RtHuSIQEVbNaK6JSCbPk0rgx7gD5wSR/wDVksetTdEWiysdjX9YXP6ATTqSoQGx3ddkNnZm4Y2RsBJDWANbU6TQJ0hCAEIQgGtouqCQ5T4o3nhcxrj0kLD8n7JyeD2TOxKhAJ8n7JyeD2TOxLtBZOTw+yZ2IQgA3BZOTw+yZ2JPk/ZOTweyZ2IQgD5PWTk8Hso+xHyfsnJ4PZM7EIQB8n7JyeD2TOxHyfsnJ4PZM7EqEAnyfsnJ4PZM7Eu0Fk5PB7JnYhCANoLJyeD2TOxPY4w0ANAAAoABQAcAA0IQgGV6XFZrUAJ4Y5cmuTnGh1K6aV0aB0JnZ9RF2xmrbHZweHNt/MJEICYhs7GCjGtaOBoAHQFkQhACEIQH/9k=">
            <a:extLst>
              <a:ext uri="{FF2B5EF4-FFF2-40B4-BE49-F238E27FC236}">
                <a16:creationId xmlns:a16="http://schemas.microsoft.com/office/drawing/2014/main" id="{C972DF04-DFF6-7789-381E-3D31FBA5083D}"/>
              </a:ext>
            </a:extLst>
          </p:cNvPr>
          <p:cNvSpPr>
            <a:spLocks noChangeAspect="1" noChangeArrowheads="1"/>
          </p:cNvSpPr>
          <p:nvPr/>
        </p:nvSpPr>
        <p:spPr bwMode="auto">
          <a:xfrm>
            <a:off x="1524000" y="-1920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5944" name="AutoShape 136" descr="data:image/jpeg;base64,/9j/4AAQSkZJRgABAQAAAQABAAD/2wCEAAkGBhAQEBUUExMUFRQVFBQUFBQUFhYUFRUVFBUVFBQQFRUXHCYeFxkjGRUUIC8gJCcpLCwsFR4xNTAqNSYrLCkBCQoKDgwOGg8PGi4cHyQsKSksLC0zNTQsLC8pLCksLCwsLCk1LCwpLCwsKSwpKS4pLCwpLCkpKSwsLCksLDAsKf/AABEIAGcA8AMBIgACEQEDEQH/xAAcAAABBAMBAAAAAAAAAAAAAAAAAQQFBwMGCAL/xABPEAABAwEDAw4JCAkCBwAAAAABAAIDEQQFIRITMQYHFBUiQVFSVGGRodHSFzJTcYGSk7GzFjM1QnJzo8EIIyQldJSisuFEYzRDYoK08PH/xAAaAQEAAwEBAQAAAAAAAAAAAAAAAQQFAwIG/8QALxEAAQMCBQMDAwMFAAAAAAAAAAECAxFRBBQVgfAFEiExQWEycaEiM9ETQmLB4f/aAAwDAQACEQMRAD8AvFCEIATG+b8s9jiztolbFHUNyncJ0NAGJPmT5Vf+kE6l3Q/xbPhSoDY/Cxc3LY+iTupPCxc3LY+iTuqgGXVEQNwNA4d8L1tTFxB1rRTp0l0Ka4xllL98LNzcsj9WTupPC1cvLY/Vk7qoPamLiDr7UbURcQdfap02S6EZ1llL88Ldy8tj9WTuo8Ldy8tj9WTuqgzc8PEHWvJuWHiDr7U02S6EZ1llL/Gu1cvLY+iTupfCxc3LY+iTurn/AGnh4g6+1G1MXE96nTZbpzYjPR2U6A8K9zctj6JO6jwr3Ny2Lof3VQG1UXF6yg3RFxB1ppkt05sM/HZToAa61zcti6H91B11rm5bF/X3Vz9tPFxB0ntQLmh4g6T2ppkt05sM/HZToyHXAux8Ek7bVEYoi1sjgTuS/wAUZNK1ONMMaHgUf4Xrl5W31JO6qCuogXXeI4J7B1SWheYLqic1pLdIB0nfHnVWDDOmVUb7FiWdsSIq+5fp14Ll5W31JO6k8MVy8qHs5e6qHFzxcTrPalFzxcTrParWmS3Tmxwz0dlL2OvJcvKvw5e6k8M1y8q/Dl7qoraaHidZ7UbTQ8QdJ7U02W6c2JzrLKXp4Z7k5V+HL3UvhmuXlX4cvdVE7SwcQdfal2nh4g6+1NNlunNhnWfJe3hkuXlX4cvdR4Y7m5V+HL3VRW08PEHX2pRdMXEHX2qNNlunNic4yyl6eGS5eVfhy91A15Ll5UPZyd1UUboiP1B19qTaaHiDpPap02S6c2JzbLKXsdeS5eVD2cndUzqc1aWG8C8WWZshZQvFHNIDtBo4CowOK5xFyw8QdJ7VuesC0NvG2NGgRAAcAEuhVp8K6FEVyp5OscySehe6FHWm8HNtUMQpkyRzOdw1jzWTT1z1KRVU7Aqt/SGP7th/imfClVpKrf0hvo2H+Kb8KZAVxDFuW/Zb7gveaTmzxbhv2W/2hZMyvrW+h82q+RlmkmaT3NIzK9nmoyzKMyn2ZSZlCKjLNJM0n2ZRmFJ5GOaS5pPswjMqR5GOaS5pPswgQYoDVLsP7uvL7+xfFtClrBHWJn2G+4KKsH/AXj99Y/jTrYbrh/URfds9wWJ039x/Pc18d9DTHmkZpPswjMLbMoY5pGaT7MozCg9DHMozKfZhGYQkY5lGZT7MJMygGWaS5pPcyjMqCajIRKc1hvpW3fdn4wTHMJ/rFil7237p3x2rK6n9DfuaGCX9Slt28/vGzfc2r3wKcVZ6+FgnFlbaopjHmQ6NzW5Qe/PSRAZL2kZNMn01VEfKO2cptHtpO8sQ0zsNVZ+kP9Gw/wAU34Uyo8apbbyq0e2k7y8Wm+7TKMmSaWQA1Akkc8A6K0cSKoCyLNZ9wz7DP7Qsux1WLb4tGjOyese1e7Tedoq47IkwDaDLdU1aK0WwnUkRPpMpcA5f7iy9jI2OkuC2NniZxg1ta6a5IqVK7FWm16OSqGY5qtWikXsdGx1KbFS7FXvuQ8VIrY6NjKV2KjYqnuPKqRex0bHUrsVLsRO4ipFbHSts+KlNiL02x49CdxNSrbF/wV5ffWT48y3C5YK2aH7pn9oWnWbCx3l97Zv/ACJVYmp6y1skB4YY/wC1Y3T1pI7nubPUP22mDY6NjrBf18thGTG5pkrQjTkg/Ww00WKwaoAaNfkk0qSDkmg0kg4cJwO9oWguLiR/ZUophZVZ30Hmx0bHUq2zVFRiDiCNBG8Qmdvt0EGEjw0ne0mnDQby7uka1KqtEODUVy0TyNdjpdjqQsuRK0PjcHNO+PdzFZtiIj0XyhPlPBE7HRsdS2xUmxU7iSK2OjY6fzvZGd2cmu+7Aeap0nmCyRwhwBGIIqDwjhUd6eh7oqJUjRZ0msjhfVuH+1J1TsUsLMorWXwv23D/AG5uq0RrM6ktWt+5oYH1U3rXs+hp/tQ/FauZgumdev6Gm+3B8Vq5xjsjTvnoCxjUGwCWikNrOc9A7ecdKxPsH/V1f5QDJPpI48mQkjLozJBLq0yBoAw08KwuslN/qXi0nF3mb/aEBtWpG+GMycpwadG/SnOrKs14Wd4FJY6ney29qpC7zoWxwk0XpOouhSlKmBjETuqWwxkZ0OYfM5vavUcLHaC004CCqp9AS15l61r/AB/P/CgqIWwLIEyvqUQQueKZWhoO+49gqfQq1yzzoeKgjEV38elQ/rNUVEbTc9Rtb3J3ehKjVfNG4uc4OaKFzSMKb9KaDp6Qt/aIyAcpuIBxcN/HhVMT2SQuxFRhUDQWjnJGP+FJRuphk0A5wVzi6m6JPP6ty3jEjWis/FC1Xvhb40kY872j81hN52RumaPTvOr7lWoclDudSvWnezTOIeFwNkvIjRnbMR5tkS0KsO4dUNlZY4GuLi4Qsa4Bug5NCKlVvYD+w3h9uy/HkUndx/Ux/Yb7l5di3YdO5vubnUfEbfv/AKH9+2azvIMDTSgDgS0Vpv8AMaLJZbPZWziR+cyW5JDGkDdjTUim504b9U1ykVVLPOrXxf0KK42RW9vxT3/k3EasLMBQRvpvCjQPNpWi3xYzNNI9r9y9xcA/KLhXGlQf/cE5qiq9S9RklSjlOMWIdEtWkhqQtDLKXulcaloaGsqQca5ZroIp1rbYNUdkdpeW/aBp0haDVe2+cdK9RdTliTtb6Ht039VauTzfng39+qCxj/mj0NcfyWF2qax8d3qO/MLRXtHMsZCs6zJZDkqohJ6rLwgkIfEHyuqMHs3DW4VAq7DRwb5TrU1qiZG12caQDk5LY27kEYGgrhvemqgsUPJJqTpNT6Vy1F3f3pRFLK4msfYqG6/LCy8EnqjtTHWWnD79tjhWjopnCumhnjIqtVIWxaw/0xaP4eX40S7JjH4jw72LnT3VcqfBYuvZ9Dy/eQfFaueIguhNfD6Gm+8g+K1c1MkPCpNc2IyVA8wB0Y4DsCxSMrU8KiG2l3CVk2Y/hQDmRuCj7Qd0fR7gs2y3c3QsNpGLvN+SA9WG0NGkqdivaEDxgrVsesRd7o2OLbTUsaTSdgFS0E03HCsw1hru4lp9uzuKu/Dtf6lSTCMk8rUqbbuDj9STb2z8bqKta16yF2RRvkdHasljHPNLQytGguNNzpwVeiTUz5C8vaRdq55KP5OWnRfJGC/bPxuopdvrPxj0FSJtGpkf6e8vaRdq27UdrdXLesLpoIbY1rZDGRJO1pyg1rq0AOG6CjJR/JGnRXU0Hb+z8c9BRt9Z+N/SVbZ1ibt8lP8AzI7q8nWLu/yE+/8A6kcGH1d9RkY7qRpsN15sVRt7Z+MfVKBqgs9fHPqlWv4DLv8AIzaeU82nxfQs8mszZHRtidE7Nxl5ZSUNeMsgkOkDKvGGFeFMjHdRpsN15sUpdxrYLwpvush6Z39qc2C9YGxMaXgENAOG+rkh1lrIyKWNrXtZKYstueLnOEby/B5bRungNeZYfAVd3k7R7dvcXeWBsqIilqfDtmajXV8FUbcWfygQb5s/lB0FWwNYu7fJT/zDe4g6xV2+Sn/mB3VwyMd15sVNMiuv4/gqbbmz+UHQUm3tn446HK2fAVdvkZ/5kd1Mb81o7psdmltEkFoLImF7g207ogbwwAqmRjuvNidNiuvNisjf9n4/U7sSbfWfyn9LuxP22/U3yK3+3Z3kuz9TnIbb/MN7VOSjuo02K682I/b6z8f+l3Yg3/Z+P/S5WNqV1tbpvGzNtEVkmaxzntAktTg7cOLSdyCNIUz4Drt5M7+ak7qZKO6jTYrrzYp/b6z8f+lyQ35Bxj6pVweA+7uSnTyuTg0+L6Eo1kbvw/ZeD/VS+n6m8mSjupOnRXXmxTpv6DjH1Sts1hJQ695yNBs0pHpliK386z9kMWZMLTCHmRrM++oeQGk5zIyiKDQpTUlrbWS7pzNDHm3GN0ZpI+TKDi045QFKZK7RQNiWqFiDCshVVbUZa+A/cs324PitXNAC6l1zo7NNYXwTSSMy8l4zUZlkOQ8OwYOcUxIXNNqu6Rj3ARvyanJL9w4trgS06DSmC7lkaNXsBKWOH1HdRSg00tcP+3sQHnJRatLvN+STPM83nBCkLvu/ZkojjfEHFpo6V4iYKDQXuwrzIDrW6zWCP7tn9oTLVDqngsLA6Q1c6uQwUynU8+gc5T26wBBGAWuoxgq0hzTRoGBGkYLX9WuoCG9MgvlljdGCGmPJpQkE1BFd7eIQGp33royyRSsbDEwOjkbupcp2LCNApjiqDBNFdU36OjQax2z14sekPR4C7WPFtcPphP8AlAVHdcYIeXAHxQK4ipKnbFfNps4dHBK+IEl4ZG8ta40FXHJOJ0D0LPqluB9jtLoJJ4nPjLSSBkDFuUBTmqFHmEE1M0WimLjX0HeUAfu1W3ga5NrnNfm/1smIFa1xwOjDSg6rbwNcm1zmp3H62TGlcoHHA6MOdR2xxT5+LTxjw++h0r0YW+Vj9Y9Pn51IH51W2/etdo0kD9bIK0rhp3JGHnSfK23mn7XPpI+dkFTjhp3J86YGJvlY/WPNj1BI6FpHzsfpdXp4UA/Oq23gH9rnO8KyyDd10HHAU3/OvQ1WXhU/tdoAoBXOyGj98EV0YqOzTa/PR0poyikDAB8/HWumukVrQ+hASserC2iRoda7RkkgGkzwTUGpFTQYgaUsWrG3VblWu0UzpY4iZxOSfFIFaV0Y6NKiX2driDnYvS7hp2JHWRu6pLCKkEbrRRATA1YW6rwbbaAWgu+cccA4jTXgxwqsdo1TWyZhjktM0jHR5TmOeXNczDSCcdOjmUYLM0PyhLCMCCMrSDw4pWwAFlJY9zUeP9UjxfcgGlsgYYiWtANGvFBSoKh8o862OKENAGdi3JP1h4pNclb7cutHaLZZo522qENlaHgZupGkZJNMUB61ttcB9iu+KLNxuaHSHGTIdunk8BG+rQ1NauILacgAxy6chxByhvlrhp82lUXqp1CC7LVHHNMHiSMyFwZkhoDsnJpvlRV4SQhwEBdUY5dcmnPhvqAdVpVT+tPq4t0toFlmfsiMtcRI75yPJFcXfXadGOOIx3lcCkAhCEALy5gOnHz4oQgGk1zWZ/jQRO+1Gw+8JhPqGu1/jWOD0RtHuSIQEVbNaK6JSCbPk0rgx7gD5wSR/wDVksetTdEWiysdjX9YXP6ATTqSoQGx3ddkNnZm4Y2RsBJDWANbU6TQJ0hCAEIQgGtouqCQ5T4o3nhcxrj0kLD8n7JyeD2TOxKhAJ8n7JyeD2TOxLtBZOTw+yZ2IQgA3BZOTw+yZ2JPk/ZOTweyZ2IQgD5PWTk8Hso+xHyfsnJ4PZM7EIQB8n7JyeD2TOxHyfsnJ4PZM7EqEAnyfsnJ4PZM7Eu0Fk5PB7JnYhCANoLJyeD2TOxPY4w0ANAAAoABQAcAA0IQgGV6XFZrUAJ4Y5cmuTnGh1K6aV0aB0JnZ9RF2xmrbHZweHNt/MJEICYhs7GCjGtaOBoAHQFkQhACEIQH/9k=">
            <a:extLst>
              <a:ext uri="{FF2B5EF4-FFF2-40B4-BE49-F238E27FC236}">
                <a16:creationId xmlns:a16="http://schemas.microsoft.com/office/drawing/2014/main" id="{00F0552C-B183-84CF-9B4D-8E128AD07DE8}"/>
              </a:ext>
            </a:extLst>
          </p:cNvPr>
          <p:cNvSpPr>
            <a:spLocks noChangeAspect="1" noChangeArrowheads="1"/>
          </p:cNvSpPr>
          <p:nvPr/>
        </p:nvSpPr>
        <p:spPr bwMode="auto">
          <a:xfrm>
            <a:off x="1524000" y="-1920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 name="Text Box 11">
            <a:extLst>
              <a:ext uri="{FF2B5EF4-FFF2-40B4-BE49-F238E27FC236}">
                <a16:creationId xmlns:a16="http://schemas.microsoft.com/office/drawing/2014/main" id="{3E578FFC-AAD5-1B71-BAA9-C4F481BED6C5}"/>
              </a:ext>
            </a:extLst>
          </p:cNvPr>
          <p:cNvSpPr txBox="1">
            <a:spLocks noChangeArrowheads="1"/>
          </p:cNvSpPr>
          <p:nvPr/>
        </p:nvSpPr>
        <p:spPr bwMode="auto">
          <a:xfrm>
            <a:off x="4687775" y="3403114"/>
            <a:ext cx="2007387" cy="461665"/>
          </a:xfrm>
          <a:prstGeom prst="rect">
            <a:avLst/>
          </a:prstGeom>
          <a:noFill/>
          <a:ln w="12700">
            <a:noFill/>
            <a:miter lim="800000"/>
            <a:headEnd type="none" w="sm" len="sm"/>
            <a:tailEnd type="none" w="sm" len="sm"/>
          </a:ln>
          <a:effectLst/>
        </p:spPr>
        <p:txBody>
          <a:bodyPr wrap="square">
            <a:spAutoFit/>
          </a:bodyPr>
          <a:lstStyle/>
          <a:p>
            <a:pPr>
              <a:lnSpc>
                <a:spcPct val="100000"/>
              </a:lnSpc>
            </a:pPr>
            <a:r>
              <a:rPr lang="fi-FI" b="0" dirty="0"/>
              <a:t>ExperionMX Server Engineering Station</a:t>
            </a:r>
            <a:endParaRPr lang="en-GB" b="0" dirty="0"/>
          </a:p>
        </p:txBody>
      </p:sp>
      <p:sp>
        <p:nvSpPr>
          <p:cNvPr id="26" name="Line 31">
            <a:extLst>
              <a:ext uri="{FF2B5EF4-FFF2-40B4-BE49-F238E27FC236}">
                <a16:creationId xmlns:a16="http://schemas.microsoft.com/office/drawing/2014/main" id="{6D02AA96-BE06-9FD5-8195-52E255CAD039}"/>
              </a:ext>
            </a:extLst>
          </p:cNvPr>
          <p:cNvSpPr>
            <a:spLocks noChangeShapeType="1"/>
          </p:cNvSpPr>
          <p:nvPr/>
        </p:nvSpPr>
        <p:spPr bwMode="auto">
          <a:xfrm flipH="1" flipV="1">
            <a:off x="3632955" y="3186078"/>
            <a:ext cx="7709482" cy="16776"/>
          </a:xfrm>
          <a:prstGeom prst="line">
            <a:avLst/>
          </a:prstGeom>
          <a:noFill/>
          <a:ln w="19050">
            <a:solidFill>
              <a:srgbClr val="0053A5"/>
            </a:solidFill>
            <a:round/>
            <a:headEnd type="none" w="sm" len="sm"/>
            <a:tailEnd type="none" w="sm" len="sm"/>
          </a:ln>
          <a:effectLst/>
        </p:spPr>
        <p:txBody>
          <a:bodyPr/>
          <a:lstStyle/>
          <a:p>
            <a:endParaRPr lang="en-US"/>
          </a:p>
        </p:txBody>
      </p:sp>
      <p:pic>
        <p:nvPicPr>
          <p:cNvPr id="27" name="Picture 41">
            <a:extLst>
              <a:ext uri="{FF2B5EF4-FFF2-40B4-BE49-F238E27FC236}">
                <a16:creationId xmlns:a16="http://schemas.microsoft.com/office/drawing/2014/main" id="{38327145-B9C5-4ECE-8384-1A909238635F}"/>
              </a:ext>
            </a:extLst>
          </p:cNvPr>
          <p:cNvPicPr preferRelativeResize="0">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97988" y="3032438"/>
            <a:ext cx="1038340" cy="266916"/>
          </a:xfrm>
          <a:prstGeom prst="rect">
            <a:avLst/>
          </a:prstGeom>
          <a:noFill/>
          <a:ln w="12700">
            <a:noFill/>
            <a:miter lim="800000"/>
            <a:headEnd type="none" w="sm" len="sm"/>
            <a:tailEnd type="none" w="sm" len="sm"/>
          </a:ln>
          <a:effectLst/>
        </p:spPr>
      </p:pic>
      <p:pic>
        <p:nvPicPr>
          <p:cNvPr id="28" name="Picture 80">
            <a:extLst>
              <a:ext uri="{FF2B5EF4-FFF2-40B4-BE49-F238E27FC236}">
                <a16:creationId xmlns:a16="http://schemas.microsoft.com/office/drawing/2014/main" id="{1B31BAA3-0571-8C31-5F0D-79B55813A3B5}"/>
              </a:ext>
            </a:extLst>
          </p:cNvPr>
          <p:cNvPicPr preferRelativeResize="0">
            <a:picLocks noChangeAspect="1" noChangeArrowheads="1"/>
          </p:cNvPicPr>
          <p:nvPr/>
        </p:nvPicPr>
        <p:blipFill>
          <a:blip r:embed="rId4" cstate="print"/>
          <a:srcRect/>
          <a:stretch>
            <a:fillRect/>
          </a:stretch>
        </p:blipFill>
        <p:spPr bwMode="auto">
          <a:xfrm>
            <a:off x="10368263" y="4414183"/>
            <a:ext cx="950309" cy="435934"/>
          </a:xfrm>
          <a:prstGeom prst="rect">
            <a:avLst/>
          </a:prstGeom>
          <a:noFill/>
          <a:ln w="12700" algn="ctr">
            <a:noFill/>
            <a:miter lim="800000"/>
            <a:headEnd/>
            <a:tailEnd/>
          </a:ln>
          <a:effectLst/>
        </p:spPr>
      </p:pic>
      <p:sp>
        <p:nvSpPr>
          <p:cNvPr id="29" name="Text Box 82">
            <a:extLst>
              <a:ext uri="{FF2B5EF4-FFF2-40B4-BE49-F238E27FC236}">
                <a16:creationId xmlns:a16="http://schemas.microsoft.com/office/drawing/2014/main" id="{95206E68-843F-777D-D7A7-C4457B44B511}"/>
              </a:ext>
            </a:extLst>
          </p:cNvPr>
          <p:cNvSpPr txBox="1">
            <a:spLocks noChangeArrowheads="1"/>
          </p:cNvSpPr>
          <p:nvPr/>
        </p:nvSpPr>
        <p:spPr bwMode="auto">
          <a:xfrm>
            <a:off x="10964471" y="4964865"/>
            <a:ext cx="425450" cy="228600"/>
          </a:xfrm>
          <a:prstGeom prst="rect">
            <a:avLst/>
          </a:prstGeom>
          <a:noFill/>
          <a:ln w="12700">
            <a:noFill/>
            <a:miter lim="800000"/>
            <a:headEnd type="none" w="sm" len="sm"/>
            <a:tailEnd type="none" w="sm" len="sm"/>
          </a:ln>
          <a:effectLst/>
        </p:spPr>
        <p:txBody>
          <a:bodyPr wrap="square">
            <a:spAutoFit/>
          </a:bodyPr>
          <a:lstStyle/>
          <a:p>
            <a:pPr algn="l">
              <a:lnSpc>
                <a:spcPct val="100000"/>
              </a:lnSpc>
            </a:pPr>
            <a:r>
              <a:rPr lang="en-GB" sz="900" b="0"/>
              <a:t>DCS</a:t>
            </a:r>
          </a:p>
        </p:txBody>
      </p:sp>
      <p:sp>
        <p:nvSpPr>
          <p:cNvPr id="30" name="AutoShape 98">
            <a:extLst>
              <a:ext uri="{FF2B5EF4-FFF2-40B4-BE49-F238E27FC236}">
                <a16:creationId xmlns:a16="http://schemas.microsoft.com/office/drawing/2014/main" id="{C318C26A-EF30-FF15-393A-E58CECBF27E1}"/>
              </a:ext>
            </a:extLst>
          </p:cNvPr>
          <p:cNvSpPr>
            <a:spLocks noChangeArrowheads="1"/>
          </p:cNvSpPr>
          <p:nvPr/>
        </p:nvSpPr>
        <p:spPr bwMode="auto">
          <a:xfrm rot="5400000">
            <a:off x="10552209" y="5005163"/>
            <a:ext cx="336550" cy="88900"/>
          </a:xfrm>
          <a:prstGeom prst="leftRightArrow">
            <a:avLst>
              <a:gd name="adj1" fmla="val 50000"/>
              <a:gd name="adj2" fmla="val 75714"/>
            </a:avLst>
          </a:prstGeom>
          <a:solidFill>
            <a:schemeClr val="accent1"/>
          </a:solidFill>
          <a:ln w="12700" algn="ctr">
            <a:noFill/>
            <a:miter lim="800000"/>
            <a:headEnd/>
            <a:tailEnd/>
          </a:ln>
          <a:effectLst/>
        </p:spPr>
        <p:txBody>
          <a:bodyPr wrap="none" lIns="90488" tIns="44450" rIns="90488" bIns="44450" anchor="ctr"/>
          <a:lstStyle/>
          <a:p>
            <a:endParaRPr lang="en-US"/>
          </a:p>
        </p:txBody>
      </p:sp>
      <p:sp>
        <p:nvSpPr>
          <p:cNvPr id="31" name="Text Box 99">
            <a:extLst>
              <a:ext uri="{FF2B5EF4-FFF2-40B4-BE49-F238E27FC236}">
                <a16:creationId xmlns:a16="http://schemas.microsoft.com/office/drawing/2014/main" id="{9E3EBA03-0908-88D0-45B3-5BE48100F899}"/>
              </a:ext>
            </a:extLst>
          </p:cNvPr>
          <p:cNvSpPr txBox="1">
            <a:spLocks noChangeArrowheads="1"/>
          </p:cNvSpPr>
          <p:nvPr/>
        </p:nvSpPr>
        <p:spPr bwMode="auto">
          <a:xfrm>
            <a:off x="10363297" y="5613175"/>
            <a:ext cx="984250" cy="369332"/>
          </a:xfrm>
          <a:prstGeom prst="rect">
            <a:avLst/>
          </a:prstGeom>
          <a:noFill/>
          <a:ln w="12700">
            <a:noFill/>
            <a:miter lim="800000"/>
            <a:headEnd type="none" w="sm" len="sm"/>
            <a:tailEnd type="none" w="sm" len="sm"/>
          </a:ln>
          <a:effectLst/>
        </p:spPr>
        <p:txBody>
          <a:bodyPr wrap="square">
            <a:spAutoFit/>
          </a:bodyPr>
          <a:lstStyle/>
          <a:p>
            <a:pPr algn="l">
              <a:lnSpc>
                <a:spcPct val="100000"/>
              </a:lnSpc>
            </a:pPr>
            <a:r>
              <a:rPr lang="en-GB" sz="900" b="0" dirty="0"/>
              <a:t>Inner Loops for </a:t>
            </a:r>
          </a:p>
          <a:p>
            <a:pPr algn="l">
              <a:lnSpc>
                <a:spcPct val="100000"/>
              </a:lnSpc>
            </a:pPr>
            <a:r>
              <a:rPr lang="en-GB" sz="900" b="0" dirty="0"/>
              <a:t>  MD-Controls</a:t>
            </a:r>
          </a:p>
        </p:txBody>
      </p:sp>
      <p:pic>
        <p:nvPicPr>
          <p:cNvPr id="32" name="Picture 101" descr="DM340PActintro">
            <a:hlinkClick r:id="rId5"/>
            <a:extLst>
              <a:ext uri="{FF2B5EF4-FFF2-40B4-BE49-F238E27FC236}">
                <a16:creationId xmlns:a16="http://schemas.microsoft.com/office/drawing/2014/main" id="{A4806E0D-3E18-398D-29D0-B73E737F942B}"/>
              </a:ext>
            </a:extLst>
          </p:cNvPr>
          <p:cNvPicPr preferRelativeResize="0">
            <a:picLocks noChangeAspect="1" noChangeArrowheads="1"/>
          </p:cNvPicPr>
          <p:nvPr/>
        </p:nvPicPr>
        <p:blipFill>
          <a:blip r:embed="rId6" cstate="print"/>
          <a:srcRect/>
          <a:stretch>
            <a:fillRect/>
          </a:stretch>
        </p:blipFill>
        <p:spPr bwMode="auto">
          <a:xfrm>
            <a:off x="10480772" y="5195663"/>
            <a:ext cx="360362" cy="417512"/>
          </a:xfrm>
          <a:prstGeom prst="rect">
            <a:avLst/>
          </a:prstGeom>
          <a:noFill/>
        </p:spPr>
      </p:pic>
      <p:pic>
        <p:nvPicPr>
          <p:cNvPr id="33" name="Picture 309" descr="EI-221 CDWeb crop2">
            <a:extLst>
              <a:ext uri="{FF2B5EF4-FFF2-40B4-BE49-F238E27FC236}">
                <a16:creationId xmlns:a16="http://schemas.microsoft.com/office/drawing/2014/main" id="{1665E115-7A40-30A2-74DA-D46A232332A6}"/>
              </a:ext>
            </a:extLst>
          </p:cNvPr>
          <p:cNvPicPr preferRelativeResize="0">
            <a:picLocks noChangeAspect="1" noChangeArrowheads="1"/>
          </p:cNvPicPr>
          <p:nvPr/>
        </p:nvPicPr>
        <p:blipFill>
          <a:blip r:embed="rId7" cstate="print"/>
          <a:srcRect/>
          <a:stretch>
            <a:fillRect/>
          </a:stretch>
        </p:blipFill>
        <p:spPr bwMode="auto">
          <a:xfrm>
            <a:off x="7433994" y="2284004"/>
            <a:ext cx="295275" cy="381000"/>
          </a:xfrm>
          <a:prstGeom prst="rect">
            <a:avLst/>
          </a:prstGeom>
          <a:noFill/>
          <a:ln w="9525">
            <a:noFill/>
            <a:miter lim="800000"/>
            <a:headEnd/>
            <a:tailEnd/>
          </a:ln>
        </p:spPr>
      </p:pic>
      <p:sp>
        <p:nvSpPr>
          <p:cNvPr id="35" name="Line 311">
            <a:extLst>
              <a:ext uri="{FF2B5EF4-FFF2-40B4-BE49-F238E27FC236}">
                <a16:creationId xmlns:a16="http://schemas.microsoft.com/office/drawing/2014/main" id="{3B844FCB-C650-3F65-31BA-F701CFB31621}"/>
              </a:ext>
            </a:extLst>
          </p:cNvPr>
          <p:cNvSpPr>
            <a:spLocks noChangeShapeType="1"/>
          </p:cNvSpPr>
          <p:nvPr/>
        </p:nvSpPr>
        <p:spPr bwMode="auto">
          <a:xfrm flipH="1">
            <a:off x="6853218" y="2523459"/>
            <a:ext cx="582657" cy="4552"/>
          </a:xfrm>
          <a:prstGeom prst="line">
            <a:avLst/>
          </a:prstGeom>
          <a:noFill/>
          <a:ln w="9525">
            <a:solidFill>
              <a:srgbClr val="0099FF"/>
            </a:solidFill>
            <a:round/>
            <a:headEnd/>
            <a:tailEnd type="triangle" w="med" len="med"/>
          </a:ln>
        </p:spPr>
        <p:txBody>
          <a:bodyPr/>
          <a:lstStyle/>
          <a:p>
            <a:endParaRPr lang="en-US"/>
          </a:p>
        </p:txBody>
      </p:sp>
      <p:sp>
        <p:nvSpPr>
          <p:cNvPr id="36" name="Line 312">
            <a:extLst>
              <a:ext uri="{FF2B5EF4-FFF2-40B4-BE49-F238E27FC236}">
                <a16:creationId xmlns:a16="http://schemas.microsoft.com/office/drawing/2014/main" id="{53ED6217-C4D7-70C3-A14A-50CD20A7B614}"/>
              </a:ext>
            </a:extLst>
          </p:cNvPr>
          <p:cNvSpPr>
            <a:spLocks noChangeShapeType="1"/>
          </p:cNvSpPr>
          <p:nvPr/>
        </p:nvSpPr>
        <p:spPr bwMode="auto">
          <a:xfrm flipV="1">
            <a:off x="6830872" y="2422790"/>
            <a:ext cx="613392" cy="10011"/>
          </a:xfrm>
          <a:prstGeom prst="line">
            <a:avLst/>
          </a:prstGeom>
          <a:noFill/>
          <a:ln w="9525">
            <a:solidFill>
              <a:srgbClr val="0099FF"/>
            </a:solidFill>
            <a:round/>
            <a:headEnd/>
            <a:tailEnd type="triangle" w="med" len="med"/>
          </a:ln>
        </p:spPr>
        <p:txBody>
          <a:bodyPr/>
          <a:lstStyle/>
          <a:p>
            <a:endParaRPr lang="en-US"/>
          </a:p>
        </p:txBody>
      </p:sp>
      <p:sp>
        <p:nvSpPr>
          <p:cNvPr id="37" name="Text Box 313">
            <a:extLst>
              <a:ext uri="{FF2B5EF4-FFF2-40B4-BE49-F238E27FC236}">
                <a16:creationId xmlns:a16="http://schemas.microsoft.com/office/drawing/2014/main" id="{71B174C5-0FDA-A9CA-2A15-3CAA2694575C}"/>
              </a:ext>
            </a:extLst>
          </p:cNvPr>
          <p:cNvSpPr txBox="1">
            <a:spLocks noChangeArrowheads="1"/>
          </p:cNvSpPr>
          <p:nvPr/>
        </p:nvSpPr>
        <p:spPr bwMode="auto">
          <a:xfrm>
            <a:off x="6907680" y="1828739"/>
            <a:ext cx="914400" cy="396875"/>
          </a:xfrm>
          <a:prstGeom prst="rect">
            <a:avLst/>
          </a:prstGeom>
          <a:noFill/>
          <a:ln w="9525">
            <a:noFill/>
            <a:miter lim="800000"/>
            <a:headEnd/>
            <a:tailEnd/>
          </a:ln>
        </p:spPr>
        <p:txBody>
          <a:bodyPr>
            <a:spAutoFit/>
          </a:bodyPr>
          <a:lstStyle/>
          <a:p>
            <a:r>
              <a:rPr lang="de-AT" sz="1000" dirty="0"/>
              <a:t>Mill Water Supply</a:t>
            </a:r>
            <a:endParaRPr lang="en-GB" sz="1000" dirty="0"/>
          </a:p>
        </p:txBody>
      </p:sp>
      <p:pic>
        <p:nvPicPr>
          <p:cNvPr id="38" name="Picture 318">
            <a:extLst>
              <a:ext uri="{FF2B5EF4-FFF2-40B4-BE49-F238E27FC236}">
                <a16:creationId xmlns:a16="http://schemas.microsoft.com/office/drawing/2014/main" id="{40F056E9-968F-A16D-0CBD-D3019BDB8FB9}"/>
              </a:ext>
            </a:extLst>
          </p:cNvPr>
          <p:cNvPicPr preferRelativeResize="0">
            <a:picLocks noChangeAspect="1" noChangeArrowheads="1"/>
          </p:cNvPicPr>
          <p:nvPr/>
        </p:nvPicPr>
        <p:blipFill>
          <a:blip r:embed="rId8" cstate="print"/>
          <a:srcRect/>
          <a:stretch>
            <a:fillRect/>
          </a:stretch>
        </p:blipFill>
        <p:spPr bwMode="auto">
          <a:xfrm>
            <a:off x="9243395" y="1009816"/>
            <a:ext cx="381000" cy="280988"/>
          </a:xfrm>
          <a:prstGeom prst="rect">
            <a:avLst/>
          </a:prstGeom>
          <a:noFill/>
          <a:ln w="9525">
            <a:noFill/>
            <a:miter lim="800000"/>
            <a:headEnd/>
            <a:tailEnd/>
          </a:ln>
        </p:spPr>
      </p:pic>
      <p:sp>
        <p:nvSpPr>
          <p:cNvPr id="39" name="Line 326">
            <a:extLst>
              <a:ext uri="{FF2B5EF4-FFF2-40B4-BE49-F238E27FC236}">
                <a16:creationId xmlns:a16="http://schemas.microsoft.com/office/drawing/2014/main" id="{F4D3FD45-BB12-7DBC-B309-C7135E4C0B07}"/>
              </a:ext>
            </a:extLst>
          </p:cNvPr>
          <p:cNvSpPr>
            <a:spLocks noChangeShapeType="1"/>
          </p:cNvSpPr>
          <p:nvPr/>
        </p:nvSpPr>
        <p:spPr bwMode="auto">
          <a:xfrm flipH="1" flipV="1">
            <a:off x="7671091" y="2405808"/>
            <a:ext cx="757154" cy="4563"/>
          </a:xfrm>
          <a:prstGeom prst="line">
            <a:avLst/>
          </a:prstGeom>
          <a:noFill/>
          <a:ln w="38100" cmpd="dbl">
            <a:solidFill>
              <a:srgbClr val="0099FF"/>
            </a:solidFill>
            <a:round/>
            <a:headEnd/>
            <a:tailEnd/>
          </a:ln>
        </p:spPr>
        <p:txBody>
          <a:bodyPr/>
          <a:lstStyle/>
          <a:p>
            <a:endParaRPr lang="en-US"/>
          </a:p>
        </p:txBody>
      </p:sp>
      <p:sp>
        <p:nvSpPr>
          <p:cNvPr id="40" name="Text Box 325">
            <a:extLst>
              <a:ext uri="{FF2B5EF4-FFF2-40B4-BE49-F238E27FC236}">
                <a16:creationId xmlns:a16="http://schemas.microsoft.com/office/drawing/2014/main" id="{631E09DF-C394-ED15-02F1-BD7856B56703}"/>
              </a:ext>
            </a:extLst>
          </p:cNvPr>
          <p:cNvSpPr txBox="1">
            <a:spLocks noChangeArrowheads="1"/>
          </p:cNvSpPr>
          <p:nvPr/>
        </p:nvSpPr>
        <p:spPr bwMode="auto">
          <a:xfrm>
            <a:off x="8595574" y="768394"/>
            <a:ext cx="1066800" cy="261610"/>
          </a:xfrm>
          <a:prstGeom prst="rect">
            <a:avLst/>
          </a:prstGeom>
          <a:noFill/>
          <a:ln w="9525">
            <a:noFill/>
            <a:miter lim="800000"/>
            <a:headEnd/>
            <a:tailEnd/>
          </a:ln>
        </p:spPr>
        <p:txBody>
          <a:bodyPr>
            <a:spAutoFit/>
          </a:bodyPr>
          <a:lstStyle/>
          <a:p>
            <a:r>
              <a:rPr lang="de-AT" sz="1000" b="0" dirty="0"/>
              <a:t>Blower, Filter</a:t>
            </a:r>
            <a:endParaRPr lang="en-GB" sz="1000" b="0" dirty="0"/>
          </a:p>
        </p:txBody>
      </p:sp>
      <p:graphicFrame>
        <p:nvGraphicFramePr>
          <p:cNvPr id="41" name="Object 2">
            <a:extLst>
              <a:ext uri="{FF2B5EF4-FFF2-40B4-BE49-F238E27FC236}">
                <a16:creationId xmlns:a16="http://schemas.microsoft.com/office/drawing/2014/main" id="{1B1713D9-9D11-0218-6EB2-6BAE4AE7B140}"/>
              </a:ext>
            </a:extLst>
          </p:cNvPr>
          <p:cNvGraphicFramePr>
            <a:graphicFrameLocks noChangeAspect="1"/>
          </p:cNvGraphicFramePr>
          <p:nvPr/>
        </p:nvGraphicFramePr>
        <p:xfrm>
          <a:off x="6005454" y="5417970"/>
          <a:ext cx="695668" cy="718703"/>
        </p:xfrm>
        <a:graphic>
          <a:graphicData uri="http://schemas.openxmlformats.org/presentationml/2006/ole">
            <mc:AlternateContent xmlns:mc="http://schemas.openxmlformats.org/markup-compatibility/2006">
              <mc:Choice xmlns:v="urn:schemas-microsoft-com:vml" Requires="v">
                <p:oleObj r:id="rId9" imgW="2847619" imgH="2952381" progId="PBrush">
                  <p:embed/>
                </p:oleObj>
              </mc:Choice>
              <mc:Fallback>
                <p:oleObj r:id="rId9" imgW="2847619" imgH="2952381" progId="PBrush">
                  <p:embed/>
                  <p:pic>
                    <p:nvPicPr>
                      <p:cNvPr id="41"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5454" y="5417970"/>
                        <a:ext cx="695668" cy="718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2" name="Picture 41" descr="Dell R720.PNG">
            <a:extLst>
              <a:ext uri="{FF2B5EF4-FFF2-40B4-BE49-F238E27FC236}">
                <a16:creationId xmlns:a16="http://schemas.microsoft.com/office/drawing/2014/main" id="{E8BDBC20-B6F7-6DFB-86BB-CEC2063962BD}"/>
              </a:ext>
            </a:extLst>
          </p:cNvPr>
          <p:cNvPicPr>
            <a:picLocks noChangeAspect="1"/>
          </p:cNvPicPr>
          <p:nvPr/>
        </p:nvPicPr>
        <p:blipFill>
          <a:blip r:embed="rId11" cstate="print"/>
          <a:stretch>
            <a:fillRect/>
          </a:stretch>
        </p:blipFill>
        <p:spPr>
          <a:xfrm>
            <a:off x="5436788" y="4496800"/>
            <a:ext cx="1476463" cy="769076"/>
          </a:xfrm>
          <a:prstGeom prst="rect">
            <a:avLst/>
          </a:prstGeom>
        </p:spPr>
      </p:pic>
      <p:sp>
        <p:nvSpPr>
          <p:cNvPr id="43" name="Line 4">
            <a:extLst>
              <a:ext uri="{FF2B5EF4-FFF2-40B4-BE49-F238E27FC236}">
                <a16:creationId xmlns:a16="http://schemas.microsoft.com/office/drawing/2014/main" id="{E4ECA290-438D-5080-0475-D969818A0947}"/>
              </a:ext>
            </a:extLst>
          </p:cNvPr>
          <p:cNvSpPr>
            <a:spLocks noChangeShapeType="1"/>
          </p:cNvSpPr>
          <p:nvPr/>
        </p:nvSpPr>
        <p:spPr bwMode="auto">
          <a:xfrm flipV="1">
            <a:off x="8449966" y="2635458"/>
            <a:ext cx="6359" cy="540492"/>
          </a:xfrm>
          <a:prstGeom prst="line">
            <a:avLst/>
          </a:prstGeom>
          <a:noFill/>
          <a:ln w="19050">
            <a:solidFill>
              <a:srgbClr val="0053A5"/>
            </a:solidFill>
            <a:round/>
            <a:headEnd type="none" w="sm" len="sm"/>
            <a:tailEnd type="none" w="sm" len="sm"/>
          </a:ln>
          <a:effectLst/>
        </p:spPr>
        <p:txBody>
          <a:bodyPr/>
          <a:lstStyle/>
          <a:p>
            <a:endParaRPr lang="en-US"/>
          </a:p>
        </p:txBody>
      </p:sp>
      <p:sp>
        <p:nvSpPr>
          <p:cNvPr id="44" name="Line 4">
            <a:extLst>
              <a:ext uri="{FF2B5EF4-FFF2-40B4-BE49-F238E27FC236}">
                <a16:creationId xmlns:a16="http://schemas.microsoft.com/office/drawing/2014/main" id="{40A02F34-C5F7-9A49-4E41-CCC40F16888C}"/>
              </a:ext>
            </a:extLst>
          </p:cNvPr>
          <p:cNvSpPr>
            <a:spLocks noChangeShapeType="1"/>
          </p:cNvSpPr>
          <p:nvPr/>
        </p:nvSpPr>
        <p:spPr bwMode="auto">
          <a:xfrm flipH="1" flipV="1">
            <a:off x="10764935" y="3202329"/>
            <a:ext cx="2885" cy="1256986"/>
          </a:xfrm>
          <a:prstGeom prst="line">
            <a:avLst/>
          </a:prstGeom>
          <a:noFill/>
          <a:ln w="19050">
            <a:solidFill>
              <a:srgbClr val="0053A5"/>
            </a:solidFill>
            <a:round/>
            <a:headEnd type="none" w="sm" len="sm"/>
            <a:tailEnd type="none" w="sm" len="sm"/>
          </a:ln>
          <a:effectLst/>
        </p:spPr>
        <p:txBody>
          <a:bodyPr/>
          <a:lstStyle/>
          <a:p>
            <a:endParaRPr lang="en-US"/>
          </a:p>
        </p:txBody>
      </p:sp>
      <p:sp>
        <p:nvSpPr>
          <p:cNvPr id="45" name="Line 4">
            <a:extLst>
              <a:ext uri="{FF2B5EF4-FFF2-40B4-BE49-F238E27FC236}">
                <a16:creationId xmlns:a16="http://schemas.microsoft.com/office/drawing/2014/main" id="{128D8377-1EB3-F1B5-4331-7E28C45AB7AD}"/>
              </a:ext>
            </a:extLst>
          </p:cNvPr>
          <p:cNvSpPr>
            <a:spLocks noChangeShapeType="1"/>
          </p:cNvSpPr>
          <p:nvPr/>
        </p:nvSpPr>
        <p:spPr bwMode="auto">
          <a:xfrm flipV="1">
            <a:off x="6153039" y="3265337"/>
            <a:ext cx="0" cy="1450563"/>
          </a:xfrm>
          <a:prstGeom prst="line">
            <a:avLst/>
          </a:prstGeom>
          <a:noFill/>
          <a:ln w="19050">
            <a:solidFill>
              <a:srgbClr val="0053A5"/>
            </a:solidFill>
            <a:round/>
            <a:headEnd type="none" w="sm" len="sm"/>
            <a:tailEnd type="none" w="sm" len="sm"/>
          </a:ln>
          <a:effectLst/>
        </p:spPr>
        <p:txBody>
          <a:bodyPr/>
          <a:lstStyle/>
          <a:p>
            <a:endParaRPr lang="en-US"/>
          </a:p>
        </p:txBody>
      </p:sp>
      <p:sp>
        <p:nvSpPr>
          <p:cNvPr id="46" name="Text Box 97">
            <a:extLst>
              <a:ext uri="{FF2B5EF4-FFF2-40B4-BE49-F238E27FC236}">
                <a16:creationId xmlns:a16="http://schemas.microsoft.com/office/drawing/2014/main" id="{5514F27B-76CA-8C1A-330A-0E135C848014}"/>
              </a:ext>
            </a:extLst>
          </p:cNvPr>
          <p:cNvSpPr txBox="1">
            <a:spLocks noChangeArrowheads="1"/>
          </p:cNvSpPr>
          <p:nvPr/>
        </p:nvSpPr>
        <p:spPr bwMode="auto">
          <a:xfrm>
            <a:off x="6701122" y="5428509"/>
            <a:ext cx="2056294" cy="553998"/>
          </a:xfrm>
          <a:prstGeom prst="rect">
            <a:avLst/>
          </a:prstGeom>
          <a:noFill/>
          <a:ln w="12700">
            <a:noFill/>
            <a:miter lim="800000"/>
            <a:headEnd type="none" w="sm" len="sm"/>
            <a:tailEnd type="none" w="sm" len="sm"/>
          </a:ln>
          <a:effectLst/>
        </p:spPr>
        <p:txBody>
          <a:bodyPr wrap="square">
            <a:spAutoFit/>
          </a:bodyPr>
          <a:lstStyle/>
          <a:p>
            <a:pPr>
              <a:lnSpc>
                <a:spcPct val="100000"/>
              </a:lnSpc>
            </a:pPr>
            <a:r>
              <a:rPr lang="fi-FI" sz="1000" b="0" dirty="0"/>
              <a:t>MD Dilution Control</a:t>
            </a:r>
          </a:p>
          <a:p>
            <a:pPr>
              <a:lnSpc>
                <a:spcPct val="100000"/>
              </a:lnSpc>
            </a:pPr>
            <a:r>
              <a:rPr lang="fi-FI" sz="1000" b="0" dirty="0"/>
              <a:t>BW, Dry Stock, Moi, Dryer Shutdown, Jet to Wire</a:t>
            </a:r>
            <a:r>
              <a:rPr lang="fi-FI" sz="1000" dirty="0"/>
              <a:t>, </a:t>
            </a:r>
            <a:endParaRPr lang="fi-FI" sz="1000" b="0" dirty="0"/>
          </a:p>
        </p:txBody>
      </p:sp>
      <p:sp>
        <p:nvSpPr>
          <p:cNvPr id="50" name="Text Box 12">
            <a:extLst>
              <a:ext uri="{FF2B5EF4-FFF2-40B4-BE49-F238E27FC236}">
                <a16:creationId xmlns:a16="http://schemas.microsoft.com/office/drawing/2014/main" id="{02FA10F8-9847-6B5B-14B7-B1AB4E24B425}"/>
              </a:ext>
            </a:extLst>
          </p:cNvPr>
          <p:cNvSpPr txBox="1">
            <a:spLocks noChangeArrowheads="1"/>
          </p:cNvSpPr>
          <p:nvPr/>
        </p:nvSpPr>
        <p:spPr bwMode="auto">
          <a:xfrm>
            <a:off x="6695162" y="2836926"/>
            <a:ext cx="1284288" cy="274637"/>
          </a:xfrm>
          <a:prstGeom prst="rect">
            <a:avLst/>
          </a:prstGeom>
          <a:noFill/>
          <a:ln w="12700">
            <a:noFill/>
            <a:miter lim="800000"/>
            <a:headEnd type="none" w="sm" len="sm"/>
            <a:tailEnd type="none" w="sm" len="sm"/>
          </a:ln>
          <a:effectLst/>
        </p:spPr>
        <p:txBody>
          <a:bodyPr>
            <a:spAutoFit/>
          </a:bodyPr>
          <a:lstStyle/>
          <a:p>
            <a:pPr algn="l">
              <a:lnSpc>
                <a:spcPct val="100000"/>
              </a:lnSpc>
            </a:pPr>
            <a:r>
              <a:rPr lang="en-GB" b="0" dirty="0"/>
              <a:t>Switching Hub</a:t>
            </a:r>
          </a:p>
        </p:txBody>
      </p:sp>
      <p:sp>
        <p:nvSpPr>
          <p:cNvPr id="51" name="Text Box 60">
            <a:extLst>
              <a:ext uri="{FF2B5EF4-FFF2-40B4-BE49-F238E27FC236}">
                <a16:creationId xmlns:a16="http://schemas.microsoft.com/office/drawing/2014/main" id="{18DB6127-DFA6-1FF3-EA71-D22767799372}"/>
              </a:ext>
            </a:extLst>
          </p:cNvPr>
          <p:cNvSpPr txBox="1">
            <a:spLocks noChangeArrowheads="1"/>
          </p:cNvSpPr>
          <p:nvPr/>
        </p:nvSpPr>
        <p:spPr bwMode="auto">
          <a:xfrm rot="21575629">
            <a:off x="4205371" y="1601673"/>
            <a:ext cx="1551806" cy="147733"/>
          </a:xfrm>
          <a:prstGeom prst="rect">
            <a:avLst/>
          </a:prstGeom>
          <a:noFill/>
          <a:ln w="9525">
            <a:noFill/>
            <a:miter lim="800000"/>
            <a:headEnd/>
            <a:tailEnd/>
          </a:ln>
          <a:effectLst/>
        </p:spPr>
        <p:txBody>
          <a:bodyPr wrap="square" lIns="0" tIns="0" rIns="0" bIns="0">
            <a:spAutoFit/>
          </a:bodyPr>
          <a:lstStyle/>
          <a:p>
            <a:pPr algn="ctr" defTabSz="1038225">
              <a:lnSpc>
                <a:spcPct val="80000"/>
              </a:lnSpc>
            </a:pPr>
            <a:r>
              <a:rPr lang="en-US" b="1" dirty="0">
                <a:latin typeface="Arial" pitchFamily="34" charset="0"/>
              </a:rPr>
              <a:t>Thin Client Station</a:t>
            </a:r>
          </a:p>
        </p:txBody>
      </p:sp>
      <p:pic>
        <p:nvPicPr>
          <p:cNvPr id="52" name="Picture 1">
            <a:extLst>
              <a:ext uri="{FF2B5EF4-FFF2-40B4-BE49-F238E27FC236}">
                <a16:creationId xmlns:a16="http://schemas.microsoft.com/office/drawing/2014/main" id="{DA78C286-CC12-3C4D-C290-8510444679F7}"/>
              </a:ext>
            </a:extLst>
          </p:cNvPr>
          <p:cNvPicPr>
            <a:picLocks noChangeAspect="1" noChangeArrowheads="1"/>
          </p:cNvPicPr>
          <p:nvPr/>
        </p:nvPicPr>
        <p:blipFill>
          <a:blip r:embed="rId12" cstate="print"/>
          <a:srcRect/>
          <a:stretch>
            <a:fillRect/>
          </a:stretch>
        </p:blipFill>
        <p:spPr bwMode="auto">
          <a:xfrm>
            <a:off x="4138216" y="1865068"/>
            <a:ext cx="1482813" cy="874349"/>
          </a:xfrm>
          <a:prstGeom prst="rect">
            <a:avLst/>
          </a:prstGeom>
          <a:noFill/>
          <a:ln w="9525">
            <a:noFill/>
            <a:miter lim="800000"/>
            <a:headEnd/>
            <a:tailEnd/>
          </a:ln>
        </p:spPr>
      </p:pic>
      <p:sp>
        <p:nvSpPr>
          <p:cNvPr id="53" name="Line 4">
            <a:extLst>
              <a:ext uri="{FF2B5EF4-FFF2-40B4-BE49-F238E27FC236}">
                <a16:creationId xmlns:a16="http://schemas.microsoft.com/office/drawing/2014/main" id="{5564CB1F-3F80-1195-03BB-2721E0BAB153}"/>
              </a:ext>
            </a:extLst>
          </p:cNvPr>
          <p:cNvSpPr>
            <a:spLocks noChangeShapeType="1"/>
          </p:cNvSpPr>
          <p:nvPr/>
        </p:nvSpPr>
        <p:spPr bwMode="auto">
          <a:xfrm flipV="1">
            <a:off x="4577523" y="2592487"/>
            <a:ext cx="3804" cy="583462"/>
          </a:xfrm>
          <a:prstGeom prst="line">
            <a:avLst/>
          </a:prstGeom>
          <a:noFill/>
          <a:ln w="19050">
            <a:solidFill>
              <a:srgbClr val="0053A5"/>
            </a:solidFill>
            <a:round/>
            <a:headEnd type="none" w="sm" len="sm"/>
            <a:tailEnd type="none" w="sm" len="sm"/>
          </a:ln>
          <a:effectLst/>
        </p:spPr>
        <p:txBody>
          <a:bodyPr/>
          <a:lstStyle/>
          <a:p>
            <a:endParaRPr lang="en-US"/>
          </a:p>
        </p:txBody>
      </p:sp>
      <p:sp>
        <p:nvSpPr>
          <p:cNvPr id="54" name="Line 4">
            <a:extLst>
              <a:ext uri="{FF2B5EF4-FFF2-40B4-BE49-F238E27FC236}">
                <a16:creationId xmlns:a16="http://schemas.microsoft.com/office/drawing/2014/main" id="{0791BFC1-A1F4-2321-5A70-7A3EFD9476E3}"/>
              </a:ext>
            </a:extLst>
          </p:cNvPr>
          <p:cNvSpPr>
            <a:spLocks noChangeShapeType="1"/>
          </p:cNvSpPr>
          <p:nvPr/>
        </p:nvSpPr>
        <p:spPr bwMode="auto">
          <a:xfrm flipH="1" flipV="1">
            <a:off x="7822079" y="3183230"/>
            <a:ext cx="13759" cy="749470"/>
          </a:xfrm>
          <a:prstGeom prst="line">
            <a:avLst/>
          </a:prstGeom>
          <a:noFill/>
          <a:ln w="19050">
            <a:solidFill>
              <a:srgbClr val="0053A5"/>
            </a:solidFill>
            <a:round/>
            <a:headEnd type="none" w="sm" len="sm"/>
            <a:tailEnd type="none" w="sm" len="sm"/>
          </a:ln>
          <a:effectLst/>
        </p:spPr>
        <p:txBody>
          <a:bodyPr/>
          <a:lstStyle/>
          <a:p>
            <a:endParaRPr lang="en-US"/>
          </a:p>
        </p:txBody>
      </p:sp>
      <p:pic>
        <p:nvPicPr>
          <p:cNvPr id="55" name="Picture 54" descr="Proflow II.bmp">
            <a:extLst>
              <a:ext uri="{FF2B5EF4-FFF2-40B4-BE49-F238E27FC236}">
                <a16:creationId xmlns:a16="http://schemas.microsoft.com/office/drawing/2014/main" id="{C38334DC-7A2F-3BF5-ACC5-36019BDC2349}"/>
              </a:ext>
            </a:extLst>
          </p:cNvPr>
          <p:cNvPicPr>
            <a:picLocks noChangeAspect="1"/>
          </p:cNvPicPr>
          <p:nvPr/>
        </p:nvPicPr>
        <p:blipFill>
          <a:blip r:embed="rId13" cstate="print"/>
          <a:stretch>
            <a:fillRect/>
          </a:stretch>
        </p:blipFill>
        <p:spPr>
          <a:xfrm>
            <a:off x="7599737" y="3689729"/>
            <a:ext cx="472973" cy="708864"/>
          </a:xfrm>
          <a:prstGeom prst="rect">
            <a:avLst/>
          </a:prstGeom>
        </p:spPr>
      </p:pic>
      <p:sp>
        <p:nvSpPr>
          <p:cNvPr id="57" name="Text Box 99">
            <a:extLst>
              <a:ext uri="{FF2B5EF4-FFF2-40B4-BE49-F238E27FC236}">
                <a16:creationId xmlns:a16="http://schemas.microsoft.com/office/drawing/2014/main" id="{10B202AD-123C-1E56-D481-E8ABEF18DD53}"/>
              </a:ext>
            </a:extLst>
          </p:cNvPr>
          <p:cNvSpPr txBox="1">
            <a:spLocks noChangeArrowheads="1"/>
          </p:cNvSpPr>
          <p:nvPr/>
        </p:nvSpPr>
        <p:spPr bwMode="auto">
          <a:xfrm>
            <a:off x="7391848" y="4457169"/>
            <a:ext cx="931665" cy="369332"/>
          </a:xfrm>
          <a:prstGeom prst="rect">
            <a:avLst/>
          </a:prstGeom>
          <a:noFill/>
          <a:ln w="12700">
            <a:noFill/>
            <a:miter lim="800000"/>
            <a:headEnd type="none" w="sm" len="sm"/>
            <a:tailEnd type="none" w="sm" len="sm"/>
          </a:ln>
          <a:effectLst/>
        </p:spPr>
        <p:txBody>
          <a:bodyPr wrap="none">
            <a:spAutoFit/>
          </a:bodyPr>
          <a:lstStyle/>
          <a:p>
            <a:pPr algn="l">
              <a:lnSpc>
                <a:spcPct val="100000"/>
              </a:lnSpc>
            </a:pPr>
            <a:r>
              <a:rPr lang="en-GB" sz="900" b="0" dirty="0" err="1"/>
              <a:t>ProFlow</a:t>
            </a:r>
            <a:r>
              <a:rPr lang="en-GB" sz="900" b="0" dirty="0"/>
              <a:t> 55+1 </a:t>
            </a:r>
          </a:p>
          <a:p>
            <a:pPr algn="l">
              <a:lnSpc>
                <a:spcPct val="100000"/>
              </a:lnSpc>
            </a:pPr>
            <a:r>
              <a:rPr lang="en-GB" sz="900" b="0" dirty="0"/>
              <a:t>  CD-Controls</a:t>
            </a:r>
          </a:p>
        </p:txBody>
      </p:sp>
      <p:sp>
        <p:nvSpPr>
          <p:cNvPr id="58" name="Text Box 97">
            <a:extLst>
              <a:ext uri="{FF2B5EF4-FFF2-40B4-BE49-F238E27FC236}">
                <a16:creationId xmlns:a16="http://schemas.microsoft.com/office/drawing/2014/main" id="{06B6F348-64E5-C8AE-A550-F12FF846A30B}"/>
              </a:ext>
            </a:extLst>
          </p:cNvPr>
          <p:cNvSpPr txBox="1">
            <a:spLocks noChangeArrowheads="1"/>
          </p:cNvSpPr>
          <p:nvPr/>
        </p:nvSpPr>
        <p:spPr bwMode="auto">
          <a:xfrm>
            <a:off x="5969842" y="998108"/>
            <a:ext cx="2056294" cy="400110"/>
          </a:xfrm>
          <a:prstGeom prst="rect">
            <a:avLst/>
          </a:prstGeom>
          <a:noFill/>
          <a:ln w="12700">
            <a:noFill/>
            <a:miter lim="800000"/>
            <a:headEnd type="none" w="sm" len="sm"/>
            <a:tailEnd type="none" w="sm" len="sm"/>
          </a:ln>
          <a:effectLst/>
        </p:spPr>
        <p:txBody>
          <a:bodyPr wrap="square">
            <a:spAutoFit/>
          </a:bodyPr>
          <a:lstStyle/>
          <a:p>
            <a:pPr>
              <a:lnSpc>
                <a:spcPct val="100000"/>
              </a:lnSpc>
            </a:pPr>
            <a:r>
              <a:rPr lang="fi-FI" sz="1000" b="0" dirty="0"/>
              <a:t>Sr90 BW, Z Sensor, MW Moisture, Color Sheet Temp,</a:t>
            </a:r>
          </a:p>
        </p:txBody>
      </p:sp>
      <p:pic>
        <p:nvPicPr>
          <p:cNvPr id="61" name="Picture 60">
            <a:extLst>
              <a:ext uri="{FF2B5EF4-FFF2-40B4-BE49-F238E27FC236}">
                <a16:creationId xmlns:a16="http://schemas.microsoft.com/office/drawing/2014/main" id="{BEBD0D07-335C-2D0C-63B0-47174B15E61D}"/>
              </a:ext>
            </a:extLst>
          </p:cNvPr>
          <p:cNvPicPr>
            <a:picLocks noChangeAspect="1"/>
          </p:cNvPicPr>
          <p:nvPr/>
        </p:nvPicPr>
        <p:blipFill>
          <a:blip r:embed="rId14"/>
          <a:stretch>
            <a:fillRect/>
          </a:stretch>
        </p:blipFill>
        <p:spPr>
          <a:xfrm>
            <a:off x="8143770" y="1165388"/>
            <a:ext cx="890559" cy="1867050"/>
          </a:xfrm>
          <a:prstGeom prst="rect">
            <a:avLst/>
          </a:prstGeom>
        </p:spPr>
      </p:pic>
      <p:sp>
        <p:nvSpPr>
          <p:cNvPr id="63" name="Line 320">
            <a:extLst>
              <a:ext uri="{FF2B5EF4-FFF2-40B4-BE49-F238E27FC236}">
                <a16:creationId xmlns:a16="http://schemas.microsoft.com/office/drawing/2014/main" id="{4DF96255-BAB7-5E8A-4E18-AA7723CE8E4A}"/>
              </a:ext>
            </a:extLst>
          </p:cNvPr>
          <p:cNvSpPr>
            <a:spLocks noChangeShapeType="1"/>
          </p:cNvSpPr>
          <p:nvPr/>
        </p:nvSpPr>
        <p:spPr bwMode="auto">
          <a:xfrm flipV="1">
            <a:off x="8895099" y="1153070"/>
            <a:ext cx="402542" cy="2816"/>
          </a:xfrm>
          <a:prstGeom prst="line">
            <a:avLst/>
          </a:prstGeom>
          <a:noFill/>
          <a:ln w="38100">
            <a:solidFill>
              <a:srgbClr val="FFCC66"/>
            </a:solidFill>
            <a:round/>
            <a:headEnd/>
            <a:tailEnd/>
          </a:ln>
        </p:spPr>
        <p:txBody>
          <a:bodyPr/>
          <a:lstStyle/>
          <a:p>
            <a:endParaRPr lang="en-US"/>
          </a:p>
        </p:txBody>
      </p:sp>
      <p:sp>
        <p:nvSpPr>
          <p:cNvPr id="64" name="Line 330">
            <a:extLst>
              <a:ext uri="{FF2B5EF4-FFF2-40B4-BE49-F238E27FC236}">
                <a16:creationId xmlns:a16="http://schemas.microsoft.com/office/drawing/2014/main" id="{E2F326B7-A6CD-D5E3-5A31-568E1F2440D5}"/>
              </a:ext>
            </a:extLst>
          </p:cNvPr>
          <p:cNvSpPr>
            <a:spLocks noChangeShapeType="1"/>
          </p:cNvSpPr>
          <p:nvPr/>
        </p:nvSpPr>
        <p:spPr bwMode="auto">
          <a:xfrm flipH="1" flipV="1">
            <a:off x="8895099" y="1153070"/>
            <a:ext cx="0" cy="454314"/>
          </a:xfrm>
          <a:prstGeom prst="line">
            <a:avLst/>
          </a:prstGeom>
          <a:noFill/>
          <a:ln w="38100">
            <a:solidFill>
              <a:srgbClr val="FFCC66"/>
            </a:solidFill>
            <a:round/>
            <a:headEnd/>
            <a:tailEnd/>
          </a:ln>
        </p:spPr>
        <p:txBody>
          <a:bodyPr/>
          <a:lstStyle/>
          <a:p>
            <a:endParaRPr lang="en-US"/>
          </a:p>
        </p:txBody>
      </p:sp>
      <p:pic>
        <p:nvPicPr>
          <p:cNvPr id="65" name="Picture 64">
            <a:extLst>
              <a:ext uri="{FF2B5EF4-FFF2-40B4-BE49-F238E27FC236}">
                <a16:creationId xmlns:a16="http://schemas.microsoft.com/office/drawing/2014/main" id="{772D11DA-5F98-E22F-013C-6648DA10ECB1}"/>
              </a:ext>
            </a:extLst>
          </p:cNvPr>
          <p:cNvPicPr>
            <a:picLocks noChangeAspect="1"/>
          </p:cNvPicPr>
          <p:nvPr/>
        </p:nvPicPr>
        <p:blipFill>
          <a:blip r:embed="rId15"/>
          <a:stretch>
            <a:fillRect/>
          </a:stretch>
        </p:blipFill>
        <p:spPr>
          <a:xfrm>
            <a:off x="8831277" y="3434998"/>
            <a:ext cx="343074" cy="1021923"/>
          </a:xfrm>
          <a:prstGeom prst="rect">
            <a:avLst/>
          </a:prstGeom>
        </p:spPr>
      </p:pic>
      <p:sp>
        <p:nvSpPr>
          <p:cNvPr id="66" name="Line 4">
            <a:extLst>
              <a:ext uri="{FF2B5EF4-FFF2-40B4-BE49-F238E27FC236}">
                <a16:creationId xmlns:a16="http://schemas.microsoft.com/office/drawing/2014/main" id="{5259769F-4C4F-D85E-826D-D8988E30818E}"/>
              </a:ext>
            </a:extLst>
          </p:cNvPr>
          <p:cNvSpPr>
            <a:spLocks noChangeShapeType="1"/>
          </p:cNvSpPr>
          <p:nvPr/>
        </p:nvSpPr>
        <p:spPr bwMode="auto">
          <a:xfrm flipV="1">
            <a:off x="9082136" y="3202328"/>
            <a:ext cx="0" cy="316540"/>
          </a:xfrm>
          <a:prstGeom prst="line">
            <a:avLst/>
          </a:prstGeom>
          <a:noFill/>
          <a:ln w="19050">
            <a:solidFill>
              <a:srgbClr val="0053A5"/>
            </a:solidFill>
            <a:round/>
            <a:headEnd type="none" w="sm" len="sm"/>
            <a:tailEnd type="none" w="sm" len="sm"/>
          </a:ln>
          <a:effectLst/>
        </p:spPr>
        <p:txBody>
          <a:bodyPr/>
          <a:lstStyle/>
          <a:p>
            <a:endParaRPr lang="en-US"/>
          </a:p>
        </p:txBody>
      </p:sp>
      <p:sp>
        <p:nvSpPr>
          <p:cNvPr id="67" name="Text Box 99">
            <a:extLst>
              <a:ext uri="{FF2B5EF4-FFF2-40B4-BE49-F238E27FC236}">
                <a16:creationId xmlns:a16="http://schemas.microsoft.com/office/drawing/2014/main" id="{D093B056-F7B0-A2F3-0C34-707B75E79170}"/>
              </a:ext>
            </a:extLst>
          </p:cNvPr>
          <p:cNvSpPr txBox="1">
            <a:spLocks noChangeArrowheads="1"/>
          </p:cNvSpPr>
          <p:nvPr/>
        </p:nvSpPr>
        <p:spPr bwMode="auto">
          <a:xfrm>
            <a:off x="8616303" y="4480785"/>
            <a:ext cx="1072730" cy="369332"/>
          </a:xfrm>
          <a:prstGeom prst="rect">
            <a:avLst/>
          </a:prstGeom>
          <a:noFill/>
          <a:ln w="12700">
            <a:noFill/>
            <a:miter lim="800000"/>
            <a:headEnd type="none" w="sm" len="sm"/>
            <a:tailEnd type="none" w="sm" len="sm"/>
          </a:ln>
          <a:effectLst/>
        </p:spPr>
        <p:txBody>
          <a:bodyPr wrap="none">
            <a:spAutoFit/>
          </a:bodyPr>
          <a:lstStyle/>
          <a:p>
            <a:pPr algn="l">
              <a:lnSpc>
                <a:spcPct val="100000"/>
              </a:lnSpc>
            </a:pPr>
            <a:r>
              <a:rPr lang="en-GB" sz="900" b="0" dirty="0"/>
              <a:t>Steam Box 33+1 </a:t>
            </a:r>
          </a:p>
          <a:p>
            <a:pPr algn="l">
              <a:lnSpc>
                <a:spcPct val="100000"/>
              </a:lnSpc>
            </a:pPr>
            <a:r>
              <a:rPr lang="en-GB" sz="900" b="0" dirty="0"/>
              <a:t>  CD-Controls</a:t>
            </a:r>
          </a:p>
        </p:txBody>
      </p:sp>
      <p:sp>
        <p:nvSpPr>
          <p:cNvPr id="68" name="Rectangle: Rounded Corners 67">
            <a:extLst>
              <a:ext uri="{FF2B5EF4-FFF2-40B4-BE49-F238E27FC236}">
                <a16:creationId xmlns:a16="http://schemas.microsoft.com/office/drawing/2014/main" id="{7C3CAB48-50B1-F328-56F7-3FF1612501A9}"/>
              </a:ext>
            </a:extLst>
          </p:cNvPr>
          <p:cNvSpPr/>
          <p:nvPr/>
        </p:nvSpPr>
        <p:spPr>
          <a:xfrm>
            <a:off x="185707" y="745689"/>
            <a:ext cx="3581061" cy="5377343"/>
          </a:xfrm>
          <a:prstGeom prst="roundRect">
            <a:avLst/>
          </a:prstGeom>
          <a:ln w="12700"/>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endParaRPr lang="de-AT" dirty="0">
              <a:solidFill>
                <a:schemeClr val="accent3"/>
              </a:solidFill>
            </a:endParaRPr>
          </a:p>
        </p:txBody>
      </p:sp>
      <p:pic>
        <p:nvPicPr>
          <p:cNvPr id="69" name="Picture 68">
            <a:extLst>
              <a:ext uri="{FF2B5EF4-FFF2-40B4-BE49-F238E27FC236}">
                <a16:creationId xmlns:a16="http://schemas.microsoft.com/office/drawing/2014/main" id="{5916057A-1CD9-7ABE-5699-D464E8CC3C5E}"/>
              </a:ext>
            </a:extLst>
          </p:cNvPr>
          <p:cNvPicPr>
            <a:picLocks noChangeAspect="1"/>
          </p:cNvPicPr>
          <p:nvPr/>
        </p:nvPicPr>
        <p:blipFill>
          <a:blip r:embed="rId16"/>
          <a:stretch>
            <a:fillRect/>
          </a:stretch>
        </p:blipFill>
        <p:spPr>
          <a:xfrm>
            <a:off x="1271709" y="1080913"/>
            <a:ext cx="2100787" cy="1397978"/>
          </a:xfrm>
          <a:prstGeom prst="rect">
            <a:avLst/>
          </a:prstGeom>
        </p:spPr>
      </p:pic>
      <p:pic>
        <p:nvPicPr>
          <p:cNvPr id="70" name="Picture 69">
            <a:extLst>
              <a:ext uri="{FF2B5EF4-FFF2-40B4-BE49-F238E27FC236}">
                <a16:creationId xmlns:a16="http://schemas.microsoft.com/office/drawing/2014/main" id="{D9456122-7DB3-0743-F3B2-85FBE9416B41}"/>
              </a:ext>
            </a:extLst>
          </p:cNvPr>
          <p:cNvPicPr>
            <a:picLocks noChangeAspect="1"/>
          </p:cNvPicPr>
          <p:nvPr/>
        </p:nvPicPr>
        <p:blipFill>
          <a:blip r:embed="rId17"/>
          <a:stretch>
            <a:fillRect/>
          </a:stretch>
        </p:blipFill>
        <p:spPr>
          <a:xfrm>
            <a:off x="1748272" y="4715901"/>
            <a:ext cx="859671" cy="522171"/>
          </a:xfrm>
          <a:prstGeom prst="rect">
            <a:avLst/>
          </a:prstGeom>
        </p:spPr>
      </p:pic>
      <p:sp>
        <p:nvSpPr>
          <p:cNvPr id="71" name="TextBox 70">
            <a:extLst>
              <a:ext uri="{FF2B5EF4-FFF2-40B4-BE49-F238E27FC236}">
                <a16:creationId xmlns:a16="http://schemas.microsoft.com/office/drawing/2014/main" id="{3F3A294A-05EF-2FEF-876E-E5CCA6D495E9}"/>
              </a:ext>
            </a:extLst>
          </p:cNvPr>
          <p:cNvSpPr txBox="1"/>
          <p:nvPr/>
        </p:nvSpPr>
        <p:spPr>
          <a:xfrm>
            <a:off x="2837463" y="3944260"/>
            <a:ext cx="719581" cy="248466"/>
          </a:xfrm>
          <a:prstGeom prst="rect">
            <a:avLst/>
          </a:prstGeom>
          <a:noFill/>
        </p:spPr>
        <p:txBody>
          <a:bodyPr wrap="square" rtlCol="0">
            <a:spAutoFit/>
          </a:bodyPr>
          <a:lstStyle/>
          <a:p>
            <a:r>
              <a:rPr lang="en-US" sz="1000" dirty="0">
                <a:solidFill>
                  <a:srgbClr val="000000"/>
                </a:solidFill>
                <a:latin typeface="Arial" charset="0"/>
              </a:rPr>
              <a:t>OPC-DA</a:t>
            </a:r>
          </a:p>
        </p:txBody>
      </p:sp>
      <p:sp>
        <p:nvSpPr>
          <p:cNvPr id="72" name="TextBox 71">
            <a:extLst>
              <a:ext uri="{FF2B5EF4-FFF2-40B4-BE49-F238E27FC236}">
                <a16:creationId xmlns:a16="http://schemas.microsoft.com/office/drawing/2014/main" id="{8C3B4C04-D7B2-3AF4-2AFA-DEC963AED01E}"/>
              </a:ext>
            </a:extLst>
          </p:cNvPr>
          <p:cNvSpPr txBox="1"/>
          <p:nvPr/>
        </p:nvSpPr>
        <p:spPr>
          <a:xfrm>
            <a:off x="2327550" y="5448084"/>
            <a:ext cx="1044946" cy="400110"/>
          </a:xfrm>
          <a:prstGeom prst="rect">
            <a:avLst/>
          </a:prstGeom>
          <a:noFill/>
        </p:spPr>
        <p:txBody>
          <a:bodyPr wrap="square" rtlCol="0">
            <a:spAutoFit/>
          </a:bodyPr>
          <a:lstStyle/>
          <a:p>
            <a:r>
              <a:rPr lang="en-CA" sz="1000" dirty="0">
                <a:solidFill>
                  <a:srgbClr val="000000"/>
                </a:solidFill>
                <a:latin typeface="Arial" charset="0"/>
              </a:rPr>
              <a:t>In</a:t>
            </a:r>
            <a:r>
              <a:rPr lang="en-US" sz="1000" dirty="0">
                <a:solidFill>
                  <a:srgbClr val="000000"/>
                </a:solidFill>
                <a:latin typeface="Arial" charset="0"/>
              </a:rPr>
              <a:t>bound </a:t>
            </a:r>
          </a:p>
          <a:p>
            <a:r>
              <a:rPr lang="en-US" sz="1000" dirty="0">
                <a:solidFill>
                  <a:srgbClr val="000000"/>
                </a:solidFill>
                <a:latin typeface="Arial" charset="0"/>
              </a:rPr>
              <a:t>traffic ONLY</a:t>
            </a:r>
          </a:p>
        </p:txBody>
      </p:sp>
      <p:pic>
        <p:nvPicPr>
          <p:cNvPr id="73" name="Picture 72">
            <a:extLst>
              <a:ext uri="{FF2B5EF4-FFF2-40B4-BE49-F238E27FC236}">
                <a16:creationId xmlns:a16="http://schemas.microsoft.com/office/drawing/2014/main" id="{7952743D-1F8C-7F38-7816-C104F2857A8C}"/>
              </a:ext>
            </a:extLst>
          </p:cNvPr>
          <p:cNvPicPr>
            <a:picLocks noChangeAspect="1"/>
          </p:cNvPicPr>
          <p:nvPr/>
        </p:nvPicPr>
        <p:blipFill>
          <a:blip r:embed="rId18"/>
          <a:stretch>
            <a:fillRect/>
          </a:stretch>
        </p:blipFill>
        <p:spPr>
          <a:xfrm>
            <a:off x="2018181" y="3332501"/>
            <a:ext cx="442061" cy="532278"/>
          </a:xfrm>
          <a:prstGeom prst="rect">
            <a:avLst/>
          </a:prstGeom>
        </p:spPr>
      </p:pic>
      <p:sp>
        <p:nvSpPr>
          <p:cNvPr id="74" name="Line 4">
            <a:extLst>
              <a:ext uri="{FF2B5EF4-FFF2-40B4-BE49-F238E27FC236}">
                <a16:creationId xmlns:a16="http://schemas.microsoft.com/office/drawing/2014/main" id="{329D0E87-FCAB-F7C0-751B-DBC054A920E4}"/>
              </a:ext>
            </a:extLst>
          </p:cNvPr>
          <p:cNvSpPr>
            <a:spLocks noChangeShapeType="1"/>
          </p:cNvSpPr>
          <p:nvPr/>
        </p:nvSpPr>
        <p:spPr bwMode="auto">
          <a:xfrm flipV="1">
            <a:off x="2253914" y="3735632"/>
            <a:ext cx="22614" cy="1157648"/>
          </a:xfrm>
          <a:prstGeom prst="line">
            <a:avLst/>
          </a:prstGeom>
          <a:noFill/>
          <a:ln w="19050">
            <a:solidFill>
              <a:srgbClr val="0053A5"/>
            </a:solidFill>
            <a:round/>
            <a:headEnd type="none" w="sm" len="sm"/>
            <a:tailEnd type="none" w="sm" len="sm"/>
          </a:ln>
          <a:effectLst/>
        </p:spPr>
        <p:txBody>
          <a:bodyPr/>
          <a:lstStyle/>
          <a:p>
            <a:endParaRPr lang="en-US"/>
          </a:p>
        </p:txBody>
      </p:sp>
      <p:sp>
        <p:nvSpPr>
          <p:cNvPr id="75" name="TextBox 74">
            <a:extLst>
              <a:ext uri="{FF2B5EF4-FFF2-40B4-BE49-F238E27FC236}">
                <a16:creationId xmlns:a16="http://schemas.microsoft.com/office/drawing/2014/main" id="{66288265-9034-D547-987B-F34EFC75B5C6}"/>
              </a:ext>
            </a:extLst>
          </p:cNvPr>
          <p:cNvSpPr txBox="1"/>
          <p:nvPr/>
        </p:nvSpPr>
        <p:spPr>
          <a:xfrm>
            <a:off x="1171266" y="3314057"/>
            <a:ext cx="952107" cy="400110"/>
          </a:xfrm>
          <a:prstGeom prst="rect">
            <a:avLst/>
          </a:prstGeom>
          <a:noFill/>
        </p:spPr>
        <p:txBody>
          <a:bodyPr wrap="square" rtlCol="0">
            <a:spAutoFit/>
          </a:bodyPr>
          <a:lstStyle/>
          <a:p>
            <a:pPr algn="ctr"/>
            <a:r>
              <a:rPr lang="en-US" sz="1000" dirty="0">
                <a:solidFill>
                  <a:srgbClr val="000000"/>
                </a:solidFill>
                <a:latin typeface="Arial" charset="0"/>
              </a:rPr>
              <a:t> 4G </a:t>
            </a:r>
            <a:r>
              <a:rPr lang="en-US" sz="1000" dirty="0" err="1">
                <a:solidFill>
                  <a:srgbClr val="000000"/>
                </a:solidFill>
                <a:latin typeface="Arial" charset="0"/>
              </a:rPr>
              <a:t>Routerport</a:t>
            </a:r>
            <a:endParaRPr lang="en-US" sz="1000" dirty="0">
              <a:solidFill>
                <a:srgbClr val="000000"/>
              </a:solidFill>
              <a:latin typeface="Arial" charset="0"/>
            </a:endParaRPr>
          </a:p>
        </p:txBody>
      </p:sp>
      <p:sp>
        <p:nvSpPr>
          <p:cNvPr id="76" name="Rectangle 75">
            <a:extLst>
              <a:ext uri="{FF2B5EF4-FFF2-40B4-BE49-F238E27FC236}">
                <a16:creationId xmlns:a16="http://schemas.microsoft.com/office/drawing/2014/main" id="{42F19C48-99ED-401A-58F2-04E104AC7D7A}"/>
              </a:ext>
            </a:extLst>
          </p:cNvPr>
          <p:cNvSpPr/>
          <p:nvPr/>
        </p:nvSpPr>
        <p:spPr>
          <a:xfrm>
            <a:off x="1334884" y="4136268"/>
            <a:ext cx="915635" cy="400110"/>
          </a:xfrm>
          <a:prstGeom prst="rect">
            <a:avLst/>
          </a:prstGeom>
        </p:spPr>
        <p:txBody>
          <a:bodyPr wrap="none">
            <a:spAutoFit/>
          </a:bodyPr>
          <a:lstStyle/>
          <a:p>
            <a:r>
              <a:rPr lang="en-CA" sz="1000" dirty="0">
                <a:solidFill>
                  <a:srgbClr val="000000"/>
                </a:solidFill>
                <a:latin typeface="Arial" charset="0"/>
              </a:rPr>
              <a:t>O</a:t>
            </a:r>
            <a:r>
              <a:rPr lang="en-US" sz="1000" dirty="0" err="1">
                <a:solidFill>
                  <a:srgbClr val="000000"/>
                </a:solidFill>
                <a:latin typeface="Arial" charset="0"/>
              </a:rPr>
              <a:t>utbound</a:t>
            </a:r>
            <a:endParaRPr lang="en-US" sz="1000" dirty="0">
              <a:solidFill>
                <a:srgbClr val="000000"/>
              </a:solidFill>
              <a:latin typeface="Arial" charset="0"/>
            </a:endParaRPr>
          </a:p>
          <a:p>
            <a:r>
              <a:rPr lang="en-US" sz="1000" dirty="0">
                <a:solidFill>
                  <a:srgbClr val="000000"/>
                </a:solidFill>
                <a:latin typeface="Arial" charset="0"/>
              </a:rPr>
              <a:t> traffic ONLY</a:t>
            </a:r>
          </a:p>
        </p:txBody>
      </p:sp>
      <p:sp>
        <p:nvSpPr>
          <p:cNvPr id="77" name="TextBox 76">
            <a:extLst>
              <a:ext uri="{FF2B5EF4-FFF2-40B4-BE49-F238E27FC236}">
                <a16:creationId xmlns:a16="http://schemas.microsoft.com/office/drawing/2014/main" id="{72764450-E55B-FF63-EB70-31FD41D6E61F}"/>
              </a:ext>
            </a:extLst>
          </p:cNvPr>
          <p:cNvSpPr txBox="1"/>
          <p:nvPr/>
        </p:nvSpPr>
        <p:spPr>
          <a:xfrm>
            <a:off x="472863" y="2368921"/>
            <a:ext cx="1803665" cy="400110"/>
          </a:xfrm>
          <a:prstGeom prst="rect">
            <a:avLst/>
          </a:prstGeom>
          <a:noFill/>
        </p:spPr>
        <p:txBody>
          <a:bodyPr wrap="square" rtlCol="0">
            <a:spAutoFit/>
          </a:bodyPr>
          <a:lstStyle/>
          <a:p>
            <a:r>
              <a:rPr lang="en-US" sz="1000" dirty="0">
                <a:solidFill>
                  <a:srgbClr val="000000"/>
                </a:solidFill>
                <a:latin typeface="Arial" charset="0"/>
              </a:rPr>
              <a:t>AMQP – Advanced Message Queuing Protocol</a:t>
            </a:r>
          </a:p>
        </p:txBody>
      </p:sp>
      <p:cxnSp>
        <p:nvCxnSpPr>
          <p:cNvPr id="78" name="Straight Connector 77">
            <a:extLst>
              <a:ext uri="{FF2B5EF4-FFF2-40B4-BE49-F238E27FC236}">
                <a16:creationId xmlns:a16="http://schemas.microsoft.com/office/drawing/2014/main" id="{4A917734-4540-4023-06B0-74ECBA23D10C}"/>
              </a:ext>
            </a:extLst>
          </p:cNvPr>
          <p:cNvCxnSpPr/>
          <p:nvPr/>
        </p:nvCxnSpPr>
        <p:spPr>
          <a:xfrm flipH="1" flipV="1">
            <a:off x="2261826" y="2196451"/>
            <a:ext cx="14702" cy="1532223"/>
          </a:xfrm>
          <a:prstGeom prst="line">
            <a:avLst/>
          </a:prstGeom>
          <a:ln w="1905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79" name="Picture 35" descr="Image result for secured data symbol">
            <a:extLst>
              <a:ext uri="{FF2B5EF4-FFF2-40B4-BE49-F238E27FC236}">
                <a16:creationId xmlns:a16="http://schemas.microsoft.com/office/drawing/2014/main" id="{4B287693-7EE4-4B3A-D413-92168B916AF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14322" y="2418529"/>
            <a:ext cx="606615" cy="609985"/>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2FF21309-AB76-D9C0-4991-A334B77C2B5F}"/>
              </a:ext>
            </a:extLst>
          </p:cNvPr>
          <p:cNvSpPr/>
          <p:nvPr/>
        </p:nvSpPr>
        <p:spPr>
          <a:xfrm>
            <a:off x="1871970" y="1635566"/>
            <a:ext cx="1093568" cy="400110"/>
          </a:xfrm>
          <a:prstGeom prst="rect">
            <a:avLst/>
          </a:prstGeom>
        </p:spPr>
        <p:txBody>
          <a:bodyPr wrap="none">
            <a:spAutoFit/>
          </a:bodyPr>
          <a:lstStyle/>
          <a:p>
            <a:pPr algn="ctr"/>
            <a:r>
              <a:rPr lang="en-US" altLang="zh-CN" sz="1000" dirty="0">
                <a:solidFill>
                  <a:srgbClr val="000000"/>
                </a:solidFill>
                <a:latin typeface="Arial" charset="0"/>
              </a:rPr>
              <a:t>Sentience</a:t>
            </a:r>
          </a:p>
          <a:p>
            <a:pPr algn="ctr"/>
            <a:r>
              <a:rPr lang="en-US" altLang="zh-CN" sz="1000" dirty="0">
                <a:solidFill>
                  <a:srgbClr val="000000"/>
                </a:solidFill>
                <a:latin typeface="Arial" charset="0"/>
              </a:rPr>
              <a:t> Cloud Historian</a:t>
            </a:r>
            <a:endParaRPr lang="en-US" sz="1000" dirty="0">
              <a:solidFill>
                <a:srgbClr val="000000"/>
              </a:solidFill>
              <a:latin typeface="Arial" charset="0"/>
            </a:endParaRPr>
          </a:p>
        </p:txBody>
      </p:sp>
      <p:sp>
        <p:nvSpPr>
          <p:cNvPr id="81" name="TextBox 80">
            <a:extLst>
              <a:ext uri="{FF2B5EF4-FFF2-40B4-BE49-F238E27FC236}">
                <a16:creationId xmlns:a16="http://schemas.microsoft.com/office/drawing/2014/main" id="{A5A04112-3007-F4D7-21D6-5494E09B753C}"/>
              </a:ext>
            </a:extLst>
          </p:cNvPr>
          <p:cNvSpPr txBox="1"/>
          <p:nvPr/>
        </p:nvSpPr>
        <p:spPr>
          <a:xfrm>
            <a:off x="2607943" y="2595029"/>
            <a:ext cx="1050075" cy="246221"/>
          </a:xfrm>
          <a:prstGeom prst="rect">
            <a:avLst/>
          </a:prstGeom>
          <a:noFill/>
        </p:spPr>
        <p:txBody>
          <a:bodyPr wrap="square" rtlCol="0">
            <a:spAutoFit/>
          </a:bodyPr>
          <a:lstStyle/>
          <a:p>
            <a:r>
              <a:rPr lang="en-US" sz="1000" dirty="0">
                <a:solidFill>
                  <a:srgbClr val="000000"/>
                </a:solidFill>
                <a:latin typeface="Arial" charset="0"/>
              </a:rPr>
              <a:t>Secured Data</a:t>
            </a:r>
          </a:p>
        </p:txBody>
      </p:sp>
      <p:sp>
        <p:nvSpPr>
          <p:cNvPr id="82" name="Rectangle 81">
            <a:extLst>
              <a:ext uri="{FF2B5EF4-FFF2-40B4-BE49-F238E27FC236}">
                <a16:creationId xmlns:a16="http://schemas.microsoft.com/office/drawing/2014/main" id="{D0FDB99C-DD84-080C-E9E2-12F8D88970F8}"/>
              </a:ext>
            </a:extLst>
          </p:cNvPr>
          <p:cNvSpPr/>
          <p:nvPr/>
        </p:nvSpPr>
        <p:spPr>
          <a:xfrm>
            <a:off x="705699" y="5106491"/>
            <a:ext cx="1169510" cy="400110"/>
          </a:xfrm>
          <a:prstGeom prst="rect">
            <a:avLst/>
          </a:prstGeom>
        </p:spPr>
        <p:txBody>
          <a:bodyPr wrap="square">
            <a:spAutoFit/>
          </a:bodyPr>
          <a:lstStyle/>
          <a:p>
            <a:pPr lvl="0" algn="ctr"/>
            <a:r>
              <a:rPr lang="en-US" sz="1000" dirty="0">
                <a:solidFill>
                  <a:srgbClr val="000000"/>
                </a:solidFill>
                <a:latin typeface="Arial" charset="0"/>
              </a:rPr>
              <a:t>Edge Device</a:t>
            </a:r>
          </a:p>
          <a:p>
            <a:pPr lvl="0" algn="ctr"/>
            <a:r>
              <a:rPr lang="en-US" sz="1000" dirty="0">
                <a:solidFill>
                  <a:srgbClr val="000000"/>
                </a:solidFill>
                <a:latin typeface="Arial" charset="0"/>
              </a:rPr>
              <a:t>Embedded PC</a:t>
            </a:r>
          </a:p>
        </p:txBody>
      </p:sp>
      <p:sp>
        <p:nvSpPr>
          <p:cNvPr id="83" name="TextBox 82">
            <a:extLst>
              <a:ext uri="{FF2B5EF4-FFF2-40B4-BE49-F238E27FC236}">
                <a16:creationId xmlns:a16="http://schemas.microsoft.com/office/drawing/2014/main" id="{B7AF561F-E81B-E659-CED9-2F18C01FF979}"/>
              </a:ext>
            </a:extLst>
          </p:cNvPr>
          <p:cNvSpPr txBox="1"/>
          <p:nvPr/>
        </p:nvSpPr>
        <p:spPr>
          <a:xfrm>
            <a:off x="472863" y="5753700"/>
            <a:ext cx="864339" cy="369332"/>
          </a:xfrm>
          <a:prstGeom prst="rect">
            <a:avLst/>
          </a:prstGeom>
          <a:noFill/>
        </p:spPr>
        <p:txBody>
          <a:bodyPr wrap="none" rtlCol="0">
            <a:spAutoFit/>
          </a:bodyPr>
          <a:lstStyle/>
          <a:p>
            <a:r>
              <a:rPr lang="de-AT" dirty="0"/>
              <a:t>Option</a:t>
            </a:r>
          </a:p>
        </p:txBody>
      </p:sp>
      <p:sp>
        <p:nvSpPr>
          <p:cNvPr id="84" name="Line 4">
            <a:extLst>
              <a:ext uri="{FF2B5EF4-FFF2-40B4-BE49-F238E27FC236}">
                <a16:creationId xmlns:a16="http://schemas.microsoft.com/office/drawing/2014/main" id="{5FAD8004-514A-C6B8-8D39-938A188808D0}"/>
              </a:ext>
            </a:extLst>
          </p:cNvPr>
          <p:cNvSpPr>
            <a:spLocks noChangeShapeType="1"/>
          </p:cNvSpPr>
          <p:nvPr/>
        </p:nvSpPr>
        <p:spPr bwMode="auto">
          <a:xfrm flipV="1">
            <a:off x="2460242" y="4947711"/>
            <a:ext cx="3430132" cy="0"/>
          </a:xfrm>
          <a:prstGeom prst="line">
            <a:avLst/>
          </a:prstGeom>
          <a:noFill/>
          <a:ln w="19050">
            <a:solidFill>
              <a:srgbClr val="0053A5"/>
            </a:solidFill>
            <a:round/>
            <a:headEnd type="none" w="sm" len="sm"/>
            <a:tailEnd type="none" w="sm" len="sm"/>
          </a:ln>
          <a:effectLst/>
        </p:spPr>
        <p:txBody>
          <a:bodyPr/>
          <a:lstStyle/>
          <a:p>
            <a:endParaRPr lang="en-US"/>
          </a:p>
        </p:txBody>
      </p:sp>
    </p:spTree>
    <p:extLst>
      <p:ext uri="{BB962C8B-B14F-4D97-AF65-F5344CB8AC3E}">
        <p14:creationId xmlns:p14="http://schemas.microsoft.com/office/powerpoint/2010/main" val="42206320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spacer"/>
          <p:cNvPicPr>
            <a:picLocks noChangeAspect="1" noChangeArrowheads="1"/>
          </p:cNvPicPr>
          <p:nvPr/>
        </p:nvPicPr>
        <p:blipFill>
          <a:blip r:embed="rId3"/>
          <a:srcRect/>
          <a:stretch>
            <a:fillRect/>
          </a:stretch>
        </p:blipFill>
        <p:spPr bwMode="auto">
          <a:xfrm>
            <a:off x="5351463" y="3490914"/>
            <a:ext cx="190500" cy="9525"/>
          </a:xfrm>
          <a:prstGeom prst="rect">
            <a:avLst/>
          </a:prstGeom>
          <a:noFill/>
        </p:spPr>
      </p:pic>
      <p:sp>
        <p:nvSpPr>
          <p:cNvPr id="162820" name="Rectangle 4"/>
          <p:cNvSpPr>
            <a:spLocks noGrp="1" noChangeArrowheads="1"/>
          </p:cNvSpPr>
          <p:nvPr>
            <p:ph type="title"/>
          </p:nvPr>
        </p:nvSpPr>
        <p:spPr>
          <a:xfrm>
            <a:off x="1667508" y="224644"/>
            <a:ext cx="7772400" cy="712788"/>
          </a:xfrm>
        </p:spPr>
        <p:txBody>
          <a:bodyPr/>
          <a:lstStyle/>
          <a:p>
            <a:r>
              <a:rPr lang="en-GB" sz="2400" dirty="0" err="1"/>
              <a:t>Experion</a:t>
            </a:r>
            <a:r>
              <a:rPr lang="en-GB" sz="2400" dirty="0"/>
              <a:t> MX Application SW Display Examples</a:t>
            </a:r>
          </a:p>
        </p:txBody>
      </p:sp>
      <p:sp>
        <p:nvSpPr>
          <p:cNvPr id="163048" name="Rectangle 232"/>
          <p:cNvSpPr>
            <a:spLocks noChangeArrowheads="1"/>
          </p:cNvSpPr>
          <p:nvPr/>
        </p:nvSpPr>
        <p:spPr bwMode="auto">
          <a:xfrm>
            <a:off x="1883533" y="3940986"/>
            <a:ext cx="1675459"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Profile Display</a:t>
            </a:r>
            <a:r>
              <a:rPr kumimoji="0" lang="en-US"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 </a:t>
            </a:r>
          </a:p>
        </p:txBody>
      </p:sp>
      <p:sp>
        <p:nvSpPr>
          <p:cNvPr id="163050" name="Rectangle 234"/>
          <p:cNvSpPr>
            <a:spLocks noChangeArrowheads="1"/>
          </p:cNvSpPr>
          <p:nvPr/>
        </p:nvSpPr>
        <p:spPr bwMode="auto">
          <a:xfrm>
            <a:off x="7789431" y="4040066"/>
            <a:ext cx="1975092" cy="338554"/>
          </a:xfrm>
          <a:prstGeom prst="rect">
            <a:avLst/>
          </a:prstGeom>
          <a:noFill/>
          <a:ln w="9525">
            <a:noFill/>
            <a:miter lim="800000"/>
            <a:headEnd/>
            <a:tailEnd/>
          </a:ln>
          <a:effectLst/>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tab pos="2743200" algn="ctr"/>
                <a:tab pos="5486400" algn="r"/>
              </a:tabLst>
              <a:defRPr/>
            </a:pPr>
            <a:r>
              <a:rPr kumimoji="0" lang="en-US" sz="1600" b="1"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Trend Plot Display</a:t>
            </a:r>
          </a:p>
        </p:txBody>
      </p:sp>
      <p:sp>
        <p:nvSpPr>
          <p:cNvPr id="163052" name="Rectangle 236"/>
          <p:cNvSpPr>
            <a:spLocks noChangeArrowheads="1"/>
          </p:cNvSpPr>
          <p:nvPr/>
        </p:nvSpPr>
        <p:spPr bwMode="auto">
          <a:xfrm>
            <a:off x="4573781" y="6272798"/>
            <a:ext cx="1404551" cy="338554"/>
          </a:xfrm>
          <a:prstGeom prst="rect">
            <a:avLst/>
          </a:prstGeom>
          <a:noFill/>
          <a:ln w="9525">
            <a:noFill/>
            <a:miter lim="800000"/>
            <a:headEnd/>
            <a:tailEnd/>
          </a:ln>
          <a:effectLst/>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tab pos="2743200" algn="ctr"/>
                <a:tab pos="5486400" algn="r"/>
              </a:tabLst>
              <a:defRPr/>
            </a:pPr>
            <a:r>
              <a:rPr kumimoji="0" lang="en-US" sz="1600" b="1"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Reel Display</a:t>
            </a:r>
          </a:p>
        </p:txBody>
      </p:sp>
      <p:pic>
        <p:nvPicPr>
          <p:cNvPr id="163053" name="Picture 1" descr="Navigating to profiles as intermediate step between ACM--lose the refresh on station.PNG"/>
          <p:cNvPicPr>
            <a:picLocks noChangeAspect="1" noChangeArrowheads="1"/>
          </p:cNvPicPr>
          <p:nvPr/>
        </p:nvPicPr>
        <p:blipFill>
          <a:blip r:embed="rId4" cstate="print"/>
          <a:srcRect/>
          <a:stretch>
            <a:fillRect/>
          </a:stretch>
        </p:blipFill>
        <p:spPr bwMode="auto">
          <a:xfrm>
            <a:off x="1703512" y="944725"/>
            <a:ext cx="4899484" cy="2918229"/>
          </a:xfrm>
          <a:prstGeom prst="rect">
            <a:avLst/>
          </a:prstGeom>
          <a:noFill/>
          <a:ln w="9525">
            <a:noFill/>
            <a:miter lim="800000"/>
            <a:headEnd/>
            <a:tailEnd/>
          </a:ln>
        </p:spPr>
      </p:pic>
      <p:pic>
        <p:nvPicPr>
          <p:cNvPr id="163054" name="Picture 2"/>
          <p:cNvPicPr>
            <a:picLocks noChangeAspect="1" noChangeArrowheads="1"/>
          </p:cNvPicPr>
          <p:nvPr/>
        </p:nvPicPr>
        <p:blipFill>
          <a:blip r:embed="rId5" cstate="print"/>
          <a:srcRect/>
          <a:stretch>
            <a:fillRect/>
          </a:stretch>
        </p:blipFill>
        <p:spPr bwMode="auto">
          <a:xfrm>
            <a:off x="5987988" y="1268761"/>
            <a:ext cx="4346596" cy="2645805"/>
          </a:xfrm>
          <a:prstGeom prst="rect">
            <a:avLst/>
          </a:prstGeom>
          <a:noFill/>
          <a:ln w="9525">
            <a:noFill/>
            <a:miter lim="800000"/>
            <a:headEnd/>
            <a:tailEnd/>
          </a:ln>
        </p:spPr>
      </p:pic>
      <p:pic>
        <p:nvPicPr>
          <p:cNvPr id="163055" name="Picture 3"/>
          <p:cNvPicPr>
            <a:picLocks noChangeAspect="1" noChangeArrowheads="1"/>
          </p:cNvPicPr>
          <p:nvPr/>
        </p:nvPicPr>
        <p:blipFill>
          <a:blip r:embed="rId6" cstate="print"/>
          <a:srcRect/>
          <a:stretch>
            <a:fillRect/>
          </a:stretch>
        </p:blipFill>
        <p:spPr bwMode="auto">
          <a:xfrm>
            <a:off x="3827748" y="3609021"/>
            <a:ext cx="4162900" cy="2525093"/>
          </a:xfrm>
          <a:prstGeom prst="rect">
            <a:avLst/>
          </a:prstGeom>
          <a:noFill/>
          <a:ln w="9525">
            <a:noFill/>
            <a:miter lim="800000"/>
            <a:headEnd/>
            <a:tailEnd/>
          </a:ln>
        </p:spPr>
      </p:pic>
    </p:spTree>
    <p:extLst>
      <p:ext uri="{BB962C8B-B14F-4D97-AF65-F5344CB8AC3E}">
        <p14:creationId xmlns:p14="http://schemas.microsoft.com/office/powerpoint/2010/main" val="36567855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Grp="1" noChangeArrowheads="1"/>
          </p:cNvSpPr>
          <p:nvPr>
            <p:ph type="title"/>
          </p:nvPr>
        </p:nvSpPr>
        <p:spPr>
          <a:xfrm>
            <a:off x="1847528" y="260648"/>
            <a:ext cx="7772400" cy="712788"/>
          </a:xfrm>
        </p:spPr>
        <p:txBody>
          <a:bodyPr/>
          <a:lstStyle/>
          <a:p>
            <a:r>
              <a:rPr lang="en-GB" sz="2400" dirty="0"/>
              <a:t>Advanced </a:t>
            </a:r>
            <a:r>
              <a:rPr lang="en-GB" sz="2400" dirty="0" err="1"/>
              <a:t>Color</a:t>
            </a:r>
            <a:r>
              <a:rPr lang="en-GB" sz="2400" dirty="0"/>
              <a:t> Map</a:t>
            </a:r>
          </a:p>
        </p:txBody>
      </p:sp>
      <p:sp>
        <p:nvSpPr>
          <p:cNvPr id="165905" name="Rectangle 17"/>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5908" name="Rectangle 20"/>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5911" name="Rectangle 23"/>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5918" name="Rectangle 30"/>
          <p:cNvSpPr>
            <a:spLocks noChangeArrowheads="1"/>
          </p:cNvSpPr>
          <p:nvPr/>
        </p:nvSpPr>
        <p:spPr bwMode="auto">
          <a:xfrm>
            <a:off x="1847528" y="811452"/>
            <a:ext cx="698376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Advanced Color Map</a:t>
            </a:r>
            <a:endPar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The Advanced Color Map display shows fifty scans of data in either a two or three dimensional plot using colors to indicate the amplitude of the data. Additionally, a MD trend and a CD profile can be viewed for any point within the fifty scans.  This display is typically used to analyze a series of profile arrays from scanning sensors, but it can be used to plot any array data in the </a:t>
            </a:r>
            <a:r>
              <a:rPr kumimoji="0" lang="en-US" sz="1200" b="0" i="0" u="none" strike="noStrike" kern="1200" cap="none" spc="0" normalizeH="0" baseline="0" noProof="0" dirty="0" err="1">
                <a:ln>
                  <a:noFill/>
                </a:ln>
                <a:solidFill>
                  <a:srgbClr val="707070"/>
                </a:solidFill>
                <a:effectLst/>
                <a:uLnTx/>
                <a:uFillTx/>
                <a:latin typeface="Arial" panose="020B0604020202020204" pitchFamily="34" charset="0"/>
                <a:ea typeface="Arial" pitchFamily="34" charset="0"/>
                <a:cs typeface="Times New Roman" pitchFamily="18" charset="0"/>
              </a:rPr>
              <a:t>Experion</a:t>
            </a:r>
            <a:r>
              <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 MX system. The color map format makes it easy to spot trends or patterns in the data.  </a:t>
            </a:r>
            <a:endPar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p:txBody>
      </p:sp>
      <p:pic>
        <p:nvPicPr>
          <p:cNvPr id="165919" name="Picture 4"/>
          <p:cNvPicPr>
            <a:picLocks noChangeAspect="1" noChangeArrowheads="1"/>
          </p:cNvPicPr>
          <p:nvPr/>
        </p:nvPicPr>
        <p:blipFill>
          <a:blip r:embed="rId3" cstate="print"/>
          <a:srcRect/>
          <a:stretch>
            <a:fillRect/>
          </a:stretch>
        </p:blipFill>
        <p:spPr bwMode="auto">
          <a:xfrm>
            <a:off x="2495600" y="2240868"/>
            <a:ext cx="5943600" cy="3632200"/>
          </a:xfrm>
          <a:prstGeom prst="rect">
            <a:avLst/>
          </a:prstGeom>
          <a:noFill/>
          <a:ln w="9525">
            <a:noFill/>
            <a:miter lim="800000"/>
            <a:headEnd/>
            <a:tailEnd/>
          </a:ln>
        </p:spPr>
      </p:pic>
    </p:spTree>
    <p:extLst>
      <p:ext uri="{BB962C8B-B14F-4D97-AF65-F5344CB8AC3E}">
        <p14:creationId xmlns:p14="http://schemas.microsoft.com/office/powerpoint/2010/main" val="334436177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Grp="1" noChangeArrowheads="1"/>
          </p:cNvSpPr>
          <p:nvPr>
            <p:ph type="title"/>
          </p:nvPr>
        </p:nvSpPr>
        <p:spPr>
          <a:xfrm>
            <a:off x="1847528" y="260648"/>
            <a:ext cx="7772400" cy="712788"/>
          </a:xfrm>
        </p:spPr>
        <p:txBody>
          <a:bodyPr/>
          <a:lstStyle/>
          <a:p>
            <a:r>
              <a:rPr lang="en-GB" sz="2400" dirty="0"/>
              <a:t>Profile Spectrum</a:t>
            </a:r>
          </a:p>
        </p:txBody>
      </p:sp>
      <p:sp>
        <p:nvSpPr>
          <p:cNvPr id="165905" name="Rectangle 17"/>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5908" name="Rectangle 20"/>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5911" name="Rectangle 23"/>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87745" name="Rectangle 1"/>
          <p:cNvSpPr>
            <a:spLocks noChangeArrowheads="1"/>
          </p:cNvSpPr>
          <p:nvPr/>
        </p:nvSpPr>
        <p:spPr bwMode="auto">
          <a:xfrm>
            <a:off x="1667508" y="944725"/>
            <a:ext cx="878446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Profile Spectrum</a:t>
            </a:r>
            <a:endPar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The Profile Spectrum display shows the frequency power spectrum of any cross direction profile measured by a scanning sensor.  The power spectrum highlights dominant spatial frequency components as distinct peaks.  This is very useful when trying to determine the source of profile variations or when evaluating cross direction control performance. </a:t>
            </a:r>
            <a:endPar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p:txBody>
      </p:sp>
      <p:pic>
        <p:nvPicPr>
          <p:cNvPr id="287746" name="Picture 5"/>
          <p:cNvPicPr>
            <a:picLocks noChangeAspect="1" noChangeArrowheads="1"/>
          </p:cNvPicPr>
          <p:nvPr/>
        </p:nvPicPr>
        <p:blipFill>
          <a:blip r:embed="rId3" cstate="print"/>
          <a:srcRect/>
          <a:stretch>
            <a:fillRect/>
          </a:stretch>
        </p:blipFill>
        <p:spPr bwMode="auto">
          <a:xfrm>
            <a:off x="1631504" y="1952836"/>
            <a:ext cx="6421804" cy="3924436"/>
          </a:xfrm>
          <a:prstGeom prst="rect">
            <a:avLst/>
          </a:prstGeom>
          <a:noFill/>
          <a:ln w="9525">
            <a:noFill/>
            <a:miter lim="800000"/>
            <a:headEnd/>
            <a:tailEnd/>
          </a:ln>
        </p:spPr>
      </p:pic>
      <p:sp>
        <p:nvSpPr>
          <p:cNvPr id="287747" name="Rectangle 3"/>
          <p:cNvSpPr>
            <a:spLocks noChangeArrowheads="1"/>
          </p:cNvSpPr>
          <p:nvPr/>
        </p:nvSpPr>
        <p:spPr bwMode="auto">
          <a:xfrm>
            <a:off x="8148228" y="2204864"/>
            <a:ext cx="234026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MD Spectrum</a:t>
            </a:r>
            <a:endPar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The MD Spectrum Display shows the frequency power spectrum of any trended (i.e. time based) variable in the </a:t>
            </a:r>
            <a:r>
              <a:rPr kumimoji="0" lang="en-US" sz="1200" b="0" i="0" u="none" strike="noStrike" kern="1200" cap="none" spc="0" normalizeH="0" baseline="0" noProof="0" dirty="0" err="1">
                <a:ln>
                  <a:noFill/>
                </a:ln>
                <a:solidFill>
                  <a:srgbClr val="707070"/>
                </a:solidFill>
                <a:effectLst/>
                <a:uLnTx/>
                <a:uFillTx/>
                <a:latin typeface="Arial" panose="020B0604020202020204" pitchFamily="34" charset="0"/>
                <a:ea typeface="Arial" pitchFamily="34" charset="0"/>
                <a:cs typeface="Times New Roman" pitchFamily="18" charset="0"/>
              </a:rPr>
              <a:t>Experion</a:t>
            </a:r>
            <a:r>
              <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 MX system.  The power spectrum highlights dominant frequency components as distinct peaks.  This is very useful when trying to determine the source of machine direction variations or when evaluating machine direction control performance. </a:t>
            </a:r>
            <a:endPar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74474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p:nvPr>
        </p:nvSpPr>
        <p:spPr>
          <a:xfrm>
            <a:off x="1524000" y="231936"/>
            <a:ext cx="7772400" cy="712788"/>
          </a:xfrm>
        </p:spPr>
        <p:txBody>
          <a:bodyPr/>
          <a:lstStyle/>
          <a:p>
            <a:r>
              <a:rPr lang="en-GB" sz="2400" dirty="0"/>
              <a:t>   Alarm Handling</a:t>
            </a:r>
          </a:p>
        </p:txBody>
      </p:sp>
      <p:sp>
        <p:nvSpPr>
          <p:cNvPr id="167946" name="Rectangle 10"/>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7948" name="Rectangle 12"/>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7950" name="Rectangle 14"/>
          <p:cNvSpPr>
            <a:spLocks noChangeArrowheads="1"/>
          </p:cNvSpPr>
          <p:nvPr/>
        </p:nvSpPr>
        <p:spPr bwMode="auto">
          <a:xfrm>
            <a:off x="1524000" y="-1219716"/>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7961" name="Rectangle 25"/>
          <p:cNvSpPr>
            <a:spLocks noChangeArrowheads="1"/>
          </p:cNvSpPr>
          <p:nvPr/>
        </p:nvSpPr>
        <p:spPr bwMode="auto">
          <a:xfrm>
            <a:off x="1524000" y="1766372"/>
            <a:ext cx="184731" cy="369332"/>
          </a:xfrm>
          <a:prstGeom prst="rect">
            <a:avLst/>
          </a:prstGeom>
          <a:noFill/>
          <a:ln w="9525">
            <a:noFill/>
            <a:miter lim="800000"/>
            <a:headEnd/>
            <a:tailEnd/>
          </a:ln>
          <a:effectLst/>
        </p:spPr>
        <p:txBody>
          <a:bodyPr wrap="none" anchor="ct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89793" name="Rectangle 1"/>
          <p:cNvSpPr>
            <a:spLocks noChangeArrowheads="1"/>
          </p:cNvSpPr>
          <p:nvPr/>
        </p:nvSpPr>
        <p:spPr bwMode="auto">
          <a:xfrm>
            <a:off x="2027548" y="981309"/>
            <a:ext cx="8244916"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Alarm Summary</a:t>
            </a:r>
            <a:endPar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Arial" pitchFamily="34" charset="0"/>
                <a:cs typeface="Times New Roman" pitchFamily="18" charset="0"/>
              </a:rPr>
              <a:t>Process, control and system maintenance alarms are shown on the Alarm Summary display, which has been designed to conform to the Abnormal Situation Management (ASM) Consortium’s recommended guidelines.  The Alarm Summary is highly configurable (e.g. custom help text, priority colors, alarm grouping) to ensure that operators are presented with the data they need to focus on the problem at hand.  A one line summary (date and time, source, condition, priority, description, etc.) is shown for each alarm as well as an indication of whether or not it has been acknowledged.  The Alarm Summary can be quickly accessed by a button on the static toolbar or by clicking on the Alarm Indicator in the status zone.  The Indicator turns red when alarms are present and blinks until all alarm conditions are cleared, or the operator acknowledges them. </a:t>
            </a:r>
            <a:endParaRPr kumimoji="0" lang="en-US" sz="12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p:txBody>
      </p:sp>
      <p:pic>
        <p:nvPicPr>
          <p:cNvPr id="289794" name="Picture 7" descr="D:\R&amp;D\Experion\R400\Work Folder\Experion MX Alarms.png"/>
          <p:cNvPicPr>
            <a:picLocks noChangeAspect="1" noChangeArrowheads="1"/>
          </p:cNvPicPr>
          <p:nvPr/>
        </p:nvPicPr>
        <p:blipFill>
          <a:blip r:embed="rId3" cstate="print"/>
          <a:srcRect/>
          <a:stretch>
            <a:fillRect/>
          </a:stretch>
        </p:blipFill>
        <p:spPr bwMode="auto">
          <a:xfrm>
            <a:off x="2063552" y="2960949"/>
            <a:ext cx="5937250" cy="2136775"/>
          </a:xfrm>
          <a:prstGeom prst="rect">
            <a:avLst/>
          </a:prstGeom>
          <a:noFill/>
          <a:ln w="9525">
            <a:noFill/>
            <a:miter lim="800000"/>
            <a:headEnd/>
            <a:tailEnd/>
          </a:ln>
        </p:spPr>
      </p:pic>
    </p:spTree>
    <p:extLst>
      <p:ext uri="{BB962C8B-B14F-4D97-AF65-F5344CB8AC3E}">
        <p14:creationId xmlns:p14="http://schemas.microsoft.com/office/powerpoint/2010/main" val="140278926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410978" y="710862"/>
            <a:ext cx="8289925" cy="1143000"/>
          </a:xfrm>
        </p:spPr>
        <p:txBody>
          <a:bodyPr/>
          <a:lstStyle/>
          <a:p>
            <a:pPr eaLnBrk="1" hangingPunct="1"/>
            <a:r>
              <a:rPr lang="en-US" dirty="0">
                <a:latin typeface="Arial" charset="0"/>
                <a:cs typeface="Arial" charset="0"/>
              </a:rPr>
              <a:t>HTML5 Web Displays</a:t>
            </a:r>
            <a:br>
              <a:rPr lang="en-US" dirty="0">
                <a:latin typeface="Arial" charset="0"/>
                <a:cs typeface="Arial" charset="0"/>
              </a:rPr>
            </a:br>
            <a:endParaRPr lang="en-US" dirty="0">
              <a:latin typeface="Arial" charset="0"/>
              <a:cs typeface="Arial" charset="0"/>
            </a:endParaRPr>
          </a:p>
        </p:txBody>
      </p:sp>
      <p:pic>
        <p:nvPicPr>
          <p:cNvPr id="4" name="Picture 2" descr="spacer"/>
          <p:cNvPicPr>
            <a:picLocks noChangeAspect="1" noChangeArrowheads="1"/>
          </p:cNvPicPr>
          <p:nvPr/>
        </p:nvPicPr>
        <p:blipFill>
          <a:blip r:embed="rId3"/>
          <a:srcRect/>
          <a:stretch>
            <a:fillRect/>
          </a:stretch>
        </p:blipFill>
        <p:spPr bwMode="auto">
          <a:xfrm>
            <a:off x="4943872" y="5949281"/>
            <a:ext cx="190500" cy="9525"/>
          </a:xfrm>
          <a:prstGeom prst="rect">
            <a:avLst/>
          </a:prstGeom>
          <a:noFill/>
        </p:spPr>
      </p:pic>
      <p:pic>
        <p:nvPicPr>
          <p:cNvPr id="188" name="Content Placeholder 5"/>
          <p:cNvPicPr>
            <a:picLocks noChangeAspect="1"/>
          </p:cNvPicPr>
          <p:nvPr/>
        </p:nvPicPr>
        <p:blipFill>
          <a:blip r:embed="rId4"/>
          <a:stretch>
            <a:fillRect/>
          </a:stretch>
        </p:blipFill>
        <p:spPr>
          <a:xfrm>
            <a:off x="5555941" y="3753036"/>
            <a:ext cx="3685411" cy="1986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1556425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HTML5 Web Displays</a:t>
            </a:r>
          </a:p>
        </p:txBody>
      </p:sp>
      <p:sp>
        <p:nvSpPr>
          <p:cNvPr id="3" name="Content Placeholder 2"/>
          <p:cNvSpPr>
            <a:spLocks noGrp="1"/>
          </p:cNvSpPr>
          <p:nvPr>
            <p:ph sz="quarter" idx="12"/>
          </p:nvPr>
        </p:nvSpPr>
        <p:spPr>
          <a:xfrm>
            <a:off x="1006181" y="1088383"/>
            <a:ext cx="4392488" cy="3835205"/>
          </a:xfrm>
        </p:spPr>
        <p:txBody>
          <a:bodyPr/>
          <a:lstStyle/>
          <a:p>
            <a:r>
              <a:rPr lang="fi-FI" sz="1600" dirty="0"/>
              <a:t>Zero Install HMI</a:t>
            </a:r>
          </a:p>
          <a:p>
            <a:pPr lvl="1"/>
            <a:r>
              <a:rPr lang="fi-FI" dirty="0"/>
              <a:t>Access displays from Web Browser –Chrome, IE without any installation required on client machines.</a:t>
            </a:r>
          </a:p>
          <a:p>
            <a:pPr lvl="2"/>
            <a:endParaRPr lang="fi-FI" dirty="0"/>
          </a:p>
          <a:p>
            <a:r>
              <a:rPr lang="fi-FI" sz="1600" dirty="0"/>
              <a:t>Multiple Screen and Device Support</a:t>
            </a:r>
          </a:p>
          <a:p>
            <a:pPr lvl="1"/>
            <a:r>
              <a:rPr lang="fi-FI" dirty="0"/>
              <a:t>Auto Scale to big size monitors. (55 inch)</a:t>
            </a:r>
          </a:p>
          <a:p>
            <a:pPr lvl="1"/>
            <a:r>
              <a:rPr lang="fi-FI" dirty="0"/>
              <a:t>Supports normal monitors / PC station. Touch / Non-touch Screens.</a:t>
            </a:r>
          </a:p>
          <a:p>
            <a:pPr lvl="1"/>
            <a:r>
              <a:rPr lang="fi-FI" dirty="0"/>
              <a:t>Support 11” and above Tablet and Pads. </a:t>
            </a:r>
          </a:p>
          <a:p>
            <a:pPr lvl="2"/>
            <a:endParaRPr lang="fi-FI" dirty="0"/>
          </a:p>
          <a:p>
            <a:r>
              <a:rPr lang="fi-FI" sz="1600" dirty="0"/>
              <a:t>Support for all Paper and CWS segments.</a:t>
            </a:r>
          </a:p>
        </p:txBody>
      </p:sp>
      <p:pic>
        <p:nvPicPr>
          <p:cNvPr id="6" name="Content Placeholder 5"/>
          <p:cNvPicPr>
            <a:picLocks noGrp="1" noChangeAspect="1"/>
          </p:cNvPicPr>
          <p:nvPr>
            <p:ph sz="quarter" idx="15"/>
          </p:nvPr>
        </p:nvPicPr>
        <p:blipFill>
          <a:blip r:embed="rId2"/>
          <a:stretch>
            <a:fillRect/>
          </a:stretch>
        </p:blipFill>
        <p:spPr>
          <a:xfrm>
            <a:off x="6420037" y="1412776"/>
            <a:ext cx="3685411" cy="1986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16"/>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F0121559-6FAE-4C9F-95D5-751370D9C50E}" type="slidenum">
              <a:rPr kumimoji="0" lang="en-US" sz="825" b="1" i="0" u="none" strike="noStrike" kern="1200" cap="none" spc="0" normalizeH="0" baseline="0" noProof="0">
                <a:ln>
                  <a:noFill/>
                </a:ln>
                <a:solidFill>
                  <a:srgbClr val="FFFFFF"/>
                </a:solidFill>
                <a:effectLst/>
                <a:uLnTx/>
                <a:uFillTx/>
                <a:latin typeface="Arial"/>
                <a:ea typeface="+mn-ea"/>
              </a:rPr>
              <a:pPr marL="0" marR="0" lvl="0" indent="0" algn="l" defTabSz="342900" rtl="0" eaLnBrk="1" fontAlgn="auto" latinLnBrk="0" hangingPunct="1">
                <a:lnSpc>
                  <a:spcPct val="100000"/>
                </a:lnSpc>
                <a:spcBef>
                  <a:spcPts val="0"/>
                </a:spcBef>
                <a:spcAft>
                  <a:spcPts val="0"/>
                </a:spcAft>
                <a:buClrTx/>
                <a:buSzTx/>
                <a:buFontTx/>
                <a:buNone/>
                <a:tabLst/>
                <a:defRPr/>
              </a:pPr>
              <a:t>34</a:t>
            </a:fld>
            <a:endParaRPr kumimoji="0" lang="en-US" sz="825" b="1" i="0" u="none" strike="noStrike" kern="1200" cap="none" spc="0" normalizeH="0" baseline="0" noProof="0" dirty="0">
              <a:ln>
                <a:noFill/>
              </a:ln>
              <a:solidFill>
                <a:srgbClr val="FFFFFF"/>
              </a:solidFill>
              <a:effectLst/>
              <a:uLnTx/>
              <a:uFillTx/>
              <a:latin typeface="Arial"/>
              <a:ea typeface="+mn-ea"/>
            </a:endParaRPr>
          </a:p>
        </p:txBody>
      </p:sp>
      <p:pic>
        <p:nvPicPr>
          <p:cNvPr id="7" name="Content Placeholder 11"/>
          <p:cNvPicPr>
            <a:picLocks noChangeAspect="1"/>
          </p:cNvPicPr>
          <p:nvPr/>
        </p:nvPicPr>
        <p:blipFill>
          <a:blip r:embed="rId3"/>
          <a:stretch>
            <a:fillRect/>
          </a:stretch>
        </p:blipFill>
        <p:spPr>
          <a:xfrm>
            <a:off x="6456040" y="3573016"/>
            <a:ext cx="3609210" cy="1666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42225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HTML5: Four Control Template Example</a:t>
            </a:r>
          </a:p>
        </p:txBody>
      </p:sp>
      <p:pic>
        <p:nvPicPr>
          <p:cNvPr id="12" name="Content Placeholder 11"/>
          <p:cNvPicPr>
            <a:picLocks noGrp="1" noChangeAspect="1"/>
          </p:cNvPicPr>
          <p:nvPr>
            <p:ph sz="quarter" idx="12"/>
          </p:nvPr>
        </p:nvPicPr>
        <p:blipFill>
          <a:blip r:embed="rId2"/>
          <a:stretch>
            <a:fillRect/>
          </a:stretch>
        </p:blipFill>
        <p:spPr>
          <a:xfrm>
            <a:off x="2059783" y="1688000"/>
            <a:ext cx="7880747" cy="3637973"/>
          </a:xfrm>
        </p:spPr>
      </p:pic>
      <p:sp>
        <p:nvSpPr>
          <p:cNvPr id="5" name="Slide Number Placeholder 4"/>
          <p:cNvSpPr>
            <a:spLocks noGrp="1"/>
          </p:cNvSpPr>
          <p:nvPr>
            <p:ph type="sldNum" sz="quarter" idx="13"/>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F0121559-6FAE-4C9F-95D5-751370D9C50E}" type="slidenum">
              <a:rPr kumimoji="0" lang="en-US" sz="825" b="1" i="0" u="none" strike="noStrike" kern="1200" cap="none" spc="0" normalizeH="0" baseline="0" noProof="0">
                <a:ln>
                  <a:noFill/>
                </a:ln>
                <a:solidFill>
                  <a:srgbClr val="FFFFFF"/>
                </a:solidFill>
                <a:effectLst/>
                <a:uLnTx/>
                <a:uFillTx/>
                <a:latin typeface="Arial"/>
                <a:ea typeface="+mn-ea"/>
              </a:rPr>
              <a:pPr marL="0" marR="0" lvl="0" indent="0" algn="l" defTabSz="342900" rtl="0" eaLnBrk="1" fontAlgn="auto" latinLnBrk="0" hangingPunct="1">
                <a:lnSpc>
                  <a:spcPct val="100000"/>
                </a:lnSpc>
                <a:spcBef>
                  <a:spcPts val="0"/>
                </a:spcBef>
                <a:spcAft>
                  <a:spcPts val="0"/>
                </a:spcAft>
                <a:buClrTx/>
                <a:buSzTx/>
                <a:buFontTx/>
                <a:buNone/>
                <a:tabLst/>
                <a:defRPr/>
              </a:pPr>
              <a:t>35</a:t>
            </a:fld>
            <a:endParaRPr kumimoji="0" lang="en-US" sz="825" b="1" i="0" u="none" strike="noStrike" kern="1200" cap="none" spc="0" normalizeH="0" baseline="0" noProof="0" dirty="0">
              <a:ln>
                <a:noFill/>
              </a:ln>
              <a:solidFill>
                <a:srgbClr val="FFFFFF"/>
              </a:solidFill>
              <a:effectLst/>
              <a:uLnTx/>
              <a:uFillTx/>
              <a:latin typeface="Arial"/>
              <a:ea typeface="+mn-ea"/>
            </a:endParaRPr>
          </a:p>
        </p:txBody>
      </p:sp>
    </p:spTree>
    <p:extLst>
      <p:ext uri="{BB962C8B-B14F-4D97-AF65-F5344CB8AC3E}">
        <p14:creationId xmlns:p14="http://schemas.microsoft.com/office/powerpoint/2010/main" val="7576618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HTML5: Four Control Template Example</a:t>
            </a:r>
          </a:p>
        </p:txBody>
      </p:sp>
      <p:pic>
        <p:nvPicPr>
          <p:cNvPr id="12" name="Content Placeholder 11"/>
          <p:cNvPicPr>
            <a:picLocks noGrp="1" noChangeAspect="1"/>
          </p:cNvPicPr>
          <p:nvPr>
            <p:ph sz="quarter" idx="12"/>
          </p:nvPr>
        </p:nvPicPr>
        <p:blipFill>
          <a:blip r:embed="rId2"/>
          <a:stretch>
            <a:fillRect/>
          </a:stretch>
        </p:blipFill>
        <p:spPr>
          <a:xfrm>
            <a:off x="3101341" y="1612108"/>
            <a:ext cx="5267414" cy="4213931"/>
          </a:xfrm>
        </p:spPr>
      </p:pic>
      <p:sp>
        <p:nvSpPr>
          <p:cNvPr id="5" name="Slide Number Placeholder 4"/>
          <p:cNvSpPr>
            <a:spLocks noGrp="1"/>
          </p:cNvSpPr>
          <p:nvPr>
            <p:ph type="sldNum" sz="quarter" idx="13"/>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F0121559-6FAE-4C9F-95D5-751370D9C50E}" type="slidenum">
              <a:rPr kumimoji="0" lang="en-US" sz="825" b="1" i="0" u="none" strike="noStrike" kern="1200" cap="none" spc="0" normalizeH="0" baseline="0" noProof="0">
                <a:ln>
                  <a:noFill/>
                </a:ln>
                <a:solidFill>
                  <a:srgbClr val="FFFFFF"/>
                </a:solidFill>
                <a:effectLst/>
                <a:uLnTx/>
                <a:uFillTx/>
                <a:latin typeface="Arial"/>
                <a:ea typeface="+mn-ea"/>
              </a:rPr>
              <a:pPr marL="0" marR="0" lvl="0" indent="0" algn="l" defTabSz="342900" rtl="0" eaLnBrk="1" fontAlgn="auto" latinLnBrk="0" hangingPunct="1">
                <a:lnSpc>
                  <a:spcPct val="100000"/>
                </a:lnSpc>
                <a:spcBef>
                  <a:spcPts val="0"/>
                </a:spcBef>
                <a:spcAft>
                  <a:spcPts val="0"/>
                </a:spcAft>
                <a:buClrTx/>
                <a:buSzTx/>
                <a:buFontTx/>
                <a:buNone/>
                <a:tabLst/>
                <a:defRPr/>
              </a:pPr>
              <a:t>36</a:t>
            </a:fld>
            <a:endParaRPr kumimoji="0" lang="en-US" sz="825" b="1" i="0" u="none" strike="noStrike" kern="1200" cap="none" spc="0" normalizeH="0" baseline="0" noProof="0" dirty="0">
              <a:ln>
                <a:noFill/>
              </a:ln>
              <a:solidFill>
                <a:srgbClr val="FFFFFF"/>
              </a:solidFill>
              <a:effectLst/>
              <a:uLnTx/>
              <a:uFillTx/>
              <a:latin typeface="Arial"/>
              <a:ea typeface="+mn-ea"/>
            </a:endParaRPr>
          </a:p>
        </p:txBody>
      </p:sp>
    </p:spTree>
    <p:extLst>
      <p:ext uri="{BB962C8B-B14F-4D97-AF65-F5344CB8AC3E}">
        <p14:creationId xmlns:p14="http://schemas.microsoft.com/office/powerpoint/2010/main" val="22671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Extended History</a:t>
            </a:r>
          </a:p>
        </p:txBody>
      </p:sp>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21D1E3F-96BE-4EC6-B772-60D92C1E53EA}" type="slidenum">
              <a:rPr kumimoji="0" lang="en-US" sz="1100" b="1" i="0" u="none" strike="noStrike" kern="1200" cap="none" spc="0" normalizeH="0" baseline="0" noProof="0" smtClean="0">
                <a:ln>
                  <a:noFill/>
                </a:ln>
                <a:solidFill>
                  <a:srgbClr val="000000"/>
                </a:solidFill>
                <a:effectLst/>
                <a:uLnTx/>
                <a:uFillTx/>
                <a:latin typeface="Arial"/>
                <a:ea typeface="+mn-ea"/>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1100" b="1" i="0" u="none" strike="noStrike" kern="1200" cap="none" spc="0" normalizeH="0" baseline="0" noProof="0" dirty="0">
              <a:ln>
                <a:noFill/>
              </a:ln>
              <a:solidFill>
                <a:srgbClr val="000000"/>
              </a:solidFill>
              <a:effectLst/>
              <a:uLnTx/>
              <a:uFillTx/>
              <a:latin typeface="Arial"/>
              <a:ea typeface="+mn-ea"/>
            </a:endParaRPr>
          </a:p>
        </p:txBody>
      </p:sp>
    </p:spTree>
    <p:extLst>
      <p:ext uri="{BB962C8B-B14F-4D97-AF65-F5344CB8AC3E}">
        <p14:creationId xmlns:p14="http://schemas.microsoft.com/office/powerpoint/2010/main" val="1855361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Extended History</a:t>
            </a:r>
          </a:p>
        </p:txBody>
      </p:sp>
      <p:sp>
        <p:nvSpPr>
          <p:cNvPr id="10" name="Content Placeholder 9"/>
          <p:cNvSpPr>
            <a:spLocks noGrp="1"/>
          </p:cNvSpPr>
          <p:nvPr>
            <p:ph sz="quarter" idx="12"/>
          </p:nvPr>
        </p:nvSpPr>
        <p:spPr/>
        <p:txBody>
          <a:bodyPr/>
          <a:lstStyle/>
          <a:p>
            <a:r>
              <a:rPr lang="en-US" dirty="0"/>
              <a:t>QCS Extended History is</a:t>
            </a:r>
          </a:p>
          <a:p>
            <a:pPr lvl="1"/>
            <a:r>
              <a:rPr lang="en-US" b="1" dirty="0"/>
              <a:t>Simple</a:t>
            </a:r>
            <a:r>
              <a:rPr lang="en-US" dirty="0"/>
              <a:t> to Configure</a:t>
            </a:r>
          </a:p>
          <a:p>
            <a:pPr lvl="1"/>
            <a:r>
              <a:rPr lang="en-US" b="1" dirty="0"/>
              <a:t>Integrated</a:t>
            </a:r>
            <a:r>
              <a:rPr lang="en-US" dirty="0"/>
              <a:t> with QCS Platform</a:t>
            </a:r>
          </a:p>
          <a:p>
            <a:pPr lvl="1"/>
            <a:r>
              <a:rPr lang="en-US" b="1" dirty="0"/>
              <a:t>Usable</a:t>
            </a:r>
            <a:r>
              <a:rPr lang="en-US" dirty="0"/>
              <a:t> for Operators and Engineers</a:t>
            </a:r>
          </a:p>
          <a:p>
            <a:pPr lvl="1"/>
            <a:endParaRPr lang="en-US" dirty="0"/>
          </a:p>
          <a:p>
            <a:r>
              <a:rPr lang="en-US" dirty="0"/>
              <a:t>One Year History Supports</a:t>
            </a:r>
          </a:p>
          <a:p>
            <a:pPr lvl="1"/>
            <a:r>
              <a:rPr lang="en-US" dirty="0"/>
              <a:t>Trend Variables (Scalar Parameters)</a:t>
            </a:r>
          </a:p>
          <a:p>
            <a:pPr lvl="1"/>
            <a:r>
              <a:rPr lang="en-US" dirty="0"/>
              <a:t>ACM Variable (Array Parameters)</a:t>
            </a:r>
          </a:p>
          <a:p>
            <a:pPr lvl="1"/>
            <a:r>
              <a:rPr lang="en-US" dirty="0"/>
              <a:t>MIS Reports</a:t>
            </a:r>
          </a:p>
          <a:p>
            <a:pPr lvl="1"/>
            <a:endParaRPr lang="en-US" dirty="0"/>
          </a:p>
          <a:p>
            <a:r>
              <a:rPr lang="en-US" dirty="0"/>
              <a:t>It Enables</a:t>
            </a:r>
          </a:p>
          <a:p>
            <a:pPr lvl="1"/>
            <a:r>
              <a:rPr lang="en-US" dirty="0"/>
              <a:t>Data for engineering and process analysis</a:t>
            </a:r>
          </a:p>
          <a:p>
            <a:pPr lvl="1"/>
            <a:r>
              <a:rPr lang="en-US" dirty="0"/>
              <a:t>Foundation for quality management system.</a:t>
            </a:r>
          </a:p>
        </p:txBody>
      </p:sp>
      <p:graphicFrame>
        <p:nvGraphicFramePr>
          <p:cNvPr id="15" name="Content Placeholder 14"/>
          <p:cNvGraphicFramePr>
            <a:graphicFrameLocks noGrp="1"/>
          </p:cNvGraphicFramePr>
          <p:nvPr>
            <p:ph sz="quarter" idx="15"/>
          </p:nvPr>
        </p:nvGraphicFramePr>
        <p:xfrm>
          <a:off x="6136482" y="1612106"/>
          <a:ext cx="3797160" cy="4030980"/>
        </p:xfrm>
        <a:graphic>
          <a:graphicData uri="http://schemas.openxmlformats.org/drawingml/2006/table">
            <a:tbl>
              <a:tblPr firstRow="1" bandRow="1">
                <a:tableStyleId>{22838BEF-8BB2-4498-84A7-C5851F593DF1}</a:tableStyleId>
              </a:tblPr>
              <a:tblGrid>
                <a:gridCol w="668974">
                  <a:extLst>
                    <a:ext uri="{9D8B030D-6E8A-4147-A177-3AD203B41FA5}">
                      <a16:colId xmlns:a16="http://schemas.microsoft.com/office/drawing/2014/main" val="3851281269"/>
                    </a:ext>
                  </a:extLst>
                </a:gridCol>
                <a:gridCol w="2394318">
                  <a:extLst>
                    <a:ext uri="{9D8B030D-6E8A-4147-A177-3AD203B41FA5}">
                      <a16:colId xmlns:a16="http://schemas.microsoft.com/office/drawing/2014/main" val="1737151827"/>
                    </a:ext>
                  </a:extLst>
                </a:gridCol>
                <a:gridCol w="733868">
                  <a:extLst>
                    <a:ext uri="{9D8B030D-6E8A-4147-A177-3AD203B41FA5}">
                      <a16:colId xmlns:a16="http://schemas.microsoft.com/office/drawing/2014/main" val="3327863177"/>
                    </a:ext>
                  </a:extLst>
                </a:gridCol>
              </a:tblGrid>
              <a:tr h="480060">
                <a:tc>
                  <a:txBody>
                    <a:bodyPr/>
                    <a:lstStyle/>
                    <a:p>
                      <a:r>
                        <a:rPr lang="en-US" sz="1400" b="0" dirty="0"/>
                        <a:t>EHDB</a:t>
                      </a:r>
                    </a:p>
                  </a:txBody>
                  <a:tcPr marL="67941" marR="67941" marT="34290" marB="34290"/>
                </a:tc>
                <a:tc>
                  <a:txBody>
                    <a:bodyPr/>
                    <a:lstStyle/>
                    <a:p>
                      <a:r>
                        <a:rPr lang="en-US" sz="1400" b="0" dirty="0"/>
                        <a:t>Total number of</a:t>
                      </a:r>
                      <a:r>
                        <a:rPr lang="en-US" sz="1400" b="0" baseline="0" dirty="0"/>
                        <a:t> Trend Variables (Scalar Values)</a:t>
                      </a:r>
                      <a:endParaRPr lang="en-US" sz="1400" b="0" dirty="0"/>
                    </a:p>
                  </a:txBody>
                  <a:tcPr marL="67941" marR="67941" marT="34290" marB="34290"/>
                </a:tc>
                <a:tc>
                  <a:txBody>
                    <a:bodyPr/>
                    <a:lstStyle/>
                    <a:p>
                      <a:r>
                        <a:rPr lang="en-US" sz="1400" b="0" dirty="0"/>
                        <a:t>120*</a:t>
                      </a:r>
                    </a:p>
                  </a:txBody>
                  <a:tcPr marL="67941" marR="67941" marT="34290" marB="34290"/>
                </a:tc>
                <a:extLst>
                  <a:ext uri="{0D108BD9-81ED-4DB2-BD59-A6C34878D82A}">
                    <a16:rowId xmlns:a16="http://schemas.microsoft.com/office/drawing/2014/main" val="3999044783"/>
                  </a:ext>
                </a:extLst>
              </a:tr>
              <a:tr h="480060">
                <a:tc>
                  <a:txBody>
                    <a:bodyPr/>
                    <a:lstStyle/>
                    <a:p>
                      <a:endParaRPr lang="en-US" sz="1400" dirty="0"/>
                    </a:p>
                  </a:txBody>
                  <a:tcPr marL="67941" marR="67941" marT="34290" marB="34290"/>
                </a:tc>
                <a:tc>
                  <a:txBody>
                    <a:bodyPr/>
                    <a:lstStyle/>
                    <a:p>
                      <a:r>
                        <a:rPr lang="en-US" sz="1400" dirty="0"/>
                        <a:t>Total number of ACM Variables (Array)</a:t>
                      </a:r>
                    </a:p>
                  </a:txBody>
                  <a:tcPr marL="67941" marR="67941" marT="34290" marB="34290"/>
                </a:tc>
                <a:tc>
                  <a:txBody>
                    <a:bodyPr/>
                    <a:lstStyle/>
                    <a:p>
                      <a:r>
                        <a:rPr lang="en-US" sz="1400" dirty="0"/>
                        <a:t>30</a:t>
                      </a:r>
                    </a:p>
                  </a:txBody>
                  <a:tcPr marL="67941" marR="67941" marT="34290" marB="34290"/>
                </a:tc>
                <a:extLst>
                  <a:ext uri="{0D108BD9-81ED-4DB2-BD59-A6C34878D82A}">
                    <a16:rowId xmlns:a16="http://schemas.microsoft.com/office/drawing/2014/main" val="3846432103"/>
                  </a:ext>
                </a:extLst>
              </a:tr>
              <a:tr h="480060">
                <a:tc>
                  <a:txBody>
                    <a:bodyPr/>
                    <a:lstStyle/>
                    <a:p>
                      <a:endParaRPr lang="en-US" sz="1400" dirty="0"/>
                    </a:p>
                  </a:txBody>
                  <a:tcPr marL="67941" marR="67941" marT="34290" marB="34290"/>
                </a:tc>
                <a:tc>
                  <a:txBody>
                    <a:bodyPr/>
                    <a:lstStyle/>
                    <a:p>
                      <a:r>
                        <a:rPr lang="en-US" sz="1400" dirty="0"/>
                        <a:t>Total Number of virtual Trends</a:t>
                      </a:r>
                    </a:p>
                  </a:txBody>
                  <a:tcPr marL="67941" marR="67941" marT="34290" marB="34290"/>
                </a:tc>
                <a:tc>
                  <a:txBody>
                    <a:bodyPr/>
                    <a:lstStyle/>
                    <a:p>
                      <a:r>
                        <a:rPr lang="en-US" sz="1400" dirty="0"/>
                        <a:t>120*</a:t>
                      </a:r>
                    </a:p>
                  </a:txBody>
                  <a:tcPr marL="67941" marR="67941" marT="34290" marB="34290"/>
                </a:tc>
                <a:extLst>
                  <a:ext uri="{0D108BD9-81ED-4DB2-BD59-A6C34878D82A}">
                    <a16:rowId xmlns:a16="http://schemas.microsoft.com/office/drawing/2014/main" val="3208425344"/>
                  </a:ext>
                </a:extLst>
              </a:tr>
              <a:tr h="480060">
                <a:tc>
                  <a:txBody>
                    <a:bodyPr/>
                    <a:lstStyle/>
                    <a:p>
                      <a:endParaRPr lang="en-US" sz="1400" dirty="0"/>
                    </a:p>
                  </a:txBody>
                  <a:tcPr marL="67941" marR="67941" marT="34290" marB="34290"/>
                </a:tc>
                <a:tc>
                  <a:txBody>
                    <a:bodyPr/>
                    <a:lstStyle/>
                    <a:p>
                      <a:r>
                        <a:rPr lang="en-US" sz="1400" dirty="0"/>
                        <a:t>Minimum</a:t>
                      </a:r>
                      <a:r>
                        <a:rPr lang="en-US" sz="1400" baseline="0" dirty="0"/>
                        <a:t> Sampling Period in seconds</a:t>
                      </a:r>
                      <a:endParaRPr lang="en-US" sz="1400" dirty="0"/>
                    </a:p>
                  </a:txBody>
                  <a:tcPr marL="67941" marR="67941" marT="34290" marB="34290"/>
                </a:tc>
                <a:tc>
                  <a:txBody>
                    <a:bodyPr/>
                    <a:lstStyle/>
                    <a:p>
                      <a:r>
                        <a:rPr lang="en-US" sz="1400" dirty="0"/>
                        <a:t>5</a:t>
                      </a:r>
                    </a:p>
                  </a:txBody>
                  <a:tcPr marL="67941" marR="67941" marT="34290" marB="34290"/>
                </a:tc>
                <a:extLst>
                  <a:ext uri="{0D108BD9-81ED-4DB2-BD59-A6C34878D82A}">
                    <a16:rowId xmlns:a16="http://schemas.microsoft.com/office/drawing/2014/main" val="3017936834"/>
                  </a:ext>
                </a:extLst>
              </a:tr>
              <a:tr h="480060">
                <a:tc>
                  <a:txBody>
                    <a:bodyPr/>
                    <a:lstStyle/>
                    <a:p>
                      <a:endParaRPr lang="en-US" sz="1400" dirty="0"/>
                    </a:p>
                  </a:txBody>
                  <a:tcPr marL="67941" marR="67941" marT="34290" marB="34290"/>
                </a:tc>
                <a:tc>
                  <a:txBody>
                    <a:bodyPr/>
                    <a:lstStyle/>
                    <a:p>
                      <a:r>
                        <a:rPr lang="en-US" sz="1400" dirty="0"/>
                        <a:t>History</a:t>
                      </a:r>
                      <a:r>
                        <a:rPr lang="en-US" sz="1400" baseline="0" dirty="0"/>
                        <a:t> Support Duration in Year</a:t>
                      </a:r>
                      <a:endParaRPr lang="en-US" sz="1400" dirty="0"/>
                    </a:p>
                  </a:txBody>
                  <a:tcPr marL="67941" marR="67941" marT="34290" marB="34290"/>
                </a:tc>
                <a:tc>
                  <a:txBody>
                    <a:bodyPr/>
                    <a:lstStyle/>
                    <a:p>
                      <a:r>
                        <a:rPr lang="en-US" sz="1400" dirty="0"/>
                        <a:t>1</a:t>
                      </a:r>
                    </a:p>
                  </a:txBody>
                  <a:tcPr marL="67941" marR="67941" marT="34290" marB="34290"/>
                </a:tc>
                <a:extLst>
                  <a:ext uri="{0D108BD9-81ED-4DB2-BD59-A6C34878D82A}">
                    <a16:rowId xmlns:a16="http://schemas.microsoft.com/office/drawing/2014/main" val="1663608515"/>
                  </a:ext>
                </a:extLst>
              </a:tr>
              <a:tr h="480060">
                <a:tc>
                  <a:txBody>
                    <a:bodyPr/>
                    <a:lstStyle/>
                    <a:p>
                      <a:r>
                        <a:rPr lang="en-US" sz="1400" dirty="0"/>
                        <a:t>MIS</a:t>
                      </a:r>
                    </a:p>
                  </a:txBody>
                  <a:tcPr marL="67941" marR="67941" marT="34290" marB="34290"/>
                </a:tc>
                <a:tc>
                  <a:txBody>
                    <a:bodyPr/>
                    <a:lstStyle/>
                    <a:p>
                      <a:r>
                        <a:rPr lang="en-US" sz="1400" dirty="0"/>
                        <a:t>Minimum Reel Turn-up Time (In minutes)</a:t>
                      </a:r>
                    </a:p>
                  </a:txBody>
                  <a:tcPr marL="67941" marR="67941" marT="34290" marB="34290"/>
                </a:tc>
                <a:tc>
                  <a:txBody>
                    <a:bodyPr/>
                    <a:lstStyle/>
                    <a:p>
                      <a:r>
                        <a:rPr lang="en-US" sz="1400" dirty="0"/>
                        <a:t>15</a:t>
                      </a:r>
                    </a:p>
                  </a:txBody>
                  <a:tcPr marL="67941" marR="67941" marT="34290" marB="34290"/>
                </a:tc>
                <a:extLst>
                  <a:ext uri="{0D108BD9-81ED-4DB2-BD59-A6C34878D82A}">
                    <a16:rowId xmlns:a16="http://schemas.microsoft.com/office/drawing/2014/main" val="3435145203"/>
                  </a:ext>
                </a:extLst>
              </a:tr>
              <a:tr h="278130">
                <a:tc>
                  <a:txBody>
                    <a:bodyPr/>
                    <a:lstStyle/>
                    <a:p>
                      <a:endParaRPr lang="en-US" sz="1400" dirty="0"/>
                    </a:p>
                  </a:txBody>
                  <a:tcPr marL="67941" marR="67941" marT="34290" marB="34290"/>
                </a:tc>
                <a:tc>
                  <a:txBody>
                    <a:bodyPr/>
                    <a:lstStyle/>
                    <a:p>
                      <a:r>
                        <a:rPr lang="en-US" sz="1400" dirty="0"/>
                        <a:t>Total Rolls in a Year</a:t>
                      </a:r>
                    </a:p>
                  </a:txBody>
                  <a:tcPr marL="67941" marR="67941" marT="34290" marB="34290"/>
                </a:tc>
                <a:tc>
                  <a:txBody>
                    <a:bodyPr/>
                    <a:lstStyle/>
                    <a:p>
                      <a:r>
                        <a:rPr lang="en-US" sz="1400" dirty="0"/>
                        <a:t>30,000</a:t>
                      </a:r>
                    </a:p>
                  </a:txBody>
                  <a:tcPr marL="67941" marR="67941" marT="34290" marB="34290"/>
                </a:tc>
                <a:extLst>
                  <a:ext uri="{0D108BD9-81ED-4DB2-BD59-A6C34878D82A}">
                    <a16:rowId xmlns:a16="http://schemas.microsoft.com/office/drawing/2014/main" val="1104936745"/>
                  </a:ext>
                </a:extLst>
              </a:tr>
              <a:tr h="278130">
                <a:tc>
                  <a:txBody>
                    <a:bodyPr/>
                    <a:lstStyle/>
                    <a:p>
                      <a:endParaRPr lang="en-US" sz="1400" dirty="0"/>
                    </a:p>
                  </a:txBody>
                  <a:tcPr marL="67941" marR="67941" marT="34290" marB="34290"/>
                </a:tc>
                <a:tc>
                  <a:txBody>
                    <a:bodyPr/>
                    <a:lstStyle/>
                    <a:p>
                      <a:endParaRPr lang="en-US" sz="1400" dirty="0"/>
                    </a:p>
                  </a:txBody>
                  <a:tcPr marL="67941" marR="67941" marT="34290" marB="34290"/>
                </a:tc>
                <a:tc>
                  <a:txBody>
                    <a:bodyPr/>
                    <a:lstStyle/>
                    <a:p>
                      <a:endParaRPr lang="en-US" sz="1400" dirty="0"/>
                    </a:p>
                  </a:txBody>
                  <a:tcPr marL="67941" marR="67941" marT="34290" marB="34290"/>
                </a:tc>
                <a:extLst>
                  <a:ext uri="{0D108BD9-81ED-4DB2-BD59-A6C34878D82A}">
                    <a16:rowId xmlns:a16="http://schemas.microsoft.com/office/drawing/2014/main" val="557828092"/>
                  </a:ext>
                </a:extLst>
              </a:tr>
              <a:tr h="480060">
                <a:tc gridSpan="3">
                  <a:txBody>
                    <a:bodyPr/>
                    <a:lstStyle/>
                    <a:p>
                      <a:r>
                        <a:rPr lang="en-US" sz="1400" dirty="0"/>
                        <a:t>* As a special can</a:t>
                      </a:r>
                      <a:r>
                        <a:rPr lang="en-US" sz="1400" baseline="0" dirty="0"/>
                        <a:t> be extended to support more variables.</a:t>
                      </a:r>
                      <a:endParaRPr lang="en-US" sz="1400" dirty="0"/>
                    </a:p>
                  </a:txBody>
                  <a:tcPr marL="67941" marR="67941" marT="34290" marB="34290"/>
                </a:tc>
                <a:tc hMerge="1">
                  <a:txBody>
                    <a:bodyPr/>
                    <a:lstStyle/>
                    <a:p>
                      <a:endParaRPr lang="en-US" dirty="0"/>
                    </a:p>
                  </a:txBody>
                  <a:tcPr marL="90588" marR="90588"/>
                </a:tc>
                <a:tc hMerge="1">
                  <a:txBody>
                    <a:bodyPr/>
                    <a:lstStyle/>
                    <a:p>
                      <a:endParaRPr lang="en-US" dirty="0"/>
                    </a:p>
                  </a:txBody>
                  <a:tcPr marL="90588" marR="90588"/>
                </a:tc>
                <a:extLst>
                  <a:ext uri="{0D108BD9-81ED-4DB2-BD59-A6C34878D82A}">
                    <a16:rowId xmlns:a16="http://schemas.microsoft.com/office/drawing/2014/main" val="4190687070"/>
                  </a:ext>
                </a:extLst>
              </a:tr>
            </a:tbl>
          </a:graphicData>
        </a:graphic>
      </p:graphicFrame>
      <p:sp>
        <p:nvSpPr>
          <p:cNvPr id="7" name="Slide Number Placeholder 6"/>
          <p:cNvSpPr>
            <a:spLocks noGrp="1"/>
          </p:cNvSpPr>
          <p:nvPr>
            <p:ph type="sldNum" sz="quarter" idx="16"/>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7A6399F0-1CB9-4AF2-8492-04A4C562147A}" type="slidenum">
              <a:rPr kumimoji="0" lang="en-US" sz="825" b="1" i="0" u="none" strike="noStrike" kern="1200" cap="none" spc="0" normalizeH="0" baseline="0" noProof="0">
                <a:ln>
                  <a:noFill/>
                </a:ln>
                <a:solidFill>
                  <a:srgbClr val="FFFFFF"/>
                </a:solidFill>
                <a:effectLst/>
                <a:uLnTx/>
                <a:uFillTx/>
                <a:latin typeface="Arial"/>
                <a:ea typeface="+mn-ea"/>
              </a:rPr>
              <a:pPr marL="0" marR="0" lvl="0" indent="0" algn="l" defTabSz="342900" rtl="0" eaLnBrk="1" fontAlgn="auto" latinLnBrk="0" hangingPunct="1">
                <a:lnSpc>
                  <a:spcPct val="100000"/>
                </a:lnSpc>
                <a:spcBef>
                  <a:spcPts val="0"/>
                </a:spcBef>
                <a:spcAft>
                  <a:spcPts val="0"/>
                </a:spcAft>
                <a:buClrTx/>
                <a:buSzTx/>
                <a:buFontTx/>
                <a:buNone/>
                <a:tabLst/>
                <a:defRPr/>
              </a:pPr>
              <a:t>38</a:t>
            </a:fld>
            <a:endParaRPr kumimoji="0" lang="en-US" sz="825" b="1" i="0" u="none" strike="noStrike" kern="1200" cap="none" spc="0" normalizeH="0" baseline="0" noProof="0" dirty="0">
              <a:ln>
                <a:noFill/>
              </a:ln>
              <a:solidFill>
                <a:srgbClr val="FFFFFF"/>
              </a:solidFill>
              <a:effectLst/>
              <a:uLnTx/>
              <a:uFillTx/>
              <a:latin typeface="Arial"/>
              <a:ea typeface="+mn-ea"/>
            </a:endParaRPr>
          </a:p>
        </p:txBody>
      </p:sp>
    </p:spTree>
    <p:extLst>
      <p:ext uri="{BB962C8B-B14F-4D97-AF65-F5344CB8AC3E}">
        <p14:creationId xmlns:p14="http://schemas.microsoft.com/office/powerpoint/2010/main" val="2790290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1513232" y="5360504"/>
            <a:ext cx="7772400" cy="1143000"/>
          </a:xfrm>
        </p:spPr>
        <p:txBody>
          <a:bodyPr/>
          <a:lstStyle/>
          <a:p>
            <a:r>
              <a:rPr lang="de-DE" sz="3600" dirty="0">
                <a:solidFill>
                  <a:srgbClr val="1B79CF"/>
                </a:solidFill>
              </a:rPr>
              <a:t>Scanners</a:t>
            </a:r>
          </a:p>
        </p:txBody>
      </p:sp>
      <p:pic>
        <p:nvPicPr>
          <p:cNvPr id="2" name="Picture 1"/>
          <p:cNvPicPr>
            <a:picLocks noChangeAspect="1"/>
          </p:cNvPicPr>
          <p:nvPr/>
        </p:nvPicPr>
        <p:blipFill>
          <a:blip r:embed="rId2"/>
          <a:stretch>
            <a:fillRect/>
          </a:stretch>
        </p:blipFill>
        <p:spPr>
          <a:xfrm>
            <a:off x="2037174" y="2120347"/>
            <a:ext cx="2375385" cy="3240157"/>
          </a:xfrm>
          <a:prstGeom prst="rect">
            <a:avLst/>
          </a:prstGeom>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9432" y="2008879"/>
            <a:ext cx="330358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475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Data Analysis: Color Map</a:t>
            </a:r>
          </a:p>
        </p:txBody>
      </p:sp>
      <p:pic>
        <p:nvPicPr>
          <p:cNvPr id="6" name="Content Placeholder 19"/>
          <p:cNvPicPr>
            <a:picLocks noGrp="1" noChangeAspect="1"/>
          </p:cNvPicPr>
          <p:nvPr>
            <p:ph sz="quarter" idx="12"/>
          </p:nvPr>
        </p:nvPicPr>
        <p:blipFill>
          <a:blip r:embed="rId2"/>
          <a:stretch>
            <a:fillRect/>
          </a:stretch>
        </p:blipFill>
        <p:spPr>
          <a:xfrm>
            <a:off x="2059782" y="1981319"/>
            <a:ext cx="3870722" cy="3096578"/>
          </a:xfrm>
        </p:spPr>
      </p:pic>
      <p:pic>
        <p:nvPicPr>
          <p:cNvPr id="8" name="Content Placeholder 15"/>
          <p:cNvPicPr>
            <a:picLocks noGrp="1" noChangeAspect="1"/>
          </p:cNvPicPr>
          <p:nvPr>
            <p:ph sz="quarter" idx="15"/>
          </p:nvPr>
        </p:nvPicPr>
        <p:blipFill>
          <a:blip r:embed="rId3"/>
          <a:stretch>
            <a:fillRect/>
          </a:stretch>
        </p:blipFill>
        <p:spPr>
          <a:xfrm>
            <a:off x="6136482" y="2010371"/>
            <a:ext cx="3798094" cy="3038474"/>
          </a:xfrm>
          <a:prstGeom prst="rect">
            <a:avLst/>
          </a:prstGeom>
        </p:spPr>
      </p:pic>
      <p:sp>
        <p:nvSpPr>
          <p:cNvPr id="5" name="Slide Number Placeholder 4"/>
          <p:cNvSpPr>
            <a:spLocks noGrp="1"/>
          </p:cNvSpPr>
          <p:nvPr>
            <p:ph type="sldNum" sz="quarter" idx="16"/>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F0121559-6FAE-4C9F-95D5-751370D9C50E}" type="slidenum">
              <a:rPr kumimoji="0" lang="en-US" sz="825" b="1" i="0" u="none" strike="noStrike" kern="1200" cap="none" spc="0" normalizeH="0" baseline="0" noProof="0">
                <a:ln>
                  <a:noFill/>
                </a:ln>
                <a:solidFill>
                  <a:srgbClr val="FFFFFF"/>
                </a:solidFill>
                <a:effectLst/>
                <a:uLnTx/>
                <a:uFillTx/>
                <a:latin typeface="Arial"/>
                <a:ea typeface="+mn-ea"/>
              </a:rPr>
              <a:pPr marL="0" marR="0" lvl="0" indent="0" algn="l" defTabSz="342900" rtl="0" eaLnBrk="1" fontAlgn="auto" latinLnBrk="0" hangingPunct="1">
                <a:lnSpc>
                  <a:spcPct val="100000"/>
                </a:lnSpc>
                <a:spcBef>
                  <a:spcPts val="0"/>
                </a:spcBef>
                <a:spcAft>
                  <a:spcPts val="0"/>
                </a:spcAft>
                <a:buClrTx/>
                <a:buSzTx/>
                <a:buFontTx/>
                <a:buNone/>
                <a:tabLst/>
                <a:defRPr/>
              </a:pPr>
              <a:t>39</a:t>
            </a:fld>
            <a:endParaRPr kumimoji="0" lang="en-US" sz="825" b="1" i="0" u="none" strike="noStrike" kern="1200" cap="none" spc="0" normalizeH="0" baseline="0" noProof="0" dirty="0">
              <a:ln>
                <a:noFill/>
              </a:ln>
              <a:solidFill>
                <a:srgbClr val="FFFFFF"/>
              </a:solidFill>
              <a:effectLst/>
              <a:uLnTx/>
              <a:uFillTx/>
              <a:latin typeface="Arial"/>
              <a:ea typeface="+mn-ea"/>
            </a:endParaRPr>
          </a:p>
        </p:txBody>
      </p:sp>
      <p:sp>
        <p:nvSpPr>
          <p:cNvPr id="9" name="TextBox 8"/>
          <p:cNvSpPr txBox="1"/>
          <p:nvPr/>
        </p:nvSpPr>
        <p:spPr>
          <a:xfrm>
            <a:off x="2059782" y="5200652"/>
            <a:ext cx="3870578" cy="461665"/>
          </a:xfrm>
          <a:prstGeom prst="rect">
            <a:avLst/>
          </a:prstGeom>
          <a:noFill/>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Enhanced to display up to 400 Scans Data at a time</a:t>
            </a:r>
          </a:p>
        </p:txBody>
      </p:sp>
      <p:sp>
        <p:nvSpPr>
          <p:cNvPr id="10" name="TextBox 9"/>
          <p:cNvSpPr txBox="1"/>
          <p:nvPr/>
        </p:nvSpPr>
        <p:spPr>
          <a:xfrm>
            <a:off x="6089809" y="5200652"/>
            <a:ext cx="3891439" cy="461665"/>
          </a:xfrm>
          <a:prstGeom prst="rect">
            <a:avLst/>
          </a:prstGeom>
          <a:noFill/>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Enhanced to display up to 400 Scans Data at a time</a:t>
            </a:r>
            <a:endParaRPr kumimoji="0" lang="en-US" sz="135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1752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Displays: Trend, MIS, Export Data</a:t>
            </a:r>
          </a:p>
        </p:txBody>
      </p:sp>
      <p:sp>
        <p:nvSpPr>
          <p:cNvPr id="18" name="Content Placeholder 17"/>
          <p:cNvSpPr>
            <a:spLocks noGrp="1"/>
          </p:cNvSpPr>
          <p:nvPr>
            <p:ph sz="quarter" idx="12"/>
          </p:nvPr>
        </p:nvSpPr>
        <p:spPr/>
        <p:txBody>
          <a:bodyPr/>
          <a:lstStyle/>
          <a:p>
            <a:r>
              <a:rPr lang="en-US" dirty="0"/>
              <a:t>Trend Control will show directly the historical data up to last one year.</a:t>
            </a:r>
          </a:p>
          <a:p>
            <a:endParaRPr lang="en-US" dirty="0"/>
          </a:p>
          <a:p>
            <a:r>
              <a:rPr lang="en-US" dirty="0"/>
              <a:t>In MIS one can select one year old Roll for viewing the report.</a:t>
            </a:r>
          </a:p>
          <a:p>
            <a:endParaRPr lang="en-US" dirty="0"/>
          </a:p>
          <a:p>
            <a:r>
              <a:rPr lang="en-US" dirty="0"/>
              <a:t>Export the tag data for offline analysis.</a:t>
            </a:r>
          </a:p>
        </p:txBody>
      </p:sp>
      <p:pic>
        <p:nvPicPr>
          <p:cNvPr id="17" name="Content Placeholder 11"/>
          <p:cNvPicPr>
            <a:picLocks noGrp="1" noChangeAspect="1"/>
          </p:cNvPicPr>
          <p:nvPr>
            <p:ph sz="quarter" idx="15"/>
          </p:nvPr>
        </p:nvPicPr>
        <p:blipFill>
          <a:blip r:embed="rId2"/>
          <a:stretch>
            <a:fillRect/>
          </a:stretch>
        </p:blipFill>
        <p:spPr>
          <a:xfrm>
            <a:off x="6187317" y="1006475"/>
            <a:ext cx="3708328" cy="2624138"/>
          </a:xfrm>
          <a:prstGeom prst="rect">
            <a:avLst/>
          </a:prstGeom>
        </p:spPr>
      </p:pic>
      <p:pic>
        <p:nvPicPr>
          <p:cNvPr id="19" name="Content Placeholder 5"/>
          <p:cNvPicPr>
            <a:picLocks noGrp="1" noChangeAspect="1"/>
          </p:cNvPicPr>
          <p:nvPr>
            <p:ph sz="quarter" idx="22"/>
          </p:nvPr>
        </p:nvPicPr>
        <p:blipFill>
          <a:blip r:embed="rId3"/>
          <a:stretch>
            <a:fillRect/>
          </a:stretch>
        </p:blipFill>
        <p:spPr>
          <a:xfrm>
            <a:off x="2495600" y="3933056"/>
            <a:ext cx="2909630" cy="1794272"/>
          </a:xfrm>
          <a:prstGeom prst="rect">
            <a:avLst/>
          </a:prstGeom>
        </p:spPr>
      </p:pic>
      <p:pic>
        <p:nvPicPr>
          <p:cNvPr id="15" name="Content Placeholder 7"/>
          <p:cNvPicPr>
            <a:picLocks noGrp="1" noChangeAspect="1"/>
          </p:cNvPicPr>
          <p:nvPr>
            <p:ph sz="quarter" idx="23"/>
          </p:nvPr>
        </p:nvPicPr>
        <p:blipFill>
          <a:blip r:embed="rId4"/>
          <a:stretch>
            <a:fillRect/>
          </a:stretch>
        </p:blipFill>
        <p:spPr>
          <a:xfrm>
            <a:off x="6310405" y="3705226"/>
            <a:ext cx="3462152" cy="1794272"/>
          </a:xfrm>
          <a:prstGeom prst="rect">
            <a:avLst/>
          </a:prstGeom>
        </p:spPr>
      </p:pic>
      <p:sp>
        <p:nvSpPr>
          <p:cNvPr id="5" name="Slide Number Placeholder 4"/>
          <p:cNvSpPr>
            <a:spLocks noGrp="1"/>
          </p:cNvSpPr>
          <p:nvPr>
            <p:ph type="sldNum" sz="quarter" idx="24"/>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F0121559-6FAE-4C9F-95D5-751370D9C50E}" type="slidenum">
              <a:rPr kumimoji="0" lang="en-US" sz="825" b="1" i="0" u="none" strike="noStrike" kern="1200" cap="none" spc="0" normalizeH="0" baseline="0" noProof="0">
                <a:ln>
                  <a:noFill/>
                </a:ln>
                <a:solidFill>
                  <a:srgbClr val="FFFFFF"/>
                </a:solidFill>
                <a:effectLst/>
                <a:uLnTx/>
                <a:uFillTx/>
                <a:latin typeface="Arial"/>
                <a:ea typeface="+mn-ea"/>
              </a:rPr>
              <a:pPr marL="0" marR="0" lvl="0" indent="0" algn="l" defTabSz="342900" rtl="0" eaLnBrk="1" fontAlgn="auto" latinLnBrk="0" hangingPunct="1">
                <a:lnSpc>
                  <a:spcPct val="100000"/>
                </a:lnSpc>
                <a:spcBef>
                  <a:spcPts val="0"/>
                </a:spcBef>
                <a:spcAft>
                  <a:spcPts val="0"/>
                </a:spcAft>
                <a:buClrTx/>
                <a:buSzTx/>
                <a:buFontTx/>
                <a:buNone/>
                <a:tabLst/>
                <a:defRPr/>
              </a:pPr>
              <a:t>40</a:t>
            </a:fld>
            <a:endParaRPr kumimoji="0" lang="en-US" sz="825" b="1" i="0" u="none" strike="noStrike" kern="1200" cap="none" spc="0" normalizeH="0" baseline="0" noProof="0" dirty="0">
              <a:ln>
                <a:noFill/>
              </a:ln>
              <a:solidFill>
                <a:srgbClr val="FFFFFF"/>
              </a:solidFill>
              <a:effectLst/>
              <a:uLnTx/>
              <a:uFillTx/>
              <a:latin typeface="Arial"/>
              <a:ea typeface="+mn-ea"/>
            </a:endParaRPr>
          </a:p>
        </p:txBody>
      </p:sp>
    </p:spTree>
    <p:extLst>
      <p:ext uri="{BB962C8B-B14F-4D97-AF65-F5344CB8AC3E}">
        <p14:creationId xmlns:p14="http://schemas.microsoft.com/office/powerpoint/2010/main" val="676178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751397" y="753453"/>
            <a:ext cx="8289925" cy="1143000"/>
          </a:xfrm>
        </p:spPr>
        <p:txBody>
          <a:bodyPr/>
          <a:lstStyle/>
          <a:p>
            <a:pPr eaLnBrk="1" hangingPunct="1"/>
            <a:r>
              <a:rPr lang="en-US" dirty="0">
                <a:latin typeface="Arial" charset="0"/>
                <a:cs typeface="Arial" charset="0"/>
              </a:rPr>
              <a:t>MD Controls</a:t>
            </a:r>
            <a:br>
              <a:rPr lang="en-US" dirty="0">
                <a:latin typeface="Arial" charset="0"/>
                <a:cs typeface="Arial" charset="0"/>
              </a:rPr>
            </a:br>
            <a:endParaRPr lang="en-US" dirty="0">
              <a:latin typeface="Arial" charset="0"/>
              <a:cs typeface="Arial" charset="0"/>
            </a:endParaRPr>
          </a:p>
        </p:txBody>
      </p:sp>
      <p:pic>
        <p:nvPicPr>
          <p:cNvPr id="4" name="Picture 2" descr="spacer"/>
          <p:cNvPicPr>
            <a:picLocks noChangeAspect="1" noChangeArrowheads="1"/>
          </p:cNvPicPr>
          <p:nvPr/>
        </p:nvPicPr>
        <p:blipFill>
          <a:blip r:embed="rId3"/>
          <a:srcRect/>
          <a:stretch>
            <a:fillRect/>
          </a:stretch>
        </p:blipFill>
        <p:spPr bwMode="auto">
          <a:xfrm>
            <a:off x="4943872" y="5949281"/>
            <a:ext cx="190500" cy="9525"/>
          </a:xfrm>
          <a:prstGeom prst="rect">
            <a:avLst/>
          </a:prstGeom>
          <a:noFill/>
        </p:spPr>
      </p:pic>
      <p:grpSp>
        <p:nvGrpSpPr>
          <p:cNvPr id="5" name="Group 4"/>
          <p:cNvGrpSpPr>
            <a:grpSpLocks/>
          </p:cNvGrpSpPr>
          <p:nvPr/>
        </p:nvGrpSpPr>
        <p:grpSpPr bwMode="auto">
          <a:xfrm>
            <a:off x="5896360" y="3140969"/>
            <a:ext cx="3813175" cy="2757487"/>
            <a:chOff x="3201" y="1900"/>
            <a:chExt cx="2402" cy="1737"/>
          </a:xfrm>
        </p:grpSpPr>
        <p:sp>
          <p:nvSpPr>
            <p:cNvPr id="6" name="Line 5"/>
            <p:cNvSpPr>
              <a:spLocks noChangeAspect="1" noChangeShapeType="1"/>
            </p:cNvSpPr>
            <p:nvPr/>
          </p:nvSpPr>
          <p:spPr bwMode="auto">
            <a:xfrm>
              <a:off x="3837" y="2407"/>
              <a:ext cx="0" cy="12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 name="Line 6"/>
            <p:cNvSpPr>
              <a:spLocks noChangeAspect="1" noChangeShapeType="1"/>
            </p:cNvSpPr>
            <p:nvPr/>
          </p:nvSpPr>
          <p:spPr bwMode="auto">
            <a:xfrm>
              <a:off x="4083" y="2407"/>
              <a:ext cx="0" cy="12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8" name="Line 7"/>
            <p:cNvSpPr>
              <a:spLocks noChangeAspect="1" noChangeShapeType="1"/>
            </p:cNvSpPr>
            <p:nvPr/>
          </p:nvSpPr>
          <p:spPr bwMode="auto">
            <a:xfrm>
              <a:off x="4578" y="2407"/>
              <a:ext cx="0" cy="12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9" name="Line 8"/>
            <p:cNvSpPr>
              <a:spLocks noChangeAspect="1" noChangeShapeType="1"/>
            </p:cNvSpPr>
            <p:nvPr/>
          </p:nvSpPr>
          <p:spPr bwMode="auto">
            <a:xfrm>
              <a:off x="5074" y="2407"/>
              <a:ext cx="0" cy="12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0" name="Line 9"/>
            <p:cNvSpPr>
              <a:spLocks noChangeAspect="1" noChangeShapeType="1"/>
            </p:cNvSpPr>
            <p:nvPr/>
          </p:nvSpPr>
          <p:spPr bwMode="auto">
            <a:xfrm>
              <a:off x="4825" y="2407"/>
              <a:ext cx="0" cy="122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1" name="Line 10"/>
            <p:cNvSpPr>
              <a:spLocks noChangeAspect="1" noChangeShapeType="1"/>
            </p:cNvSpPr>
            <p:nvPr/>
          </p:nvSpPr>
          <p:spPr bwMode="auto">
            <a:xfrm>
              <a:off x="4331" y="2400"/>
              <a:ext cx="0" cy="123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2" name="Line 11"/>
            <p:cNvSpPr>
              <a:spLocks noChangeAspect="1" noChangeShapeType="1"/>
            </p:cNvSpPr>
            <p:nvPr/>
          </p:nvSpPr>
          <p:spPr bwMode="auto">
            <a:xfrm rot="5400000">
              <a:off x="4452" y="1762"/>
              <a:ext cx="1" cy="12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3" name="Line 12"/>
            <p:cNvSpPr>
              <a:spLocks noChangeAspect="1" noChangeShapeType="1"/>
            </p:cNvSpPr>
            <p:nvPr/>
          </p:nvSpPr>
          <p:spPr bwMode="auto">
            <a:xfrm rot="5400000">
              <a:off x="4455" y="2390"/>
              <a:ext cx="1" cy="12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4" name="Line 13"/>
            <p:cNvSpPr>
              <a:spLocks noChangeAspect="1" noChangeShapeType="1"/>
            </p:cNvSpPr>
            <p:nvPr/>
          </p:nvSpPr>
          <p:spPr bwMode="auto">
            <a:xfrm rot="5400000">
              <a:off x="4455" y="2074"/>
              <a:ext cx="1" cy="12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5" name="Line 14"/>
            <p:cNvSpPr>
              <a:spLocks noChangeAspect="1" noChangeShapeType="1"/>
            </p:cNvSpPr>
            <p:nvPr/>
          </p:nvSpPr>
          <p:spPr bwMode="auto">
            <a:xfrm rot="5400000">
              <a:off x="4455" y="2704"/>
              <a:ext cx="1" cy="12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16" name="Text Box 15"/>
            <p:cNvSpPr txBox="1">
              <a:spLocks noChangeAspect="1" noChangeArrowheads="1"/>
            </p:cNvSpPr>
            <p:nvPr/>
          </p:nvSpPr>
          <p:spPr bwMode="auto">
            <a:xfrm>
              <a:off x="3201" y="2449"/>
              <a:ext cx="673" cy="194"/>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Dry Weight</a:t>
              </a:r>
            </a:p>
          </p:txBody>
        </p:sp>
        <p:sp>
          <p:nvSpPr>
            <p:cNvPr id="17" name="Text Box 16"/>
            <p:cNvSpPr txBox="1">
              <a:spLocks noChangeAspect="1" noChangeArrowheads="1"/>
            </p:cNvSpPr>
            <p:nvPr/>
          </p:nvSpPr>
          <p:spPr bwMode="auto">
            <a:xfrm>
              <a:off x="3301" y="2717"/>
              <a:ext cx="549" cy="330"/>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Reel</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Moisture</a:t>
              </a:r>
            </a:p>
          </p:txBody>
        </p:sp>
        <p:sp>
          <p:nvSpPr>
            <p:cNvPr id="18" name="Text Box 18"/>
            <p:cNvSpPr txBox="1">
              <a:spLocks noChangeAspect="1" noChangeArrowheads="1"/>
            </p:cNvSpPr>
            <p:nvPr/>
          </p:nvSpPr>
          <p:spPr bwMode="auto">
            <a:xfrm rot="18900000">
              <a:off x="3848" y="1996"/>
              <a:ext cx="784" cy="213"/>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Thick Stock</a:t>
              </a:r>
            </a:p>
          </p:txBody>
        </p:sp>
        <p:sp>
          <p:nvSpPr>
            <p:cNvPr id="19" name="Line 19"/>
            <p:cNvSpPr>
              <a:spLocks noChangeAspect="1" noChangeShapeType="1"/>
            </p:cNvSpPr>
            <p:nvPr/>
          </p:nvSpPr>
          <p:spPr bwMode="auto">
            <a:xfrm rot="2700000">
              <a:off x="3984" y="2017"/>
              <a:ext cx="1" cy="4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0" name="Line 20"/>
            <p:cNvSpPr>
              <a:spLocks noChangeAspect="1" noChangeShapeType="1"/>
            </p:cNvSpPr>
            <p:nvPr/>
          </p:nvSpPr>
          <p:spPr bwMode="auto">
            <a:xfrm rot="2700000">
              <a:off x="4231" y="2017"/>
              <a:ext cx="1" cy="423"/>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1" name="Line 21"/>
            <p:cNvSpPr>
              <a:spLocks noChangeAspect="1" noChangeShapeType="1"/>
            </p:cNvSpPr>
            <p:nvPr/>
          </p:nvSpPr>
          <p:spPr bwMode="auto">
            <a:xfrm rot="2700000">
              <a:off x="4483" y="2016"/>
              <a:ext cx="1" cy="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2" name="Line 22"/>
            <p:cNvSpPr>
              <a:spLocks noChangeAspect="1" noChangeShapeType="1"/>
            </p:cNvSpPr>
            <p:nvPr/>
          </p:nvSpPr>
          <p:spPr bwMode="auto">
            <a:xfrm rot="2700000">
              <a:off x="4729" y="2015"/>
              <a:ext cx="1" cy="422"/>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3" name="Line 23"/>
            <p:cNvSpPr>
              <a:spLocks noChangeAspect="1" noChangeShapeType="1"/>
            </p:cNvSpPr>
            <p:nvPr/>
          </p:nvSpPr>
          <p:spPr bwMode="auto">
            <a:xfrm rot="2700000">
              <a:off x="4975" y="2023"/>
              <a:ext cx="1" cy="4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4" name="Line 24"/>
            <p:cNvSpPr>
              <a:spLocks noChangeAspect="1" noChangeShapeType="1"/>
            </p:cNvSpPr>
            <p:nvPr/>
          </p:nvSpPr>
          <p:spPr bwMode="auto">
            <a:xfrm rot="2700000">
              <a:off x="5221" y="2023"/>
              <a:ext cx="1" cy="424"/>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25" name="Text Box 25"/>
            <p:cNvSpPr txBox="1">
              <a:spLocks noChangeAspect="1" noChangeArrowheads="1"/>
            </p:cNvSpPr>
            <p:nvPr/>
          </p:nvSpPr>
          <p:spPr bwMode="auto">
            <a:xfrm rot="18900000">
              <a:off x="4111" y="2029"/>
              <a:ext cx="682" cy="213"/>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Clay Flow</a:t>
              </a:r>
            </a:p>
          </p:txBody>
        </p:sp>
        <p:sp>
          <p:nvSpPr>
            <p:cNvPr id="26" name="Text Box 26"/>
            <p:cNvSpPr txBox="1">
              <a:spLocks noChangeAspect="1" noChangeArrowheads="1"/>
            </p:cNvSpPr>
            <p:nvPr/>
          </p:nvSpPr>
          <p:spPr bwMode="auto">
            <a:xfrm rot="18900000">
              <a:off x="4375" y="2011"/>
              <a:ext cx="675" cy="213"/>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TiO</a:t>
              </a:r>
              <a:r>
                <a:rPr kumimoji="0" lang="en-US" sz="1600" b="0" i="0" u="none" strike="noStrike" kern="1200" cap="none" spc="0" normalizeH="0" baseline="-2500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2</a:t>
              </a:r>
              <a:r>
                <a:rPr kumimoji="0" lang="en-US" sz="16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 Flow</a:t>
              </a:r>
            </a:p>
          </p:txBody>
        </p:sp>
        <p:sp>
          <p:nvSpPr>
            <p:cNvPr id="27" name="Text Box 27"/>
            <p:cNvSpPr txBox="1">
              <a:spLocks noChangeAspect="1" noChangeArrowheads="1"/>
            </p:cNvSpPr>
            <p:nvPr/>
          </p:nvSpPr>
          <p:spPr bwMode="auto">
            <a:xfrm rot="18900000">
              <a:off x="4520" y="1900"/>
              <a:ext cx="1083" cy="212"/>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Steam Pressure</a:t>
              </a:r>
            </a:p>
          </p:txBody>
        </p:sp>
        <p:sp>
          <p:nvSpPr>
            <p:cNvPr id="28" name="Text Box 28"/>
            <p:cNvSpPr txBox="1">
              <a:spLocks noChangeAspect="1" noChangeArrowheads="1"/>
            </p:cNvSpPr>
            <p:nvPr/>
          </p:nvSpPr>
          <p:spPr bwMode="auto">
            <a:xfrm rot="18900000">
              <a:off x="4871" y="2083"/>
              <a:ext cx="499" cy="212"/>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Speed</a:t>
              </a:r>
            </a:p>
          </p:txBody>
        </p:sp>
        <p:sp>
          <p:nvSpPr>
            <p:cNvPr id="29" name="Text Box 33"/>
            <p:cNvSpPr txBox="1">
              <a:spLocks noChangeAspect="1" noChangeArrowheads="1"/>
            </p:cNvSpPr>
            <p:nvPr/>
          </p:nvSpPr>
          <p:spPr bwMode="auto">
            <a:xfrm>
              <a:off x="4623" y="2426"/>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707070"/>
                  </a:solidFill>
                  <a:effectLst/>
                  <a:uLnTx/>
                  <a:uFillTx/>
                  <a:latin typeface="Times New Roman" panose="02020603050405020304" pitchFamily="18" charset="0"/>
                  <a:ea typeface="+mn-ea"/>
                  <a:cs typeface="Arial" panose="020B0604020202020204" pitchFamily="34" charset="0"/>
                </a:rPr>
                <a:t>0</a:t>
              </a:r>
            </a:p>
          </p:txBody>
        </p:sp>
        <p:grpSp>
          <p:nvGrpSpPr>
            <p:cNvPr id="30" name="Group 37"/>
            <p:cNvGrpSpPr>
              <a:grpSpLocks noChangeAspect="1"/>
            </p:cNvGrpSpPr>
            <p:nvPr/>
          </p:nvGrpSpPr>
          <p:grpSpPr bwMode="auto">
            <a:xfrm flipV="1">
              <a:off x="4363" y="3130"/>
              <a:ext cx="202" cy="98"/>
              <a:chOff x="3663" y="2267"/>
              <a:chExt cx="311" cy="209"/>
            </a:xfrm>
          </p:grpSpPr>
          <p:sp>
            <p:nvSpPr>
              <p:cNvPr id="78" name="Arc 38"/>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9" name="Line 39"/>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31" name="Group 40"/>
            <p:cNvGrpSpPr>
              <a:grpSpLocks noChangeAspect="1"/>
            </p:cNvGrpSpPr>
            <p:nvPr/>
          </p:nvGrpSpPr>
          <p:grpSpPr bwMode="auto">
            <a:xfrm>
              <a:off x="4619" y="2799"/>
              <a:ext cx="202" cy="131"/>
              <a:chOff x="3663" y="2267"/>
              <a:chExt cx="311" cy="209"/>
            </a:xfrm>
          </p:grpSpPr>
          <p:sp>
            <p:nvSpPr>
              <p:cNvPr id="76" name="Arc 41"/>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7" name="Line 42"/>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32" name="Group 43"/>
            <p:cNvGrpSpPr>
              <a:grpSpLocks noChangeAspect="1"/>
            </p:cNvGrpSpPr>
            <p:nvPr/>
          </p:nvGrpSpPr>
          <p:grpSpPr bwMode="auto">
            <a:xfrm flipV="1">
              <a:off x="3865" y="2484"/>
              <a:ext cx="202" cy="133"/>
              <a:chOff x="3663" y="2267"/>
              <a:chExt cx="311" cy="209"/>
            </a:xfrm>
          </p:grpSpPr>
          <p:sp>
            <p:nvSpPr>
              <p:cNvPr id="74" name="Arc 44"/>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5" name="Line 45"/>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33" name="Group 46"/>
            <p:cNvGrpSpPr>
              <a:grpSpLocks noChangeAspect="1"/>
            </p:cNvGrpSpPr>
            <p:nvPr/>
          </p:nvGrpSpPr>
          <p:grpSpPr bwMode="auto">
            <a:xfrm flipV="1">
              <a:off x="3864" y="2813"/>
              <a:ext cx="202" cy="103"/>
              <a:chOff x="3663" y="2267"/>
              <a:chExt cx="311" cy="209"/>
            </a:xfrm>
          </p:grpSpPr>
          <p:sp>
            <p:nvSpPr>
              <p:cNvPr id="72" name="Arc 47"/>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3" name="Line 48"/>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34" name="Group 49"/>
            <p:cNvGrpSpPr>
              <a:grpSpLocks noChangeAspect="1"/>
            </p:cNvGrpSpPr>
            <p:nvPr/>
          </p:nvGrpSpPr>
          <p:grpSpPr bwMode="auto">
            <a:xfrm>
              <a:off x="4852" y="2502"/>
              <a:ext cx="201" cy="98"/>
              <a:chOff x="3663" y="2267"/>
              <a:chExt cx="311" cy="209"/>
            </a:xfrm>
          </p:grpSpPr>
          <p:sp>
            <p:nvSpPr>
              <p:cNvPr id="70" name="Arc 50"/>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71" name="Line 51"/>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35" name="Group 52"/>
            <p:cNvGrpSpPr>
              <a:grpSpLocks noChangeAspect="1"/>
            </p:cNvGrpSpPr>
            <p:nvPr/>
          </p:nvGrpSpPr>
          <p:grpSpPr bwMode="auto">
            <a:xfrm flipV="1">
              <a:off x="4852" y="2810"/>
              <a:ext cx="202" cy="109"/>
              <a:chOff x="3663" y="2267"/>
              <a:chExt cx="311" cy="209"/>
            </a:xfrm>
          </p:grpSpPr>
          <p:sp>
            <p:nvSpPr>
              <p:cNvPr id="68" name="Arc 53"/>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9" name="Line 54"/>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36" name="Line 55"/>
            <p:cNvSpPr>
              <a:spLocks noChangeAspect="1" noChangeShapeType="1"/>
            </p:cNvSpPr>
            <p:nvPr/>
          </p:nvSpPr>
          <p:spPr bwMode="auto">
            <a:xfrm rot="5400000">
              <a:off x="4455" y="3018"/>
              <a:ext cx="1" cy="123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37" name="Text Box 57"/>
            <p:cNvSpPr txBox="1">
              <a:spLocks noChangeAspect="1" noChangeArrowheads="1"/>
            </p:cNvSpPr>
            <p:nvPr/>
          </p:nvSpPr>
          <p:spPr bwMode="auto">
            <a:xfrm>
              <a:off x="3527" y="3104"/>
              <a:ext cx="311" cy="194"/>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Ash</a:t>
              </a:r>
            </a:p>
          </p:txBody>
        </p:sp>
        <p:sp>
          <p:nvSpPr>
            <p:cNvPr id="38" name="Text Box 58"/>
            <p:cNvSpPr txBox="1">
              <a:spLocks noChangeAspect="1" noChangeArrowheads="1"/>
            </p:cNvSpPr>
            <p:nvPr/>
          </p:nvSpPr>
          <p:spPr bwMode="auto">
            <a:xfrm>
              <a:off x="3350" y="3407"/>
              <a:ext cx="499" cy="194"/>
            </a:xfrm>
            <a:prstGeom prst="rect">
              <a:avLst/>
            </a:prstGeom>
            <a:noFill/>
            <a:ln w="12700">
              <a:noFill/>
              <a:miter lim="800000"/>
              <a:headEnd type="none" w="sm" len="sm"/>
              <a:tailEnd type="none" w="sm" len="sm"/>
            </a:ln>
            <a:effectLst/>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99"/>
                  </a:solidFill>
                  <a:effectLst>
                    <a:outerShdw blurRad="38100" dist="38100" dir="2700000" algn="tl">
                      <a:srgbClr val="C0C0C0"/>
                    </a:outerShdw>
                  </a:effectLst>
                  <a:uLnTx/>
                  <a:uFillTx/>
                  <a:latin typeface="Arial" panose="020B0604020202020204" pitchFamily="34" charset="0"/>
                  <a:ea typeface="+mn-ea"/>
                  <a:cs typeface="+mn-cs"/>
                </a:rPr>
                <a:t>Opacity</a:t>
              </a:r>
            </a:p>
          </p:txBody>
        </p:sp>
        <p:sp>
          <p:nvSpPr>
            <p:cNvPr id="39" name="Text Box 59"/>
            <p:cNvSpPr txBox="1">
              <a:spLocks noChangeAspect="1" noChangeArrowheads="1"/>
            </p:cNvSpPr>
            <p:nvPr/>
          </p:nvSpPr>
          <p:spPr bwMode="auto">
            <a:xfrm>
              <a:off x="4367" y="2739"/>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707070"/>
                  </a:solidFill>
                  <a:effectLst/>
                  <a:uLnTx/>
                  <a:uFillTx/>
                  <a:latin typeface="Times New Roman" panose="02020603050405020304" pitchFamily="18" charset="0"/>
                  <a:ea typeface="+mn-ea"/>
                  <a:cs typeface="Arial" panose="020B0604020202020204" pitchFamily="34" charset="0"/>
                </a:rPr>
                <a:t>0</a:t>
              </a:r>
            </a:p>
          </p:txBody>
        </p:sp>
        <p:sp>
          <p:nvSpPr>
            <p:cNvPr id="40" name="Text Box 60"/>
            <p:cNvSpPr txBox="1">
              <a:spLocks noChangeAspect="1" noChangeArrowheads="1"/>
            </p:cNvSpPr>
            <p:nvPr/>
          </p:nvSpPr>
          <p:spPr bwMode="auto">
            <a:xfrm>
              <a:off x="4120" y="2740"/>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707070"/>
                  </a:solidFill>
                  <a:effectLst/>
                  <a:uLnTx/>
                  <a:uFillTx/>
                  <a:latin typeface="Times New Roman" panose="02020603050405020304" pitchFamily="18" charset="0"/>
                  <a:ea typeface="+mn-ea"/>
                  <a:cs typeface="Arial" panose="020B0604020202020204" pitchFamily="34" charset="0"/>
                </a:rPr>
                <a:t>0</a:t>
              </a:r>
            </a:p>
          </p:txBody>
        </p:sp>
        <p:grpSp>
          <p:nvGrpSpPr>
            <p:cNvPr id="41" name="Group 61"/>
            <p:cNvGrpSpPr>
              <a:grpSpLocks noChangeAspect="1"/>
            </p:cNvGrpSpPr>
            <p:nvPr/>
          </p:nvGrpSpPr>
          <p:grpSpPr bwMode="auto">
            <a:xfrm>
              <a:off x="4107" y="2525"/>
              <a:ext cx="221" cy="52"/>
              <a:chOff x="3686" y="1558"/>
              <a:chExt cx="341" cy="83"/>
            </a:xfrm>
          </p:grpSpPr>
          <p:sp>
            <p:nvSpPr>
              <p:cNvPr id="66" name="Arc 62"/>
              <p:cNvSpPr>
                <a:spLocks noChangeAspect="1"/>
              </p:cNvSpPr>
              <p:nvPr/>
            </p:nvSpPr>
            <p:spPr bwMode="auto">
              <a:xfrm rot="-5400000">
                <a:off x="3871" y="1468"/>
                <a:ext cx="66" cy="246"/>
              </a:xfrm>
              <a:custGeom>
                <a:avLst/>
                <a:gdLst>
                  <a:gd name="T0" fmla="*/ 0 w 21600"/>
                  <a:gd name="T1" fmla="*/ 0 h 23283"/>
                  <a:gd name="T2" fmla="*/ 0 w 21600"/>
                  <a:gd name="T3" fmla="*/ 0 h 23283"/>
                  <a:gd name="T4" fmla="*/ 0 w 21600"/>
                  <a:gd name="T5" fmla="*/ 0 h 23283"/>
                  <a:gd name="T6" fmla="*/ 0 60000 65536"/>
                  <a:gd name="T7" fmla="*/ 0 60000 65536"/>
                  <a:gd name="T8" fmla="*/ 0 60000 65536"/>
                  <a:gd name="T9" fmla="*/ 0 w 21600"/>
                  <a:gd name="T10" fmla="*/ 0 h 23283"/>
                  <a:gd name="T11" fmla="*/ 21600 w 21600"/>
                  <a:gd name="T12" fmla="*/ 23283 h 23283"/>
                </a:gdLst>
                <a:ahLst/>
                <a:cxnLst>
                  <a:cxn ang="T6">
                    <a:pos x="T0" y="T1"/>
                  </a:cxn>
                  <a:cxn ang="T7">
                    <a:pos x="T2" y="T3"/>
                  </a:cxn>
                  <a:cxn ang="T8">
                    <a:pos x="T4" y="T5"/>
                  </a:cxn>
                </a:cxnLst>
                <a:rect l="T9" t="T10" r="T11" b="T12"/>
                <a:pathLst>
                  <a:path w="21600" h="23283" fill="none" extrusionOk="0">
                    <a:moveTo>
                      <a:pt x="-1" y="0"/>
                    </a:moveTo>
                    <a:cubicBezTo>
                      <a:pt x="11929" y="0"/>
                      <a:pt x="21600" y="9670"/>
                      <a:pt x="21600" y="21600"/>
                    </a:cubicBezTo>
                    <a:cubicBezTo>
                      <a:pt x="21600" y="22161"/>
                      <a:pt x="21578" y="22723"/>
                      <a:pt x="21534" y="23283"/>
                    </a:cubicBezTo>
                  </a:path>
                  <a:path w="21600" h="23283" stroke="0" extrusionOk="0">
                    <a:moveTo>
                      <a:pt x="-1" y="0"/>
                    </a:moveTo>
                    <a:cubicBezTo>
                      <a:pt x="11929" y="0"/>
                      <a:pt x="21600" y="9670"/>
                      <a:pt x="21600" y="21600"/>
                    </a:cubicBezTo>
                    <a:cubicBezTo>
                      <a:pt x="21600" y="22161"/>
                      <a:pt x="21578" y="22723"/>
                      <a:pt x="21534" y="23283"/>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7" name="Line 63"/>
              <p:cNvSpPr>
                <a:spLocks noChangeAspect="1" noChangeShapeType="1"/>
              </p:cNvSpPr>
              <p:nvPr/>
            </p:nvSpPr>
            <p:spPr bwMode="auto">
              <a:xfrm flipH="1">
                <a:off x="3686" y="1629"/>
                <a:ext cx="92" cy="12"/>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42" name="Text Box 64"/>
            <p:cNvSpPr txBox="1">
              <a:spLocks noChangeAspect="1" noChangeArrowheads="1"/>
            </p:cNvSpPr>
            <p:nvPr/>
          </p:nvSpPr>
          <p:spPr bwMode="auto">
            <a:xfrm>
              <a:off x="3868" y="3054"/>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707070"/>
                  </a:solidFill>
                  <a:effectLst/>
                  <a:uLnTx/>
                  <a:uFillTx/>
                  <a:latin typeface="Times New Roman" panose="02020603050405020304" pitchFamily="18" charset="0"/>
                  <a:ea typeface="+mn-ea"/>
                  <a:cs typeface="Arial" panose="020B0604020202020204" pitchFamily="34" charset="0"/>
                </a:rPr>
                <a:t>0</a:t>
              </a:r>
            </a:p>
          </p:txBody>
        </p:sp>
        <p:grpSp>
          <p:nvGrpSpPr>
            <p:cNvPr id="43" name="Group 65"/>
            <p:cNvGrpSpPr>
              <a:grpSpLocks noChangeAspect="1"/>
            </p:cNvGrpSpPr>
            <p:nvPr/>
          </p:nvGrpSpPr>
          <p:grpSpPr bwMode="auto">
            <a:xfrm>
              <a:off x="4354" y="2525"/>
              <a:ext cx="221" cy="52"/>
              <a:chOff x="3686" y="1558"/>
              <a:chExt cx="341" cy="83"/>
            </a:xfrm>
          </p:grpSpPr>
          <p:sp>
            <p:nvSpPr>
              <p:cNvPr id="64" name="Arc 66"/>
              <p:cNvSpPr>
                <a:spLocks noChangeAspect="1"/>
              </p:cNvSpPr>
              <p:nvPr/>
            </p:nvSpPr>
            <p:spPr bwMode="auto">
              <a:xfrm rot="-5400000">
                <a:off x="3871" y="1468"/>
                <a:ext cx="66" cy="246"/>
              </a:xfrm>
              <a:custGeom>
                <a:avLst/>
                <a:gdLst>
                  <a:gd name="T0" fmla="*/ 0 w 21600"/>
                  <a:gd name="T1" fmla="*/ 0 h 23283"/>
                  <a:gd name="T2" fmla="*/ 0 w 21600"/>
                  <a:gd name="T3" fmla="*/ 0 h 23283"/>
                  <a:gd name="T4" fmla="*/ 0 w 21600"/>
                  <a:gd name="T5" fmla="*/ 0 h 23283"/>
                  <a:gd name="T6" fmla="*/ 0 60000 65536"/>
                  <a:gd name="T7" fmla="*/ 0 60000 65536"/>
                  <a:gd name="T8" fmla="*/ 0 60000 65536"/>
                  <a:gd name="T9" fmla="*/ 0 w 21600"/>
                  <a:gd name="T10" fmla="*/ 0 h 23283"/>
                  <a:gd name="T11" fmla="*/ 21600 w 21600"/>
                  <a:gd name="T12" fmla="*/ 23283 h 23283"/>
                </a:gdLst>
                <a:ahLst/>
                <a:cxnLst>
                  <a:cxn ang="T6">
                    <a:pos x="T0" y="T1"/>
                  </a:cxn>
                  <a:cxn ang="T7">
                    <a:pos x="T2" y="T3"/>
                  </a:cxn>
                  <a:cxn ang="T8">
                    <a:pos x="T4" y="T5"/>
                  </a:cxn>
                </a:cxnLst>
                <a:rect l="T9" t="T10" r="T11" b="T12"/>
                <a:pathLst>
                  <a:path w="21600" h="23283" fill="none" extrusionOk="0">
                    <a:moveTo>
                      <a:pt x="-1" y="0"/>
                    </a:moveTo>
                    <a:cubicBezTo>
                      <a:pt x="11929" y="0"/>
                      <a:pt x="21600" y="9670"/>
                      <a:pt x="21600" y="21600"/>
                    </a:cubicBezTo>
                    <a:cubicBezTo>
                      <a:pt x="21600" y="22161"/>
                      <a:pt x="21578" y="22723"/>
                      <a:pt x="21534" y="23283"/>
                    </a:cubicBezTo>
                  </a:path>
                  <a:path w="21600" h="23283" stroke="0" extrusionOk="0">
                    <a:moveTo>
                      <a:pt x="-1" y="0"/>
                    </a:moveTo>
                    <a:cubicBezTo>
                      <a:pt x="11929" y="0"/>
                      <a:pt x="21600" y="9670"/>
                      <a:pt x="21600" y="21600"/>
                    </a:cubicBezTo>
                    <a:cubicBezTo>
                      <a:pt x="21600" y="22161"/>
                      <a:pt x="21578" y="22723"/>
                      <a:pt x="21534" y="23283"/>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5" name="Line 67"/>
              <p:cNvSpPr>
                <a:spLocks noChangeAspect="1" noChangeShapeType="1"/>
              </p:cNvSpPr>
              <p:nvPr/>
            </p:nvSpPr>
            <p:spPr bwMode="auto">
              <a:xfrm flipH="1">
                <a:off x="3686" y="1629"/>
                <a:ext cx="92" cy="12"/>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44" name="Group 68"/>
            <p:cNvGrpSpPr>
              <a:grpSpLocks noChangeAspect="1"/>
            </p:cNvGrpSpPr>
            <p:nvPr/>
          </p:nvGrpSpPr>
          <p:grpSpPr bwMode="auto">
            <a:xfrm flipV="1">
              <a:off x="4116" y="3130"/>
              <a:ext cx="202" cy="98"/>
              <a:chOff x="3663" y="2267"/>
              <a:chExt cx="311" cy="209"/>
            </a:xfrm>
          </p:grpSpPr>
          <p:sp>
            <p:nvSpPr>
              <p:cNvPr id="62" name="Arc 69"/>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3" name="Line 70"/>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45" name="Text Box 71"/>
            <p:cNvSpPr txBox="1">
              <a:spLocks noChangeAspect="1" noChangeArrowheads="1"/>
            </p:cNvSpPr>
            <p:nvPr/>
          </p:nvSpPr>
          <p:spPr bwMode="auto">
            <a:xfrm>
              <a:off x="4623" y="3055"/>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707070"/>
                  </a:solidFill>
                  <a:effectLst/>
                  <a:uLnTx/>
                  <a:uFillTx/>
                  <a:latin typeface="Times New Roman" panose="02020603050405020304" pitchFamily="18" charset="0"/>
                  <a:ea typeface="+mn-ea"/>
                  <a:cs typeface="Arial" panose="020B0604020202020204" pitchFamily="34" charset="0"/>
                </a:rPr>
                <a:t>0</a:t>
              </a:r>
            </a:p>
          </p:txBody>
        </p:sp>
        <p:grpSp>
          <p:nvGrpSpPr>
            <p:cNvPr id="46" name="Group 72"/>
            <p:cNvGrpSpPr>
              <a:grpSpLocks noChangeAspect="1"/>
            </p:cNvGrpSpPr>
            <p:nvPr/>
          </p:nvGrpSpPr>
          <p:grpSpPr bwMode="auto">
            <a:xfrm>
              <a:off x="4852" y="3130"/>
              <a:ext cx="201" cy="99"/>
              <a:chOff x="3663" y="2267"/>
              <a:chExt cx="311" cy="209"/>
            </a:xfrm>
          </p:grpSpPr>
          <p:sp>
            <p:nvSpPr>
              <p:cNvPr id="60" name="Arc 73"/>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61" name="Line 74"/>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47" name="Group 75"/>
            <p:cNvGrpSpPr>
              <a:grpSpLocks noChangeAspect="1"/>
            </p:cNvGrpSpPr>
            <p:nvPr/>
          </p:nvGrpSpPr>
          <p:grpSpPr bwMode="auto">
            <a:xfrm>
              <a:off x="4852" y="3442"/>
              <a:ext cx="202" cy="99"/>
              <a:chOff x="3663" y="2267"/>
              <a:chExt cx="311" cy="209"/>
            </a:xfrm>
          </p:grpSpPr>
          <p:sp>
            <p:nvSpPr>
              <p:cNvPr id="58" name="Arc 76"/>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9" name="Line 77"/>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sp>
          <p:nvSpPr>
            <p:cNvPr id="48" name="Text Box 78"/>
            <p:cNvSpPr txBox="1">
              <a:spLocks noChangeAspect="1" noChangeArrowheads="1"/>
            </p:cNvSpPr>
            <p:nvPr/>
          </p:nvSpPr>
          <p:spPr bwMode="auto">
            <a:xfrm>
              <a:off x="4623" y="3367"/>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707070"/>
                  </a:solidFill>
                  <a:effectLst/>
                  <a:uLnTx/>
                  <a:uFillTx/>
                  <a:latin typeface="Times New Roman" panose="02020603050405020304" pitchFamily="18" charset="0"/>
                  <a:ea typeface="+mn-ea"/>
                  <a:cs typeface="Arial" panose="020B0604020202020204" pitchFamily="34" charset="0"/>
                </a:rPr>
                <a:t>0</a:t>
              </a:r>
            </a:p>
          </p:txBody>
        </p:sp>
        <p:grpSp>
          <p:nvGrpSpPr>
            <p:cNvPr id="49" name="Group 79"/>
            <p:cNvGrpSpPr>
              <a:grpSpLocks noChangeAspect="1"/>
            </p:cNvGrpSpPr>
            <p:nvPr/>
          </p:nvGrpSpPr>
          <p:grpSpPr bwMode="auto">
            <a:xfrm flipV="1">
              <a:off x="4116" y="3443"/>
              <a:ext cx="202" cy="98"/>
              <a:chOff x="3663" y="2267"/>
              <a:chExt cx="311" cy="209"/>
            </a:xfrm>
          </p:grpSpPr>
          <p:sp>
            <p:nvSpPr>
              <p:cNvPr id="56" name="Arc 80"/>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7" name="Line 81"/>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50" name="Group 82"/>
            <p:cNvGrpSpPr>
              <a:grpSpLocks noChangeAspect="1"/>
            </p:cNvGrpSpPr>
            <p:nvPr/>
          </p:nvGrpSpPr>
          <p:grpSpPr bwMode="auto">
            <a:xfrm flipV="1">
              <a:off x="4363" y="3443"/>
              <a:ext cx="202" cy="97"/>
              <a:chOff x="3663" y="2267"/>
              <a:chExt cx="311" cy="209"/>
            </a:xfrm>
          </p:grpSpPr>
          <p:sp>
            <p:nvSpPr>
              <p:cNvPr id="54" name="Arc 83"/>
              <p:cNvSpPr>
                <a:spLocks noChangeAspect="1"/>
              </p:cNvSpPr>
              <p:nvPr/>
            </p:nvSpPr>
            <p:spPr bwMode="auto">
              <a:xfrm rot="5400000" flipV="1">
                <a:off x="3760" y="2263"/>
                <a:ext cx="209" cy="21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5" name="Line 84"/>
              <p:cNvSpPr>
                <a:spLocks noChangeAspect="1" noChangeShapeType="1"/>
              </p:cNvSpPr>
              <p:nvPr/>
            </p:nvSpPr>
            <p:spPr bwMode="auto">
              <a:xfrm flipH="1">
                <a:off x="3663" y="2273"/>
                <a:ext cx="82"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nvGrpSpPr>
            <p:cNvPr id="51" name="Group 85"/>
            <p:cNvGrpSpPr>
              <a:grpSpLocks noChangeAspect="1"/>
            </p:cNvGrpSpPr>
            <p:nvPr/>
          </p:nvGrpSpPr>
          <p:grpSpPr bwMode="auto">
            <a:xfrm>
              <a:off x="3855" y="3465"/>
              <a:ext cx="220" cy="53"/>
              <a:chOff x="3686" y="1558"/>
              <a:chExt cx="341" cy="83"/>
            </a:xfrm>
          </p:grpSpPr>
          <p:sp>
            <p:nvSpPr>
              <p:cNvPr id="52" name="Arc 86"/>
              <p:cNvSpPr>
                <a:spLocks noChangeAspect="1"/>
              </p:cNvSpPr>
              <p:nvPr/>
            </p:nvSpPr>
            <p:spPr bwMode="auto">
              <a:xfrm rot="-5400000">
                <a:off x="3871" y="1468"/>
                <a:ext cx="66" cy="246"/>
              </a:xfrm>
              <a:custGeom>
                <a:avLst/>
                <a:gdLst>
                  <a:gd name="T0" fmla="*/ 0 w 21600"/>
                  <a:gd name="T1" fmla="*/ 0 h 23283"/>
                  <a:gd name="T2" fmla="*/ 0 w 21600"/>
                  <a:gd name="T3" fmla="*/ 0 h 23283"/>
                  <a:gd name="T4" fmla="*/ 0 w 21600"/>
                  <a:gd name="T5" fmla="*/ 0 h 23283"/>
                  <a:gd name="T6" fmla="*/ 0 60000 65536"/>
                  <a:gd name="T7" fmla="*/ 0 60000 65536"/>
                  <a:gd name="T8" fmla="*/ 0 60000 65536"/>
                  <a:gd name="T9" fmla="*/ 0 w 21600"/>
                  <a:gd name="T10" fmla="*/ 0 h 23283"/>
                  <a:gd name="T11" fmla="*/ 21600 w 21600"/>
                  <a:gd name="T12" fmla="*/ 23283 h 23283"/>
                </a:gdLst>
                <a:ahLst/>
                <a:cxnLst>
                  <a:cxn ang="T6">
                    <a:pos x="T0" y="T1"/>
                  </a:cxn>
                  <a:cxn ang="T7">
                    <a:pos x="T2" y="T3"/>
                  </a:cxn>
                  <a:cxn ang="T8">
                    <a:pos x="T4" y="T5"/>
                  </a:cxn>
                </a:cxnLst>
                <a:rect l="T9" t="T10" r="T11" b="T12"/>
                <a:pathLst>
                  <a:path w="21600" h="23283" fill="none" extrusionOk="0">
                    <a:moveTo>
                      <a:pt x="-1" y="0"/>
                    </a:moveTo>
                    <a:cubicBezTo>
                      <a:pt x="11929" y="0"/>
                      <a:pt x="21600" y="9670"/>
                      <a:pt x="21600" y="21600"/>
                    </a:cubicBezTo>
                    <a:cubicBezTo>
                      <a:pt x="21600" y="22161"/>
                      <a:pt x="21578" y="22723"/>
                      <a:pt x="21534" y="23283"/>
                    </a:cubicBezTo>
                  </a:path>
                  <a:path w="21600" h="23283" stroke="0" extrusionOk="0">
                    <a:moveTo>
                      <a:pt x="-1" y="0"/>
                    </a:moveTo>
                    <a:cubicBezTo>
                      <a:pt x="11929" y="0"/>
                      <a:pt x="21600" y="9670"/>
                      <a:pt x="21600" y="21600"/>
                    </a:cubicBezTo>
                    <a:cubicBezTo>
                      <a:pt x="21600" y="22161"/>
                      <a:pt x="21578" y="22723"/>
                      <a:pt x="21534" y="23283"/>
                    </a:cubicBezTo>
                    <a:lnTo>
                      <a:pt x="0" y="21600"/>
                    </a:lnTo>
                    <a:lnTo>
                      <a:pt x="-1" y="0"/>
                    </a:lnTo>
                    <a:close/>
                  </a:path>
                </a:pathLst>
              </a:cu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3" name="Line 87"/>
              <p:cNvSpPr>
                <a:spLocks noChangeAspect="1" noChangeShapeType="1"/>
              </p:cNvSpPr>
              <p:nvPr/>
            </p:nvSpPr>
            <p:spPr bwMode="auto">
              <a:xfrm flipH="1">
                <a:off x="3686" y="1629"/>
                <a:ext cx="92" cy="12"/>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grpSp>
      </p:grpSp>
    </p:spTree>
    <p:extLst>
      <p:ext uri="{BB962C8B-B14F-4D97-AF65-F5344CB8AC3E}">
        <p14:creationId xmlns:p14="http://schemas.microsoft.com/office/powerpoint/2010/main" val="151612365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Line 2"/>
          <p:cNvSpPr>
            <a:spLocks noChangeShapeType="1"/>
          </p:cNvSpPr>
          <p:nvPr/>
        </p:nvSpPr>
        <p:spPr bwMode="auto">
          <a:xfrm>
            <a:off x="6713538" y="1997074"/>
            <a:ext cx="0" cy="0"/>
          </a:xfrm>
          <a:prstGeom prst="line">
            <a:avLst/>
          </a:prstGeom>
          <a:noFill/>
          <a:ln w="12699">
            <a:noFill/>
            <a:round/>
            <a:headEnd/>
            <a:tailEnd/>
          </a:ln>
          <a:effectLst/>
        </p:spPr>
        <p:txBody>
          <a:bodyPr wrap="none" lIns="90488" tIns="44450" rIns="90488" bIns="44450"/>
          <a:lstStyle/>
          <a:p>
            <a:endParaRPr lang="en-US"/>
          </a:p>
        </p:txBody>
      </p:sp>
      <p:sp>
        <p:nvSpPr>
          <p:cNvPr id="835589" name="Oval 5"/>
          <p:cNvSpPr>
            <a:spLocks noChangeArrowheads="1"/>
          </p:cNvSpPr>
          <p:nvPr/>
        </p:nvSpPr>
        <p:spPr bwMode="auto">
          <a:xfrm>
            <a:off x="4116389" y="4802187"/>
            <a:ext cx="163513" cy="150813"/>
          </a:xfrm>
          <a:prstGeom prst="ellipse">
            <a:avLst/>
          </a:prstGeom>
          <a:noFill/>
          <a:ln w="12699">
            <a:noFill/>
            <a:round/>
            <a:headEnd/>
            <a:tailEnd/>
          </a:ln>
          <a:effectLst/>
        </p:spPr>
        <p:txBody>
          <a:bodyPr wrap="none" lIns="90488" tIns="44450" rIns="90488" bIns="44450" anchor="ctr"/>
          <a:lstStyle/>
          <a:p>
            <a:endParaRPr lang="en-US"/>
          </a:p>
        </p:txBody>
      </p:sp>
      <p:sp>
        <p:nvSpPr>
          <p:cNvPr id="835590" name="Text Box 6"/>
          <p:cNvSpPr txBox="1">
            <a:spLocks noChangeArrowheads="1"/>
          </p:cNvSpPr>
          <p:nvPr/>
        </p:nvSpPr>
        <p:spPr bwMode="auto">
          <a:xfrm>
            <a:off x="2228851" y="1096961"/>
            <a:ext cx="3168650" cy="317500"/>
          </a:xfrm>
          <a:prstGeom prst="rect">
            <a:avLst/>
          </a:prstGeom>
          <a:noFill/>
          <a:ln w="12700">
            <a:solidFill>
              <a:schemeClr val="tx1"/>
            </a:solidFill>
            <a:miter lim="800000"/>
            <a:headEnd/>
            <a:tailEnd/>
          </a:ln>
          <a:effectLst/>
        </p:spPr>
        <p:txBody>
          <a:bodyPr wrap="none" anchor="ctr">
            <a:spAutoFit/>
          </a:bodyPr>
          <a:lstStyle/>
          <a:p>
            <a:pPr algn="ctr">
              <a:spcBef>
                <a:spcPct val="50000"/>
              </a:spcBef>
            </a:pPr>
            <a:r>
              <a:rPr lang="en-GB" sz="1400" b="1">
                <a:latin typeface="Arial" charset="0"/>
              </a:rPr>
              <a:t>MAJOR CONTROL LOOPS SHOWN</a:t>
            </a:r>
          </a:p>
        </p:txBody>
      </p:sp>
      <p:sp>
        <p:nvSpPr>
          <p:cNvPr id="835591" name="AutoShape 7"/>
          <p:cNvSpPr>
            <a:spLocks noChangeArrowheads="1"/>
          </p:cNvSpPr>
          <p:nvPr/>
        </p:nvSpPr>
        <p:spPr bwMode="auto">
          <a:xfrm>
            <a:off x="7566026" y="2670175"/>
            <a:ext cx="830262" cy="320675"/>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a:latin typeface="Arial" charset="0"/>
              </a:rPr>
              <a:t>5941 De-Coupled</a:t>
            </a:r>
            <a:endParaRPr lang="en-GB" sz="1000" b="1">
              <a:latin typeface="Arial" charset="0"/>
            </a:endParaRPr>
          </a:p>
          <a:p>
            <a:pPr algn="ctr"/>
            <a:r>
              <a:rPr lang="en-GB" sz="1000" b="1">
                <a:latin typeface="Arial" charset="0"/>
              </a:rPr>
              <a:t> </a:t>
            </a:r>
            <a:r>
              <a:rPr lang="en-GB" sz="800" b="1">
                <a:latin typeface="Arial" charset="0"/>
              </a:rPr>
              <a:t>MOISTURE</a:t>
            </a:r>
            <a:endParaRPr lang="en-GB" sz="1400" b="1">
              <a:latin typeface="Arial" charset="0"/>
            </a:endParaRPr>
          </a:p>
        </p:txBody>
      </p:sp>
      <p:cxnSp>
        <p:nvCxnSpPr>
          <p:cNvPr id="835592" name="AutoShape 8"/>
          <p:cNvCxnSpPr>
            <a:cxnSpLocks noChangeShapeType="1"/>
            <a:stCxn id="835637" idx="1"/>
            <a:endCxn id="835591" idx="3"/>
          </p:cNvCxnSpPr>
          <p:nvPr/>
        </p:nvCxnSpPr>
        <p:spPr bwMode="auto">
          <a:xfrm rot="16200000" flipV="1">
            <a:off x="7865270" y="3361531"/>
            <a:ext cx="1960563" cy="898525"/>
          </a:xfrm>
          <a:prstGeom prst="bentConnector4">
            <a:avLst>
              <a:gd name="adj1" fmla="val 81185"/>
              <a:gd name="adj2" fmla="val 76736"/>
            </a:avLst>
          </a:prstGeom>
          <a:noFill/>
          <a:ln w="12700">
            <a:solidFill>
              <a:schemeClr val="tx1"/>
            </a:solidFill>
            <a:miter lim="800000"/>
            <a:headEnd/>
            <a:tailEnd type="triangle" w="med" len="med"/>
          </a:ln>
          <a:effectLst/>
        </p:spPr>
      </p:cxnSp>
      <p:sp>
        <p:nvSpPr>
          <p:cNvPr id="835593" name="AutoShape 9"/>
          <p:cNvSpPr>
            <a:spLocks noChangeArrowheads="1"/>
          </p:cNvSpPr>
          <p:nvPr/>
        </p:nvSpPr>
        <p:spPr bwMode="auto">
          <a:xfrm>
            <a:off x="6445320" y="3679825"/>
            <a:ext cx="725418" cy="327025"/>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dirty="0">
                <a:latin typeface="Arial" charset="0"/>
              </a:rPr>
              <a:t> </a:t>
            </a:r>
          </a:p>
          <a:p>
            <a:pPr algn="ctr"/>
            <a:r>
              <a:rPr lang="en-GB" sz="800" b="1" dirty="0">
                <a:latin typeface="Arial" charset="0"/>
              </a:rPr>
              <a:t>Steam Loop</a:t>
            </a:r>
            <a:endParaRPr lang="en-GB" sz="1400" b="1" dirty="0">
              <a:latin typeface="Arial" charset="0"/>
            </a:endParaRPr>
          </a:p>
        </p:txBody>
      </p:sp>
      <p:sp>
        <p:nvSpPr>
          <p:cNvPr id="835594" name="Line 10"/>
          <p:cNvSpPr>
            <a:spLocks noChangeShapeType="1"/>
          </p:cNvSpPr>
          <p:nvPr/>
        </p:nvSpPr>
        <p:spPr bwMode="auto">
          <a:xfrm>
            <a:off x="6811963" y="3173412"/>
            <a:ext cx="0" cy="504825"/>
          </a:xfrm>
          <a:prstGeom prst="line">
            <a:avLst/>
          </a:prstGeom>
          <a:noFill/>
          <a:ln w="12700">
            <a:solidFill>
              <a:schemeClr val="tx1"/>
            </a:solidFill>
            <a:round/>
            <a:headEnd/>
            <a:tailEnd type="triangle" w="med" len="med"/>
          </a:ln>
          <a:effectLst/>
        </p:spPr>
        <p:txBody>
          <a:bodyPr wrap="none" anchor="ctr"/>
          <a:lstStyle/>
          <a:p>
            <a:endParaRPr lang="en-US"/>
          </a:p>
        </p:txBody>
      </p:sp>
      <p:sp>
        <p:nvSpPr>
          <p:cNvPr id="835595" name="Text Box 11"/>
          <p:cNvSpPr txBox="1">
            <a:spLocks noChangeArrowheads="1"/>
          </p:cNvSpPr>
          <p:nvPr/>
        </p:nvSpPr>
        <p:spPr bwMode="auto">
          <a:xfrm>
            <a:off x="7472363" y="2335212"/>
            <a:ext cx="1028700" cy="257175"/>
          </a:xfrm>
          <a:prstGeom prst="rect">
            <a:avLst/>
          </a:prstGeom>
          <a:noFill/>
          <a:ln w="12699">
            <a:noFill/>
            <a:miter lim="800000"/>
            <a:headEnd/>
            <a:tailEnd/>
          </a:ln>
          <a:effectLst/>
        </p:spPr>
        <p:txBody>
          <a:bodyPr lIns="90488" tIns="44450" rIns="90488" bIns="44450">
            <a:spAutoFit/>
          </a:bodyPr>
          <a:lstStyle/>
          <a:p>
            <a:pPr algn="ctr">
              <a:lnSpc>
                <a:spcPct val="110000"/>
              </a:lnSpc>
            </a:pPr>
            <a:r>
              <a:rPr lang="en-GB" sz="1000" b="1">
                <a:latin typeface="Arial" charset="0"/>
              </a:rPr>
              <a:t>SP</a:t>
            </a:r>
          </a:p>
        </p:txBody>
      </p:sp>
      <p:sp>
        <p:nvSpPr>
          <p:cNvPr id="835596" name="Line 12"/>
          <p:cNvSpPr>
            <a:spLocks noChangeShapeType="1"/>
          </p:cNvSpPr>
          <p:nvPr/>
        </p:nvSpPr>
        <p:spPr bwMode="auto">
          <a:xfrm rot="16200000" flipH="1">
            <a:off x="7890671" y="2596356"/>
            <a:ext cx="153987" cy="3175"/>
          </a:xfrm>
          <a:prstGeom prst="line">
            <a:avLst/>
          </a:prstGeom>
          <a:noFill/>
          <a:ln w="12699">
            <a:solidFill>
              <a:schemeClr val="tx1"/>
            </a:solidFill>
            <a:round/>
            <a:headEnd/>
            <a:tailEnd type="triangle" w="med" len="med"/>
          </a:ln>
          <a:effectLst/>
        </p:spPr>
        <p:txBody>
          <a:bodyPr wrap="none" lIns="90488" tIns="44450" rIns="90488" bIns="44450"/>
          <a:lstStyle/>
          <a:p>
            <a:endParaRPr lang="en-US"/>
          </a:p>
        </p:txBody>
      </p:sp>
      <p:sp>
        <p:nvSpPr>
          <p:cNvPr id="835597" name="AutoShape 13"/>
          <p:cNvSpPr>
            <a:spLocks noChangeArrowheads="1"/>
          </p:cNvSpPr>
          <p:nvPr/>
        </p:nvSpPr>
        <p:spPr bwMode="auto">
          <a:xfrm>
            <a:off x="6464302" y="2343150"/>
            <a:ext cx="917575" cy="371475"/>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a:latin typeface="Arial" charset="0"/>
              </a:rPr>
              <a:t>5943 DRYER </a:t>
            </a:r>
          </a:p>
          <a:p>
            <a:pPr algn="ctr"/>
            <a:r>
              <a:rPr lang="en-GB" sz="800" b="1">
                <a:latin typeface="Arial" charset="0"/>
              </a:rPr>
              <a:t>SHUTDOWN</a:t>
            </a:r>
          </a:p>
          <a:p>
            <a:pPr algn="ctr"/>
            <a:r>
              <a:rPr lang="en-GB" sz="800" b="1">
                <a:latin typeface="Arial" charset="0"/>
              </a:rPr>
              <a:t> CONTROL</a:t>
            </a:r>
            <a:endParaRPr lang="en-GB" sz="1400" b="1">
              <a:latin typeface="Arial" charset="0"/>
            </a:endParaRPr>
          </a:p>
        </p:txBody>
      </p:sp>
      <p:sp>
        <p:nvSpPr>
          <p:cNvPr id="835598" name="AutoShape 14"/>
          <p:cNvSpPr>
            <a:spLocks noChangeArrowheads="1"/>
          </p:cNvSpPr>
          <p:nvPr/>
        </p:nvSpPr>
        <p:spPr bwMode="auto">
          <a:xfrm>
            <a:off x="7600951" y="2019300"/>
            <a:ext cx="830262" cy="320675"/>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a:latin typeface="Arial" charset="0"/>
              </a:rPr>
              <a:t>5940 REEL Dry</a:t>
            </a:r>
            <a:endParaRPr lang="en-GB" sz="1000" b="1">
              <a:latin typeface="Arial" charset="0"/>
            </a:endParaRPr>
          </a:p>
          <a:p>
            <a:pPr algn="ctr"/>
            <a:r>
              <a:rPr lang="en-GB" sz="1000" b="1">
                <a:latin typeface="Arial" charset="0"/>
              </a:rPr>
              <a:t> </a:t>
            </a:r>
            <a:r>
              <a:rPr lang="en-GB" sz="800" b="1">
                <a:latin typeface="Arial" charset="0"/>
              </a:rPr>
              <a:t>WEIGHT</a:t>
            </a:r>
            <a:endParaRPr lang="en-GB" sz="1400" b="1">
              <a:latin typeface="Arial" charset="0"/>
            </a:endParaRPr>
          </a:p>
        </p:txBody>
      </p:sp>
      <p:cxnSp>
        <p:nvCxnSpPr>
          <p:cNvPr id="835599" name="AutoShape 15"/>
          <p:cNvCxnSpPr>
            <a:cxnSpLocks noChangeShapeType="1"/>
            <a:endCxn id="835598" idx="3"/>
          </p:cNvCxnSpPr>
          <p:nvPr/>
        </p:nvCxnSpPr>
        <p:spPr bwMode="auto">
          <a:xfrm rot="5400000" flipH="1">
            <a:off x="8100219" y="2510630"/>
            <a:ext cx="1525588" cy="863600"/>
          </a:xfrm>
          <a:prstGeom prst="bentConnector2">
            <a:avLst/>
          </a:prstGeom>
          <a:noFill/>
          <a:ln w="12700">
            <a:solidFill>
              <a:schemeClr val="tx1"/>
            </a:solidFill>
            <a:miter lim="800000"/>
            <a:headEnd/>
            <a:tailEnd type="triangle" w="med" len="med"/>
          </a:ln>
          <a:effectLst/>
        </p:spPr>
      </p:cxnSp>
      <p:sp>
        <p:nvSpPr>
          <p:cNvPr id="835600" name="AutoShape 16"/>
          <p:cNvSpPr>
            <a:spLocks noChangeArrowheads="1"/>
          </p:cNvSpPr>
          <p:nvPr/>
        </p:nvSpPr>
        <p:spPr bwMode="auto">
          <a:xfrm>
            <a:off x="3197226" y="3424236"/>
            <a:ext cx="595312" cy="338138"/>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a:latin typeface="Arial" charset="0"/>
              </a:rPr>
              <a:t> STOCK</a:t>
            </a:r>
          </a:p>
          <a:p>
            <a:pPr algn="ctr"/>
            <a:r>
              <a:rPr lang="en-GB" sz="800" b="1">
                <a:latin typeface="Arial" charset="0"/>
              </a:rPr>
              <a:t>Loop</a:t>
            </a:r>
            <a:endParaRPr lang="en-GB" sz="1400" b="1">
              <a:latin typeface="Arial" charset="0"/>
            </a:endParaRPr>
          </a:p>
        </p:txBody>
      </p:sp>
      <p:sp>
        <p:nvSpPr>
          <p:cNvPr id="835601" name="Line 17"/>
          <p:cNvSpPr>
            <a:spLocks noChangeShapeType="1"/>
          </p:cNvSpPr>
          <p:nvPr/>
        </p:nvSpPr>
        <p:spPr bwMode="auto">
          <a:xfrm flipH="1">
            <a:off x="3503613" y="2197099"/>
            <a:ext cx="0" cy="1238250"/>
          </a:xfrm>
          <a:prstGeom prst="line">
            <a:avLst/>
          </a:prstGeom>
          <a:noFill/>
          <a:ln w="12700">
            <a:solidFill>
              <a:schemeClr val="tx1"/>
            </a:solidFill>
            <a:round/>
            <a:headEnd/>
            <a:tailEnd type="triangle" w="med" len="med"/>
          </a:ln>
          <a:effectLst/>
        </p:spPr>
        <p:txBody>
          <a:bodyPr wrap="none" anchor="ctr"/>
          <a:lstStyle/>
          <a:p>
            <a:endParaRPr lang="en-US"/>
          </a:p>
        </p:txBody>
      </p:sp>
      <p:sp>
        <p:nvSpPr>
          <p:cNvPr id="835602" name="Text Box 18"/>
          <p:cNvSpPr txBox="1">
            <a:spLocks noChangeArrowheads="1"/>
          </p:cNvSpPr>
          <p:nvPr/>
        </p:nvSpPr>
        <p:spPr bwMode="auto">
          <a:xfrm>
            <a:off x="7437438" y="1673225"/>
            <a:ext cx="1028700" cy="257175"/>
          </a:xfrm>
          <a:prstGeom prst="rect">
            <a:avLst/>
          </a:prstGeom>
          <a:noFill/>
          <a:ln w="12699">
            <a:noFill/>
            <a:miter lim="800000"/>
            <a:headEnd/>
            <a:tailEnd/>
          </a:ln>
          <a:effectLst/>
        </p:spPr>
        <p:txBody>
          <a:bodyPr lIns="90488" tIns="44450" rIns="90488" bIns="44450">
            <a:spAutoFit/>
          </a:bodyPr>
          <a:lstStyle/>
          <a:p>
            <a:pPr algn="ctr">
              <a:lnSpc>
                <a:spcPct val="110000"/>
              </a:lnSpc>
            </a:pPr>
            <a:r>
              <a:rPr lang="en-GB" sz="1000" b="1">
                <a:latin typeface="Arial" charset="0"/>
              </a:rPr>
              <a:t>SP</a:t>
            </a:r>
          </a:p>
        </p:txBody>
      </p:sp>
      <p:sp>
        <p:nvSpPr>
          <p:cNvPr id="835603" name="Line 19"/>
          <p:cNvSpPr>
            <a:spLocks noChangeShapeType="1"/>
          </p:cNvSpPr>
          <p:nvPr/>
        </p:nvSpPr>
        <p:spPr bwMode="auto">
          <a:xfrm rot="16200000" flipH="1">
            <a:off x="7855745" y="1934368"/>
            <a:ext cx="153988" cy="3175"/>
          </a:xfrm>
          <a:prstGeom prst="line">
            <a:avLst/>
          </a:prstGeom>
          <a:noFill/>
          <a:ln w="12699">
            <a:solidFill>
              <a:schemeClr val="tx1"/>
            </a:solidFill>
            <a:round/>
            <a:headEnd/>
            <a:tailEnd type="triangle" w="med" len="med"/>
          </a:ln>
          <a:effectLst/>
        </p:spPr>
        <p:txBody>
          <a:bodyPr wrap="none" lIns="90488" tIns="44450" rIns="90488" bIns="44450"/>
          <a:lstStyle/>
          <a:p>
            <a:endParaRPr lang="en-US"/>
          </a:p>
        </p:txBody>
      </p:sp>
      <p:sp>
        <p:nvSpPr>
          <p:cNvPr id="835604" name="Line 20"/>
          <p:cNvSpPr>
            <a:spLocks noChangeShapeType="1"/>
          </p:cNvSpPr>
          <p:nvPr/>
        </p:nvSpPr>
        <p:spPr bwMode="auto">
          <a:xfrm flipH="1">
            <a:off x="3489327" y="2178049"/>
            <a:ext cx="4098925" cy="0"/>
          </a:xfrm>
          <a:prstGeom prst="line">
            <a:avLst/>
          </a:prstGeom>
          <a:noFill/>
          <a:ln w="12699">
            <a:solidFill>
              <a:schemeClr val="tx1"/>
            </a:solidFill>
            <a:round/>
            <a:headEnd/>
            <a:tailEnd/>
          </a:ln>
          <a:effectLst/>
        </p:spPr>
        <p:txBody>
          <a:bodyPr wrap="none" lIns="90488" tIns="44450" rIns="90488" bIns="44450"/>
          <a:lstStyle/>
          <a:p>
            <a:endParaRPr lang="en-US"/>
          </a:p>
        </p:txBody>
      </p:sp>
      <p:sp>
        <p:nvSpPr>
          <p:cNvPr id="835605" name="Line 21"/>
          <p:cNvSpPr>
            <a:spLocks noChangeShapeType="1"/>
          </p:cNvSpPr>
          <p:nvPr/>
        </p:nvSpPr>
        <p:spPr bwMode="auto">
          <a:xfrm>
            <a:off x="8331201" y="2316162"/>
            <a:ext cx="0" cy="360363"/>
          </a:xfrm>
          <a:prstGeom prst="line">
            <a:avLst/>
          </a:prstGeom>
          <a:noFill/>
          <a:ln w="12699">
            <a:solidFill>
              <a:schemeClr val="tx1"/>
            </a:solidFill>
            <a:round/>
            <a:headEnd type="triangle" w="med" len="med"/>
            <a:tailEnd type="triangle" w="med" len="med"/>
          </a:ln>
          <a:effectLst/>
        </p:spPr>
        <p:txBody>
          <a:bodyPr wrap="none" lIns="90488" tIns="44450" rIns="90488" bIns="44450"/>
          <a:lstStyle/>
          <a:p>
            <a:endParaRPr lang="en-US"/>
          </a:p>
        </p:txBody>
      </p:sp>
      <p:sp>
        <p:nvSpPr>
          <p:cNvPr id="835606" name="AutoShape 22"/>
          <p:cNvSpPr>
            <a:spLocks noChangeArrowheads="1"/>
          </p:cNvSpPr>
          <p:nvPr/>
        </p:nvSpPr>
        <p:spPr bwMode="auto">
          <a:xfrm>
            <a:off x="3990977" y="2484436"/>
            <a:ext cx="763587" cy="331788"/>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a:latin typeface="Arial" charset="0"/>
              </a:rPr>
              <a:t>5946 JET/WIRE </a:t>
            </a:r>
          </a:p>
          <a:p>
            <a:pPr algn="ctr"/>
            <a:r>
              <a:rPr lang="en-GB" sz="800" b="1">
                <a:latin typeface="Arial" charset="0"/>
              </a:rPr>
              <a:t> CONTROL</a:t>
            </a:r>
            <a:endParaRPr lang="en-GB" sz="1400" b="1">
              <a:latin typeface="Arial" charset="0"/>
            </a:endParaRPr>
          </a:p>
        </p:txBody>
      </p:sp>
      <p:sp>
        <p:nvSpPr>
          <p:cNvPr id="835607" name="AutoShape 23"/>
          <p:cNvSpPr>
            <a:spLocks noChangeArrowheads="1"/>
          </p:cNvSpPr>
          <p:nvPr/>
        </p:nvSpPr>
        <p:spPr bwMode="auto">
          <a:xfrm>
            <a:off x="4076702" y="3413125"/>
            <a:ext cx="617537" cy="331787"/>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a:latin typeface="Arial" charset="0"/>
              </a:rPr>
              <a:t>TOTAL HEAD</a:t>
            </a:r>
          </a:p>
          <a:p>
            <a:pPr algn="ctr"/>
            <a:r>
              <a:rPr lang="en-GB" sz="800" b="1">
                <a:latin typeface="Arial" charset="0"/>
              </a:rPr>
              <a:t> Loop </a:t>
            </a:r>
            <a:endParaRPr lang="en-GB" sz="1400" b="1">
              <a:latin typeface="Arial" charset="0"/>
            </a:endParaRPr>
          </a:p>
        </p:txBody>
      </p:sp>
      <p:sp>
        <p:nvSpPr>
          <p:cNvPr id="835608" name="Line 24"/>
          <p:cNvSpPr>
            <a:spLocks noChangeShapeType="1"/>
          </p:cNvSpPr>
          <p:nvPr/>
        </p:nvSpPr>
        <p:spPr bwMode="auto">
          <a:xfrm flipH="1" flipV="1">
            <a:off x="4383088" y="2868611"/>
            <a:ext cx="0" cy="528638"/>
          </a:xfrm>
          <a:prstGeom prst="line">
            <a:avLst/>
          </a:prstGeom>
          <a:noFill/>
          <a:ln w="12699">
            <a:solidFill>
              <a:schemeClr val="tx1"/>
            </a:solidFill>
            <a:round/>
            <a:headEnd type="triangle" w="med" len="med"/>
            <a:tailEnd/>
          </a:ln>
          <a:effectLst/>
        </p:spPr>
        <p:txBody>
          <a:bodyPr wrap="none" lIns="90488" tIns="44450" rIns="90488" bIns="44450"/>
          <a:lstStyle/>
          <a:p>
            <a:endParaRPr lang="en-US"/>
          </a:p>
        </p:txBody>
      </p:sp>
      <p:sp>
        <p:nvSpPr>
          <p:cNvPr id="835609" name="AutoShape 25"/>
          <p:cNvSpPr>
            <a:spLocks noChangeArrowheads="1"/>
          </p:cNvSpPr>
          <p:nvPr/>
        </p:nvSpPr>
        <p:spPr bwMode="auto">
          <a:xfrm>
            <a:off x="2628902" y="2216150"/>
            <a:ext cx="839787" cy="333375"/>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a:latin typeface="Arial" charset="0"/>
              </a:rPr>
              <a:t>5961 DRYSTOCK</a:t>
            </a:r>
          </a:p>
          <a:p>
            <a:pPr algn="ctr"/>
            <a:r>
              <a:rPr lang="en-GB" sz="800" b="1">
                <a:latin typeface="Arial" charset="0"/>
              </a:rPr>
              <a:t> CONTROL </a:t>
            </a:r>
            <a:endParaRPr lang="en-GB" sz="1400" b="1">
              <a:latin typeface="Arial" charset="0"/>
            </a:endParaRPr>
          </a:p>
        </p:txBody>
      </p:sp>
      <p:sp>
        <p:nvSpPr>
          <p:cNvPr id="835610" name="AutoShape 26"/>
          <p:cNvSpPr>
            <a:spLocks noChangeArrowheads="1"/>
          </p:cNvSpPr>
          <p:nvPr/>
        </p:nvSpPr>
        <p:spPr bwMode="auto">
          <a:xfrm>
            <a:off x="5468938" y="1143000"/>
            <a:ext cx="1474788" cy="314325"/>
          </a:xfrm>
          <a:prstGeom prst="roundRect">
            <a:avLst>
              <a:gd name="adj" fmla="val 16667"/>
            </a:avLst>
          </a:prstGeom>
          <a:solidFill>
            <a:srgbClr val="FFC000"/>
          </a:solidFill>
          <a:ln w="12700">
            <a:solidFill>
              <a:schemeClr val="tx1"/>
            </a:solidFill>
            <a:round/>
            <a:headEnd/>
            <a:tailEnd/>
          </a:ln>
          <a:effectLst/>
        </p:spPr>
        <p:txBody>
          <a:bodyPr wrap="none" anchor="ctr"/>
          <a:lstStyle/>
          <a:p>
            <a:pPr algn="ctr"/>
            <a:r>
              <a:rPr lang="en-GB" sz="800" b="1" dirty="0">
                <a:latin typeface="Arial" charset="0"/>
              </a:rPr>
              <a:t>5947 CO-ORDINATED SPEED</a:t>
            </a:r>
          </a:p>
          <a:p>
            <a:pPr algn="ctr"/>
            <a:r>
              <a:rPr lang="en-GB" sz="800" b="1" dirty="0">
                <a:latin typeface="Arial" charset="0"/>
              </a:rPr>
              <a:t>CONTROL</a:t>
            </a:r>
            <a:endParaRPr lang="en-GB" sz="1400" b="1" dirty="0">
              <a:latin typeface="Arial" charset="0"/>
            </a:endParaRPr>
          </a:p>
        </p:txBody>
      </p:sp>
      <p:sp>
        <p:nvSpPr>
          <p:cNvPr id="835611" name="Line 27"/>
          <p:cNvSpPr>
            <a:spLocks noChangeShapeType="1"/>
          </p:cNvSpPr>
          <p:nvPr/>
        </p:nvSpPr>
        <p:spPr bwMode="auto">
          <a:xfrm>
            <a:off x="3513138" y="1770061"/>
            <a:ext cx="3924300" cy="0"/>
          </a:xfrm>
          <a:prstGeom prst="line">
            <a:avLst/>
          </a:prstGeom>
          <a:noFill/>
          <a:ln w="12699">
            <a:solidFill>
              <a:srgbClr val="063DE8"/>
            </a:solidFill>
            <a:round/>
            <a:headEnd/>
            <a:tailEnd/>
          </a:ln>
          <a:effectLst/>
        </p:spPr>
        <p:txBody>
          <a:bodyPr wrap="none" lIns="90488" tIns="44450" rIns="90488" bIns="44450"/>
          <a:lstStyle/>
          <a:p>
            <a:endParaRPr lang="en-US"/>
          </a:p>
        </p:txBody>
      </p:sp>
      <p:sp>
        <p:nvSpPr>
          <p:cNvPr id="835612" name="Line 28"/>
          <p:cNvSpPr>
            <a:spLocks noChangeShapeType="1"/>
          </p:cNvSpPr>
          <p:nvPr/>
        </p:nvSpPr>
        <p:spPr bwMode="auto">
          <a:xfrm flipV="1">
            <a:off x="6148388" y="1446211"/>
            <a:ext cx="0" cy="323850"/>
          </a:xfrm>
          <a:prstGeom prst="line">
            <a:avLst/>
          </a:prstGeom>
          <a:noFill/>
          <a:ln w="12699">
            <a:solidFill>
              <a:srgbClr val="063DE8"/>
            </a:solidFill>
            <a:round/>
            <a:headEnd/>
            <a:tailEnd/>
          </a:ln>
          <a:effectLst/>
        </p:spPr>
        <p:txBody>
          <a:bodyPr wrap="none" lIns="90488" tIns="44450" rIns="90488" bIns="44450"/>
          <a:lstStyle/>
          <a:p>
            <a:endParaRPr lang="en-US"/>
          </a:p>
        </p:txBody>
      </p:sp>
      <p:sp>
        <p:nvSpPr>
          <p:cNvPr id="835613" name="Line 29"/>
          <p:cNvSpPr>
            <a:spLocks noChangeShapeType="1"/>
          </p:cNvSpPr>
          <p:nvPr/>
        </p:nvSpPr>
        <p:spPr bwMode="auto">
          <a:xfrm>
            <a:off x="4940301" y="1770062"/>
            <a:ext cx="0" cy="1406525"/>
          </a:xfrm>
          <a:prstGeom prst="line">
            <a:avLst/>
          </a:prstGeom>
          <a:noFill/>
          <a:ln w="12699">
            <a:solidFill>
              <a:srgbClr val="063DE8"/>
            </a:solidFill>
            <a:round/>
            <a:headEnd/>
            <a:tailEnd/>
          </a:ln>
          <a:effectLst/>
        </p:spPr>
        <p:txBody>
          <a:bodyPr wrap="none" lIns="90488" tIns="44450" rIns="90488" bIns="44450"/>
          <a:lstStyle/>
          <a:p>
            <a:endParaRPr lang="en-US"/>
          </a:p>
        </p:txBody>
      </p:sp>
      <p:sp>
        <p:nvSpPr>
          <p:cNvPr id="835614" name="Line 30"/>
          <p:cNvSpPr>
            <a:spLocks noChangeShapeType="1"/>
          </p:cNvSpPr>
          <p:nvPr/>
        </p:nvSpPr>
        <p:spPr bwMode="auto">
          <a:xfrm flipH="1">
            <a:off x="4371977" y="3176586"/>
            <a:ext cx="581025" cy="0"/>
          </a:xfrm>
          <a:prstGeom prst="line">
            <a:avLst/>
          </a:prstGeom>
          <a:noFill/>
          <a:ln w="12699">
            <a:solidFill>
              <a:srgbClr val="063DE8"/>
            </a:solidFill>
            <a:round/>
            <a:headEnd/>
            <a:tailEnd type="triangle" w="med" len="med"/>
          </a:ln>
          <a:effectLst/>
        </p:spPr>
        <p:txBody>
          <a:bodyPr wrap="none" lIns="90488" tIns="44450" rIns="90488" bIns="44450"/>
          <a:lstStyle/>
          <a:p>
            <a:endParaRPr lang="en-US"/>
          </a:p>
        </p:txBody>
      </p:sp>
      <p:sp>
        <p:nvSpPr>
          <p:cNvPr id="835615" name="Line 31"/>
          <p:cNvSpPr>
            <a:spLocks noChangeShapeType="1"/>
          </p:cNvSpPr>
          <p:nvPr/>
        </p:nvSpPr>
        <p:spPr bwMode="auto">
          <a:xfrm>
            <a:off x="3117851" y="2549524"/>
            <a:ext cx="0" cy="393700"/>
          </a:xfrm>
          <a:prstGeom prst="line">
            <a:avLst/>
          </a:prstGeom>
          <a:noFill/>
          <a:ln w="12699">
            <a:solidFill>
              <a:schemeClr val="tx1"/>
            </a:solidFill>
            <a:round/>
            <a:headEnd/>
            <a:tailEnd/>
          </a:ln>
          <a:effectLst/>
        </p:spPr>
        <p:txBody>
          <a:bodyPr wrap="none" lIns="90488" tIns="44450" rIns="90488" bIns="44450"/>
          <a:lstStyle/>
          <a:p>
            <a:endParaRPr lang="en-US"/>
          </a:p>
        </p:txBody>
      </p:sp>
      <p:sp>
        <p:nvSpPr>
          <p:cNvPr id="835616" name="Line 32"/>
          <p:cNvSpPr>
            <a:spLocks noChangeShapeType="1"/>
          </p:cNvSpPr>
          <p:nvPr/>
        </p:nvSpPr>
        <p:spPr bwMode="auto">
          <a:xfrm>
            <a:off x="3117852" y="2955924"/>
            <a:ext cx="384175" cy="0"/>
          </a:xfrm>
          <a:prstGeom prst="line">
            <a:avLst/>
          </a:prstGeom>
          <a:noFill/>
          <a:ln w="12699">
            <a:solidFill>
              <a:schemeClr val="tx1"/>
            </a:solidFill>
            <a:round/>
            <a:headEnd/>
            <a:tailEnd/>
          </a:ln>
          <a:effectLst/>
        </p:spPr>
        <p:txBody>
          <a:bodyPr wrap="none" lIns="90488" tIns="44450" rIns="90488" bIns="44450"/>
          <a:lstStyle/>
          <a:p>
            <a:endParaRPr lang="en-US"/>
          </a:p>
        </p:txBody>
      </p:sp>
      <p:sp>
        <p:nvSpPr>
          <p:cNvPr id="835617" name="Line 33"/>
          <p:cNvSpPr>
            <a:spLocks noChangeShapeType="1"/>
          </p:cNvSpPr>
          <p:nvPr/>
        </p:nvSpPr>
        <p:spPr bwMode="auto">
          <a:xfrm flipV="1">
            <a:off x="3502026" y="1770061"/>
            <a:ext cx="0" cy="407988"/>
          </a:xfrm>
          <a:prstGeom prst="line">
            <a:avLst/>
          </a:prstGeom>
          <a:noFill/>
          <a:ln w="12699">
            <a:solidFill>
              <a:srgbClr val="063DE8"/>
            </a:solidFill>
            <a:round/>
            <a:headEnd type="triangle" w="med" len="med"/>
            <a:tailEnd/>
          </a:ln>
          <a:effectLst/>
        </p:spPr>
        <p:txBody>
          <a:bodyPr wrap="none" lIns="90488" tIns="44450" rIns="90488" bIns="44450"/>
          <a:lstStyle/>
          <a:p>
            <a:endParaRPr lang="en-US"/>
          </a:p>
        </p:txBody>
      </p:sp>
      <p:sp>
        <p:nvSpPr>
          <p:cNvPr id="835618" name="AutoShape 34"/>
          <p:cNvSpPr>
            <a:spLocks noChangeArrowheads="1"/>
          </p:cNvSpPr>
          <p:nvPr/>
        </p:nvSpPr>
        <p:spPr bwMode="auto">
          <a:xfrm>
            <a:off x="4984752" y="3413125"/>
            <a:ext cx="617537" cy="338137"/>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a:latin typeface="Arial" charset="0"/>
              </a:rPr>
              <a:t> SPEED</a:t>
            </a:r>
          </a:p>
          <a:p>
            <a:pPr algn="ctr"/>
            <a:r>
              <a:rPr lang="en-GB" sz="800" b="1">
                <a:latin typeface="Arial" charset="0"/>
              </a:rPr>
              <a:t>Loop</a:t>
            </a:r>
            <a:endParaRPr lang="en-GB" sz="1400" b="1">
              <a:latin typeface="Arial" charset="0"/>
            </a:endParaRPr>
          </a:p>
        </p:txBody>
      </p:sp>
      <p:sp>
        <p:nvSpPr>
          <p:cNvPr id="835619" name="Line 35"/>
          <p:cNvSpPr>
            <a:spLocks noChangeShapeType="1"/>
          </p:cNvSpPr>
          <p:nvPr/>
        </p:nvSpPr>
        <p:spPr bwMode="auto">
          <a:xfrm>
            <a:off x="5265738" y="1770062"/>
            <a:ext cx="0" cy="1649413"/>
          </a:xfrm>
          <a:prstGeom prst="line">
            <a:avLst/>
          </a:prstGeom>
          <a:noFill/>
          <a:ln w="12699">
            <a:solidFill>
              <a:srgbClr val="063DE8"/>
            </a:solidFill>
            <a:round/>
            <a:headEnd/>
            <a:tailEnd type="triangle" w="med" len="med"/>
          </a:ln>
          <a:effectLst/>
        </p:spPr>
        <p:txBody>
          <a:bodyPr wrap="none" lIns="90488" tIns="44450" rIns="90488" bIns="44450"/>
          <a:lstStyle/>
          <a:p>
            <a:endParaRPr lang="en-US"/>
          </a:p>
        </p:txBody>
      </p:sp>
      <p:sp>
        <p:nvSpPr>
          <p:cNvPr id="835621" name="AutoShape 37"/>
          <p:cNvSpPr>
            <a:spLocks noChangeArrowheads="1"/>
          </p:cNvSpPr>
          <p:nvPr/>
        </p:nvSpPr>
        <p:spPr bwMode="auto">
          <a:xfrm>
            <a:off x="7710488" y="3657600"/>
            <a:ext cx="656397" cy="331787"/>
          </a:xfrm>
          <a:prstGeom prst="roundRect">
            <a:avLst>
              <a:gd name="adj" fmla="val 16667"/>
            </a:avLst>
          </a:prstGeom>
          <a:solidFill>
            <a:srgbClr val="CCFF99"/>
          </a:solidFill>
          <a:ln w="12700">
            <a:solidFill>
              <a:schemeClr val="tx1"/>
            </a:solidFill>
            <a:round/>
            <a:headEnd/>
            <a:tailEnd/>
          </a:ln>
          <a:effectLst/>
        </p:spPr>
        <p:txBody>
          <a:bodyPr wrap="none" anchor="ctr"/>
          <a:lstStyle/>
          <a:p>
            <a:pPr algn="ctr"/>
            <a:r>
              <a:rPr lang="en-GB" sz="800" b="1" dirty="0">
                <a:latin typeface="Arial" charset="0"/>
              </a:rPr>
              <a:t> </a:t>
            </a:r>
          </a:p>
          <a:p>
            <a:pPr algn="ctr"/>
            <a:r>
              <a:rPr lang="en-GB" sz="800" b="1" dirty="0" err="1">
                <a:latin typeface="Arial" charset="0"/>
              </a:rPr>
              <a:t>SteamLoop</a:t>
            </a:r>
            <a:endParaRPr lang="en-GB" sz="1400" b="1" dirty="0">
              <a:latin typeface="Arial" charset="0"/>
            </a:endParaRPr>
          </a:p>
        </p:txBody>
      </p:sp>
      <p:sp>
        <p:nvSpPr>
          <p:cNvPr id="835622" name="Line 38"/>
          <p:cNvSpPr>
            <a:spLocks noChangeShapeType="1"/>
          </p:cNvSpPr>
          <p:nvPr/>
        </p:nvSpPr>
        <p:spPr bwMode="auto">
          <a:xfrm>
            <a:off x="7983538" y="3011487"/>
            <a:ext cx="0" cy="631825"/>
          </a:xfrm>
          <a:prstGeom prst="line">
            <a:avLst/>
          </a:prstGeom>
          <a:noFill/>
          <a:ln w="12700">
            <a:solidFill>
              <a:schemeClr val="tx1"/>
            </a:solidFill>
            <a:round/>
            <a:headEnd/>
            <a:tailEnd type="triangle" w="med" len="med"/>
          </a:ln>
          <a:effectLst/>
        </p:spPr>
        <p:txBody>
          <a:bodyPr wrap="none" anchor="ctr"/>
          <a:lstStyle/>
          <a:p>
            <a:endParaRPr lang="en-US"/>
          </a:p>
        </p:txBody>
      </p:sp>
      <p:sp>
        <p:nvSpPr>
          <p:cNvPr id="835623" name="Text Box 39"/>
          <p:cNvSpPr txBox="1">
            <a:spLocks noChangeArrowheads="1"/>
          </p:cNvSpPr>
          <p:nvPr/>
        </p:nvSpPr>
        <p:spPr bwMode="auto">
          <a:xfrm>
            <a:off x="6310313" y="2997200"/>
            <a:ext cx="1030288" cy="257175"/>
          </a:xfrm>
          <a:prstGeom prst="rect">
            <a:avLst/>
          </a:prstGeom>
          <a:noFill/>
          <a:ln w="12699">
            <a:noFill/>
            <a:miter lim="800000"/>
            <a:headEnd/>
            <a:tailEnd/>
          </a:ln>
          <a:effectLst/>
        </p:spPr>
        <p:txBody>
          <a:bodyPr lIns="90488" tIns="44450" rIns="90488" bIns="44450">
            <a:spAutoFit/>
          </a:bodyPr>
          <a:lstStyle/>
          <a:p>
            <a:pPr algn="ctr">
              <a:lnSpc>
                <a:spcPct val="110000"/>
              </a:lnSpc>
            </a:pPr>
            <a:r>
              <a:rPr lang="en-GB" sz="1000" b="1">
                <a:latin typeface="Arial" charset="0"/>
              </a:rPr>
              <a:t>SP</a:t>
            </a:r>
          </a:p>
        </p:txBody>
      </p:sp>
      <p:sp>
        <p:nvSpPr>
          <p:cNvPr id="835624" name="Line 40"/>
          <p:cNvSpPr>
            <a:spLocks noChangeShapeType="1"/>
          </p:cNvSpPr>
          <p:nvPr/>
        </p:nvSpPr>
        <p:spPr bwMode="auto">
          <a:xfrm>
            <a:off x="7065963" y="2711449"/>
            <a:ext cx="0" cy="963612"/>
          </a:xfrm>
          <a:prstGeom prst="line">
            <a:avLst/>
          </a:prstGeom>
          <a:noFill/>
          <a:ln w="12699">
            <a:solidFill>
              <a:schemeClr val="tx1"/>
            </a:solidFill>
            <a:round/>
            <a:headEnd/>
            <a:tailEnd type="triangle" w="med" len="med"/>
          </a:ln>
          <a:effectLst/>
        </p:spPr>
        <p:txBody>
          <a:bodyPr wrap="none" lIns="90488" tIns="44450" rIns="90488" bIns="44450"/>
          <a:lstStyle/>
          <a:p>
            <a:endParaRPr lang="en-US"/>
          </a:p>
        </p:txBody>
      </p:sp>
      <p:sp>
        <p:nvSpPr>
          <p:cNvPr id="835625" name="Line 41"/>
          <p:cNvSpPr>
            <a:spLocks noChangeShapeType="1"/>
          </p:cNvSpPr>
          <p:nvPr/>
        </p:nvSpPr>
        <p:spPr bwMode="auto">
          <a:xfrm>
            <a:off x="7077076" y="3222624"/>
            <a:ext cx="766762" cy="0"/>
          </a:xfrm>
          <a:prstGeom prst="line">
            <a:avLst/>
          </a:prstGeom>
          <a:noFill/>
          <a:ln w="12699">
            <a:solidFill>
              <a:schemeClr val="tx1"/>
            </a:solidFill>
            <a:round/>
            <a:headEnd/>
            <a:tailEnd/>
          </a:ln>
          <a:effectLst/>
        </p:spPr>
        <p:txBody>
          <a:bodyPr wrap="none" lIns="90488" tIns="44450" rIns="90488" bIns="44450"/>
          <a:lstStyle/>
          <a:p>
            <a:endParaRPr lang="en-US"/>
          </a:p>
        </p:txBody>
      </p:sp>
      <p:sp>
        <p:nvSpPr>
          <p:cNvPr id="835626" name="Line 42"/>
          <p:cNvSpPr>
            <a:spLocks noChangeShapeType="1"/>
          </p:cNvSpPr>
          <p:nvPr/>
        </p:nvSpPr>
        <p:spPr bwMode="auto">
          <a:xfrm>
            <a:off x="7854951" y="3222624"/>
            <a:ext cx="0" cy="430212"/>
          </a:xfrm>
          <a:prstGeom prst="line">
            <a:avLst/>
          </a:prstGeom>
          <a:noFill/>
          <a:ln w="12699">
            <a:solidFill>
              <a:schemeClr val="tx1"/>
            </a:solidFill>
            <a:round/>
            <a:headEnd/>
            <a:tailEnd type="triangle" w="med" len="med"/>
          </a:ln>
          <a:effectLst/>
        </p:spPr>
        <p:txBody>
          <a:bodyPr wrap="none" lIns="90488" tIns="44450" rIns="90488" bIns="44450"/>
          <a:lstStyle/>
          <a:p>
            <a:endParaRPr lang="en-US"/>
          </a:p>
        </p:txBody>
      </p:sp>
      <p:sp>
        <p:nvSpPr>
          <p:cNvPr id="835627" name="Line 43"/>
          <p:cNvSpPr>
            <a:spLocks noChangeShapeType="1"/>
          </p:cNvSpPr>
          <p:nvPr/>
        </p:nvSpPr>
        <p:spPr bwMode="auto">
          <a:xfrm>
            <a:off x="7437438" y="1770061"/>
            <a:ext cx="0" cy="1371600"/>
          </a:xfrm>
          <a:prstGeom prst="line">
            <a:avLst/>
          </a:prstGeom>
          <a:noFill/>
          <a:ln w="12699">
            <a:solidFill>
              <a:srgbClr val="0000FF"/>
            </a:solidFill>
            <a:round/>
            <a:headEnd/>
            <a:tailEnd/>
          </a:ln>
          <a:effectLst/>
        </p:spPr>
        <p:txBody>
          <a:bodyPr wrap="none" lIns="90488" tIns="44450" rIns="90488" bIns="44450"/>
          <a:lstStyle/>
          <a:p>
            <a:endParaRPr lang="en-US"/>
          </a:p>
        </p:txBody>
      </p:sp>
      <p:sp>
        <p:nvSpPr>
          <p:cNvPr id="835628" name="Line 44"/>
          <p:cNvSpPr>
            <a:spLocks noChangeShapeType="1"/>
          </p:cNvSpPr>
          <p:nvPr/>
        </p:nvSpPr>
        <p:spPr bwMode="auto">
          <a:xfrm>
            <a:off x="7437439" y="3141661"/>
            <a:ext cx="544513" cy="0"/>
          </a:xfrm>
          <a:prstGeom prst="line">
            <a:avLst/>
          </a:prstGeom>
          <a:noFill/>
          <a:ln w="12699">
            <a:solidFill>
              <a:srgbClr val="0000FF"/>
            </a:solidFill>
            <a:round/>
            <a:headEnd/>
            <a:tailEnd type="triangle" w="med" len="med"/>
          </a:ln>
          <a:effectLst/>
        </p:spPr>
        <p:txBody>
          <a:bodyPr wrap="none" lIns="90488" tIns="44450" rIns="90488" bIns="44450"/>
          <a:lstStyle/>
          <a:p>
            <a:endParaRPr lang="en-US"/>
          </a:p>
        </p:txBody>
      </p:sp>
      <p:sp>
        <p:nvSpPr>
          <p:cNvPr id="835629" name="Line 45"/>
          <p:cNvSpPr>
            <a:spLocks noChangeShapeType="1"/>
          </p:cNvSpPr>
          <p:nvPr/>
        </p:nvSpPr>
        <p:spPr bwMode="auto">
          <a:xfrm>
            <a:off x="6415088" y="1770061"/>
            <a:ext cx="0" cy="1487488"/>
          </a:xfrm>
          <a:prstGeom prst="line">
            <a:avLst/>
          </a:prstGeom>
          <a:noFill/>
          <a:ln w="12699">
            <a:solidFill>
              <a:srgbClr val="0000FF"/>
            </a:solidFill>
            <a:round/>
            <a:headEnd/>
            <a:tailEnd/>
          </a:ln>
          <a:effectLst/>
        </p:spPr>
        <p:txBody>
          <a:bodyPr wrap="none" lIns="90488" tIns="44450" rIns="90488" bIns="44450"/>
          <a:lstStyle/>
          <a:p>
            <a:endParaRPr lang="en-US"/>
          </a:p>
        </p:txBody>
      </p:sp>
      <p:sp>
        <p:nvSpPr>
          <p:cNvPr id="835630" name="Line 46"/>
          <p:cNvSpPr>
            <a:spLocks noChangeShapeType="1"/>
          </p:cNvSpPr>
          <p:nvPr/>
        </p:nvSpPr>
        <p:spPr bwMode="auto">
          <a:xfrm>
            <a:off x="6415088" y="3257549"/>
            <a:ext cx="406400" cy="0"/>
          </a:xfrm>
          <a:prstGeom prst="line">
            <a:avLst/>
          </a:prstGeom>
          <a:noFill/>
          <a:ln w="12699">
            <a:solidFill>
              <a:srgbClr val="0000FF"/>
            </a:solidFill>
            <a:round/>
            <a:headEnd/>
            <a:tailEnd type="triangle" w="med" len="med"/>
          </a:ln>
          <a:effectLst/>
        </p:spPr>
        <p:txBody>
          <a:bodyPr wrap="none" lIns="90488" tIns="44450" rIns="90488" bIns="44450"/>
          <a:lstStyle/>
          <a:p>
            <a:endParaRPr lang="en-US"/>
          </a:p>
        </p:txBody>
      </p:sp>
      <p:sp>
        <p:nvSpPr>
          <p:cNvPr id="835631" name="Text Box 47"/>
          <p:cNvSpPr txBox="1">
            <a:spLocks noChangeArrowheads="1"/>
          </p:cNvSpPr>
          <p:nvPr/>
        </p:nvSpPr>
        <p:spPr bwMode="auto">
          <a:xfrm>
            <a:off x="4883151" y="3160712"/>
            <a:ext cx="1028700" cy="258763"/>
          </a:xfrm>
          <a:prstGeom prst="rect">
            <a:avLst/>
          </a:prstGeom>
          <a:noFill/>
          <a:ln w="12699">
            <a:noFill/>
            <a:miter lim="800000"/>
            <a:headEnd/>
            <a:tailEnd/>
          </a:ln>
          <a:effectLst/>
        </p:spPr>
        <p:txBody>
          <a:bodyPr lIns="90488" tIns="44450" rIns="90488" bIns="44450">
            <a:spAutoFit/>
          </a:bodyPr>
          <a:lstStyle/>
          <a:p>
            <a:pPr algn="ctr">
              <a:lnSpc>
                <a:spcPct val="110000"/>
              </a:lnSpc>
            </a:pPr>
            <a:r>
              <a:rPr lang="en-GB" sz="1000" b="1">
                <a:latin typeface="Arial" charset="0"/>
              </a:rPr>
              <a:t>SP</a:t>
            </a:r>
          </a:p>
        </p:txBody>
      </p:sp>
      <p:sp>
        <p:nvSpPr>
          <p:cNvPr id="835632" name="Text Box 48"/>
          <p:cNvSpPr txBox="1">
            <a:spLocks noChangeArrowheads="1"/>
          </p:cNvSpPr>
          <p:nvPr/>
        </p:nvSpPr>
        <p:spPr bwMode="auto">
          <a:xfrm>
            <a:off x="4046538" y="3171825"/>
            <a:ext cx="1028700" cy="257175"/>
          </a:xfrm>
          <a:prstGeom prst="rect">
            <a:avLst/>
          </a:prstGeom>
          <a:noFill/>
          <a:ln w="12699">
            <a:noFill/>
            <a:miter lim="800000"/>
            <a:headEnd/>
            <a:tailEnd/>
          </a:ln>
          <a:effectLst/>
        </p:spPr>
        <p:txBody>
          <a:bodyPr lIns="90488" tIns="44450" rIns="90488" bIns="44450">
            <a:spAutoFit/>
          </a:bodyPr>
          <a:lstStyle/>
          <a:p>
            <a:pPr algn="ctr">
              <a:lnSpc>
                <a:spcPct val="110000"/>
              </a:lnSpc>
            </a:pPr>
            <a:r>
              <a:rPr lang="en-GB" sz="1000" b="1">
                <a:latin typeface="Arial" charset="0"/>
              </a:rPr>
              <a:t>SP</a:t>
            </a:r>
          </a:p>
        </p:txBody>
      </p:sp>
      <p:sp>
        <p:nvSpPr>
          <p:cNvPr id="835633" name="Text Box 49"/>
          <p:cNvSpPr txBox="1">
            <a:spLocks noChangeArrowheads="1"/>
          </p:cNvSpPr>
          <p:nvPr/>
        </p:nvSpPr>
        <p:spPr bwMode="auto">
          <a:xfrm>
            <a:off x="3130551" y="3182937"/>
            <a:ext cx="1028700" cy="257175"/>
          </a:xfrm>
          <a:prstGeom prst="rect">
            <a:avLst/>
          </a:prstGeom>
          <a:noFill/>
          <a:ln w="12699">
            <a:noFill/>
            <a:miter lim="800000"/>
            <a:headEnd/>
            <a:tailEnd/>
          </a:ln>
          <a:effectLst/>
        </p:spPr>
        <p:txBody>
          <a:bodyPr lIns="90488" tIns="44450" rIns="90488" bIns="44450">
            <a:spAutoFit/>
          </a:bodyPr>
          <a:lstStyle/>
          <a:p>
            <a:pPr algn="ctr">
              <a:lnSpc>
                <a:spcPct val="110000"/>
              </a:lnSpc>
            </a:pPr>
            <a:r>
              <a:rPr lang="en-GB" sz="1000" b="1">
                <a:latin typeface="Arial" charset="0"/>
              </a:rPr>
              <a:t>SP</a:t>
            </a:r>
          </a:p>
        </p:txBody>
      </p:sp>
      <p:sp>
        <p:nvSpPr>
          <p:cNvPr id="835634" name="Text Box 50"/>
          <p:cNvSpPr txBox="1">
            <a:spLocks noChangeArrowheads="1"/>
          </p:cNvSpPr>
          <p:nvPr/>
        </p:nvSpPr>
        <p:spPr bwMode="auto">
          <a:xfrm>
            <a:off x="3989388" y="2230437"/>
            <a:ext cx="1028700" cy="257175"/>
          </a:xfrm>
          <a:prstGeom prst="rect">
            <a:avLst/>
          </a:prstGeom>
          <a:noFill/>
          <a:ln w="12699">
            <a:noFill/>
            <a:miter lim="800000"/>
            <a:headEnd/>
            <a:tailEnd/>
          </a:ln>
          <a:effectLst/>
        </p:spPr>
        <p:txBody>
          <a:bodyPr lIns="90488" tIns="44450" rIns="90488" bIns="44450">
            <a:spAutoFit/>
          </a:bodyPr>
          <a:lstStyle/>
          <a:p>
            <a:pPr algn="ctr">
              <a:lnSpc>
                <a:spcPct val="110000"/>
              </a:lnSpc>
            </a:pPr>
            <a:r>
              <a:rPr lang="en-GB" sz="1000" b="1">
                <a:latin typeface="Arial" charset="0"/>
              </a:rPr>
              <a:t>SP</a:t>
            </a:r>
          </a:p>
        </p:txBody>
      </p:sp>
      <p:sp>
        <p:nvSpPr>
          <p:cNvPr id="835635" name="Line 51"/>
          <p:cNvSpPr>
            <a:spLocks noChangeShapeType="1"/>
          </p:cNvSpPr>
          <p:nvPr/>
        </p:nvSpPr>
        <p:spPr bwMode="auto">
          <a:xfrm rot="16200000" flipH="1">
            <a:off x="4280695" y="2388393"/>
            <a:ext cx="153988" cy="3175"/>
          </a:xfrm>
          <a:prstGeom prst="line">
            <a:avLst/>
          </a:prstGeom>
          <a:noFill/>
          <a:ln w="12699">
            <a:solidFill>
              <a:schemeClr val="tx1"/>
            </a:solidFill>
            <a:round/>
            <a:headEnd/>
            <a:tailEnd type="triangle" w="med" len="med"/>
          </a:ln>
          <a:effectLst/>
        </p:spPr>
        <p:txBody>
          <a:bodyPr wrap="none" lIns="90488" tIns="44450" rIns="90488" bIns="44450"/>
          <a:lstStyle/>
          <a:p>
            <a:endParaRPr lang="en-US"/>
          </a:p>
        </p:txBody>
      </p:sp>
      <p:sp>
        <p:nvSpPr>
          <p:cNvPr id="835636" name="Text Box 52"/>
          <p:cNvSpPr txBox="1">
            <a:spLocks noChangeArrowheads="1"/>
          </p:cNvSpPr>
          <p:nvPr/>
        </p:nvSpPr>
        <p:spPr bwMode="auto">
          <a:xfrm>
            <a:off x="7623176" y="3381375"/>
            <a:ext cx="1028700" cy="257175"/>
          </a:xfrm>
          <a:prstGeom prst="rect">
            <a:avLst/>
          </a:prstGeom>
          <a:noFill/>
          <a:ln w="12699">
            <a:noFill/>
            <a:miter lim="800000"/>
            <a:headEnd/>
            <a:tailEnd/>
          </a:ln>
          <a:effectLst/>
        </p:spPr>
        <p:txBody>
          <a:bodyPr lIns="90488" tIns="44450" rIns="90488" bIns="44450">
            <a:spAutoFit/>
          </a:bodyPr>
          <a:lstStyle/>
          <a:p>
            <a:pPr algn="ctr">
              <a:lnSpc>
                <a:spcPct val="110000"/>
              </a:lnSpc>
            </a:pPr>
            <a:r>
              <a:rPr lang="en-GB" sz="1000" b="1">
                <a:latin typeface="Arial" charset="0"/>
              </a:rPr>
              <a:t>SP</a:t>
            </a:r>
          </a:p>
        </p:txBody>
      </p:sp>
      <p:sp>
        <p:nvSpPr>
          <p:cNvPr id="835637" name="Line 53"/>
          <p:cNvSpPr>
            <a:spLocks noChangeShapeType="1"/>
          </p:cNvSpPr>
          <p:nvPr/>
        </p:nvSpPr>
        <p:spPr bwMode="auto">
          <a:xfrm>
            <a:off x="7192963" y="4791074"/>
            <a:ext cx="2101850" cy="0"/>
          </a:xfrm>
          <a:prstGeom prst="line">
            <a:avLst/>
          </a:prstGeom>
          <a:noFill/>
          <a:ln w="12699">
            <a:solidFill>
              <a:schemeClr val="tx1"/>
            </a:solidFill>
            <a:round/>
            <a:headEnd/>
            <a:tailEnd/>
          </a:ln>
          <a:effectLst/>
        </p:spPr>
        <p:txBody>
          <a:bodyPr wrap="none" lIns="90488" tIns="44450" rIns="90488" bIns="44450"/>
          <a:lstStyle/>
          <a:p>
            <a:endParaRPr lang="en-US"/>
          </a:p>
        </p:txBody>
      </p:sp>
      <p:sp>
        <p:nvSpPr>
          <p:cNvPr id="835638" name="Text Box 54"/>
          <p:cNvSpPr txBox="1">
            <a:spLocks noChangeArrowheads="1"/>
          </p:cNvSpPr>
          <p:nvPr/>
        </p:nvSpPr>
        <p:spPr bwMode="auto">
          <a:xfrm>
            <a:off x="6553202" y="4568824"/>
            <a:ext cx="669925" cy="874712"/>
          </a:xfrm>
          <a:prstGeom prst="rect">
            <a:avLst/>
          </a:prstGeom>
          <a:noFill/>
          <a:ln w="12700">
            <a:noFill/>
            <a:miter lim="800000"/>
            <a:headEnd/>
            <a:tailEnd/>
          </a:ln>
          <a:effectLst/>
        </p:spPr>
        <p:txBody>
          <a:bodyPr wrap="none" lIns="0" tIns="0" rIns="0" bIns="0">
            <a:spAutoFit/>
          </a:bodyPr>
          <a:lstStyle/>
          <a:p>
            <a:pPr algn="ctr">
              <a:lnSpc>
                <a:spcPct val="110000"/>
              </a:lnSpc>
            </a:pPr>
            <a:r>
              <a:rPr lang="en-GB" sz="1200" b="1" u="sng">
                <a:latin typeface="Arial" charset="0"/>
              </a:rPr>
              <a:t>Scanner</a:t>
            </a:r>
          </a:p>
          <a:p>
            <a:pPr algn="ctr">
              <a:lnSpc>
                <a:spcPct val="110000"/>
              </a:lnSpc>
            </a:pPr>
            <a:r>
              <a:rPr lang="en-GB" sz="1000" b="1">
                <a:latin typeface="Arial" charset="0"/>
              </a:rPr>
              <a:t>Weight</a:t>
            </a:r>
          </a:p>
          <a:p>
            <a:pPr algn="ctr">
              <a:lnSpc>
                <a:spcPct val="110000"/>
              </a:lnSpc>
            </a:pPr>
            <a:r>
              <a:rPr lang="en-GB" sz="1000" b="1">
                <a:latin typeface="Arial" charset="0"/>
              </a:rPr>
              <a:t>Moisture</a:t>
            </a:r>
          </a:p>
          <a:p>
            <a:pPr algn="ctr">
              <a:lnSpc>
                <a:spcPct val="110000"/>
              </a:lnSpc>
            </a:pPr>
            <a:r>
              <a:rPr lang="en-GB" sz="1000" b="1">
                <a:latin typeface="Arial" charset="0"/>
              </a:rPr>
              <a:t>Dry Weight</a:t>
            </a:r>
          </a:p>
          <a:p>
            <a:pPr algn="ctr">
              <a:lnSpc>
                <a:spcPct val="110000"/>
              </a:lnSpc>
            </a:pPr>
            <a:endParaRPr lang="en-GB" sz="1000" b="1">
              <a:solidFill>
                <a:srgbClr val="063DE8"/>
              </a:solidFill>
              <a:latin typeface="Arial" charset="0"/>
            </a:endParaRPr>
          </a:p>
        </p:txBody>
      </p:sp>
      <p:sp>
        <p:nvSpPr>
          <p:cNvPr id="835639" name="Rectangle 55"/>
          <p:cNvSpPr>
            <a:spLocks noGrp="1" noChangeArrowheads="1"/>
          </p:cNvSpPr>
          <p:nvPr>
            <p:ph type="title"/>
          </p:nvPr>
        </p:nvSpPr>
        <p:spPr/>
        <p:txBody>
          <a:bodyPr/>
          <a:lstStyle/>
          <a:p>
            <a:r>
              <a:rPr lang="en-GB" sz="2400"/>
              <a:t>Typical Pulp Dryer machine  QCS MD Control</a:t>
            </a:r>
            <a:endParaRPr lang="en-US" sz="2400"/>
          </a:p>
        </p:txBody>
      </p:sp>
      <p:pic>
        <p:nvPicPr>
          <p:cNvPr id="835640" name="Picture 56" descr="watc-paper-board-lineconcepts"/>
          <p:cNvPicPr>
            <a:picLocks noChangeAspect="1" noChangeArrowheads="1"/>
          </p:cNvPicPr>
          <p:nvPr/>
        </p:nvPicPr>
        <p:blipFill>
          <a:blip r:embed="rId2" cstate="print"/>
          <a:srcRect/>
          <a:stretch>
            <a:fillRect/>
          </a:stretch>
        </p:blipFill>
        <p:spPr bwMode="auto">
          <a:xfrm>
            <a:off x="4291014" y="4414837"/>
            <a:ext cx="2106613" cy="1090613"/>
          </a:xfrm>
          <a:prstGeom prst="rect">
            <a:avLst/>
          </a:prstGeom>
          <a:noFill/>
        </p:spPr>
      </p:pic>
    </p:spTree>
    <p:extLst>
      <p:ext uri="{BB962C8B-B14F-4D97-AF65-F5344CB8AC3E}">
        <p14:creationId xmlns:p14="http://schemas.microsoft.com/office/powerpoint/2010/main" val="3274998511"/>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827742" y="1207960"/>
            <a:ext cx="8289925" cy="1143000"/>
          </a:xfrm>
        </p:spPr>
        <p:txBody>
          <a:bodyPr/>
          <a:lstStyle/>
          <a:p>
            <a:pPr eaLnBrk="1" hangingPunct="1"/>
            <a:r>
              <a:rPr lang="en-US" sz="2400" dirty="0">
                <a:latin typeface="Arial" charset="0"/>
                <a:cs typeface="Arial" charset="0"/>
              </a:rPr>
              <a:t>Slice Lip/Dilution Control </a:t>
            </a:r>
            <a:r>
              <a:rPr lang="en-US" sz="2400" dirty="0" err="1">
                <a:latin typeface="Arial" charset="0"/>
                <a:cs typeface="Arial" charset="0"/>
              </a:rPr>
              <a:t>ProFlow</a:t>
            </a:r>
            <a:r>
              <a:rPr lang="en-US" sz="2400" dirty="0">
                <a:latin typeface="Arial" charset="0"/>
                <a:cs typeface="Arial" charset="0"/>
              </a:rPr>
              <a:t> II</a:t>
            </a:r>
            <a:br>
              <a:rPr lang="en-US" dirty="0">
                <a:latin typeface="Arial" charset="0"/>
                <a:cs typeface="Arial" charset="0"/>
              </a:rPr>
            </a:br>
            <a:endParaRPr lang="en-US" dirty="0">
              <a:latin typeface="Arial" charset="0"/>
              <a:cs typeface="Arial" charset="0"/>
            </a:endParaRPr>
          </a:p>
        </p:txBody>
      </p:sp>
      <p:pic>
        <p:nvPicPr>
          <p:cNvPr id="4" name="Picture 2" descr="spacer"/>
          <p:cNvPicPr>
            <a:picLocks noChangeAspect="1" noChangeArrowheads="1"/>
          </p:cNvPicPr>
          <p:nvPr/>
        </p:nvPicPr>
        <p:blipFill>
          <a:blip r:embed="rId3"/>
          <a:srcRect/>
          <a:stretch>
            <a:fillRect/>
          </a:stretch>
        </p:blipFill>
        <p:spPr bwMode="auto">
          <a:xfrm>
            <a:off x="4943872" y="5949281"/>
            <a:ext cx="190500" cy="9525"/>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8288" y="2350960"/>
            <a:ext cx="1512168" cy="2016224"/>
          </a:xfrm>
          <a:prstGeom prst="rect">
            <a:avLst/>
          </a:prstGeom>
        </p:spPr>
      </p:pic>
    </p:spTree>
    <p:extLst>
      <p:ext uri="{BB962C8B-B14F-4D97-AF65-F5344CB8AC3E}">
        <p14:creationId xmlns:p14="http://schemas.microsoft.com/office/powerpoint/2010/main" val="108270736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r>
              <a:rPr lang="en-US" altLang="de-DE"/>
              <a:t>What is ProFlow?</a:t>
            </a:r>
          </a:p>
        </p:txBody>
      </p:sp>
      <p:sp>
        <p:nvSpPr>
          <p:cNvPr id="297987" name="Rectangle 3"/>
          <p:cNvSpPr>
            <a:spLocks noGrp="1" noChangeArrowheads="1"/>
          </p:cNvSpPr>
          <p:nvPr>
            <p:ph idx="1"/>
          </p:nvPr>
        </p:nvSpPr>
        <p:spPr/>
        <p:txBody>
          <a:bodyPr/>
          <a:lstStyle/>
          <a:p>
            <a:pPr marL="0" indent="0">
              <a:buNone/>
            </a:pPr>
            <a:endParaRPr lang="en-US" altLang="de-DE" dirty="0"/>
          </a:p>
        </p:txBody>
      </p:sp>
      <p:sp>
        <p:nvSpPr>
          <p:cNvPr id="2" name="Rectangle 1"/>
          <p:cNvSpPr/>
          <p:nvPr/>
        </p:nvSpPr>
        <p:spPr>
          <a:xfrm>
            <a:off x="597308" y="1460592"/>
            <a:ext cx="8932586" cy="3139321"/>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A complete dilution profiling actuator solution from Honeywell</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Suitable for use with all makes of dilution headboxes</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Compatible with all rotary distributors and linear dilution headers</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Solutions for rotary or linear valve applications</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Mountings available to customer-supplied valves</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Packaged Honeywell solutions can include valves for total supply</a:t>
            </a:r>
          </a:p>
          <a:p>
            <a:pPr marL="742950" marR="0" lvl="1"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457200" marR="0" lvl="1" indent="0" algn="l" defTabSz="457200" rtl="0" eaLnBrk="0" fontAlgn="base" latinLnBrk="0" hangingPunct="0">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Optimum profiles and profitable results assured with Honeywell profile optimizers including Performance </a:t>
            </a:r>
            <a:r>
              <a:rPr kumimoji="0" lang="en-US" altLang="de-DE" sz="1800" b="0" i="0" u="none" strike="noStrike" kern="1200" cap="none" spc="0" normalizeH="0" baseline="0" noProof="0" dirty="0" err="1">
                <a:ln>
                  <a:noFill/>
                </a:ln>
                <a:solidFill>
                  <a:srgbClr val="707070"/>
                </a:solidFill>
                <a:effectLst/>
                <a:uLnTx/>
                <a:uFillTx/>
                <a:latin typeface="Arial" panose="020B0604020202020204" pitchFamily="34" charset="0"/>
                <a:ea typeface="+mn-ea"/>
                <a:cs typeface="+mn-cs"/>
              </a:rPr>
              <a:t>CDMultivariable</a:t>
            </a:r>
            <a:r>
              <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 Control</a:t>
            </a:r>
          </a:p>
        </p:txBody>
      </p:sp>
    </p:spTree>
    <p:extLst>
      <p:ext uri="{BB962C8B-B14F-4D97-AF65-F5344CB8AC3E}">
        <p14:creationId xmlns:p14="http://schemas.microsoft.com/office/powerpoint/2010/main" val="1566674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1608139" y="419100"/>
            <a:ext cx="8974137" cy="723900"/>
          </a:xfrm>
        </p:spPr>
        <p:txBody>
          <a:bodyPr/>
          <a:lstStyle/>
          <a:p>
            <a:r>
              <a:rPr lang="en-US"/>
              <a:t>New ProFlow  Design</a:t>
            </a:r>
            <a:endParaRPr lang="en-US">
              <a:solidFill>
                <a:schemeClr val="accent2"/>
              </a:solidFill>
            </a:endParaRPr>
          </a:p>
        </p:txBody>
      </p:sp>
      <p:pic>
        <p:nvPicPr>
          <p:cNvPr id="568323" name="Picture 3" descr="Actuator and Swagelok valve 15Sep2004"/>
          <p:cNvPicPr>
            <a:picLocks noChangeAspect="1" noChangeArrowheads="1"/>
          </p:cNvPicPr>
          <p:nvPr/>
        </p:nvPicPr>
        <p:blipFill>
          <a:blip r:embed="rId2" cstate="print"/>
          <a:srcRect/>
          <a:stretch>
            <a:fillRect/>
          </a:stretch>
        </p:blipFill>
        <p:spPr bwMode="auto">
          <a:xfrm>
            <a:off x="2971800" y="1385093"/>
            <a:ext cx="5638800" cy="4697413"/>
          </a:xfrm>
          <a:prstGeom prst="rect">
            <a:avLst/>
          </a:prstGeom>
          <a:noFill/>
        </p:spPr>
      </p:pic>
      <p:sp>
        <p:nvSpPr>
          <p:cNvPr id="568324" name="Text Box 4"/>
          <p:cNvSpPr txBox="1">
            <a:spLocks noChangeArrowheads="1"/>
          </p:cNvSpPr>
          <p:nvPr/>
        </p:nvSpPr>
        <p:spPr bwMode="auto">
          <a:xfrm>
            <a:off x="1524000" y="3518692"/>
            <a:ext cx="1905000" cy="336550"/>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Optical Encoder</a:t>
            </a:r>
          </a:p>
        </p:txBody>
      </p:sp>
      <p:sp>
        <p:nvSpPr>
          <p:cNvPr id="568325" name="Text Box 5"/>
          <p:cNvSpPr txBox="1">
            <a:spLocks noChangeArrowheads="1"/>
          </p:cNvSpPr>
          <p:nvPr/>
        </p:nvSpPr>
        <p:spPr bwMode="auto">
          <a:xfrm>
            <a:off x="8534400" y="5652293"/>
            <a:ext cx="2133600" cy="581025"/>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Standard Rotational  Valve (up to 1.5”)</a:t>
            </a:r>
          </a:p>
        </p:txBody>
      </p:sp>
      <p:sp>
        <p:nvSpPr>
          <p:cNvPr id="568326" name="Text Box 6"/>
          <p:cNvSpPr txBox="1">
            <a:spLocks noChangeArrowheads="1"/>
          </p:cNvSpPr>
          <p:nvPr/>
        </p:nvSpPr>
        <p:spPr bwMode="auto">
          <a:xfrm>
            <a:off x="6781800" y="1308893"/>
            <a:ext cx="3886200" cy="581025"/>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One Disconnectable Network Drop Cable with ‘Mini’ Connector </a:t>
            </a:r>
            <a:r>
              <a:rPr kumimoji="0" lang="en-US" sz="1000" b="1" i="0" u="none" strike="noStrike" kern="1200" cap="none" spc="0" normalizeH="0" baseline="0" noProof="0">
                <a:ln>
                  <a:noFill/>
                </a:ln>
                <a:solidFill>
                  <a:srgbClr val="707070"/>
                </a:solidFill>
                <a:effectLst/>
                <a:uLnTx/>
                <a:uFillTx/>
                <a:latin typeface="Arial" panose="020B0604020202020204" pitchFamily="34" charset="0"/>
                <a:ea typeface="+mn-ea"/>
                <a:cs typeface="+mn-cs"/>
              </a:rPr>
              <a:t>(not shown)</a:t>
            </a:r>
          </a:p>
        </p:txBody>
      </p:sp>
      <p:sp>
        <p:nvSpPr>
          <p:cNvPr id="568327" name="Text Box 7"/>
          <p:cNvSpPr txBox="1">
            <a:spLocks noChangeArrowheads="1"/>
          </p:cNvSpPr>
          <p:nvPr/>
        </p:nvSpPr>
        <p:spPr bwMode="auto">
          <a:xfrm>
            <a:off x="1905000" y="3975892"/>
            <a:ext cx="1981200" cy="336550"/>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DC Stepper Motor</a:t>
            </a:r>
          </a:p>
        </p:txBody>
      </p:sp>
      <p:sp>
        <p:nvSpPr>
          <p:cNvPr id="568328" name="Text Box 8"/>
          <p:cNvSpPr txBox="1">
            <a:spLocks noChangeArrowheads="1"/>
          </p:cNvSpPr>
          <p:nvPr/>
        </p:nvSpPr>
        <p:spPr bwMode="auto">
          <a:xfrm>
            <a:off x="1524000" y="1308892"/>
            <a:ext cx="1905000" cy="825500"/>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Removable Stainless Steel Housing</a:t>
            </a:r>
          </a:p>
        </p:txBody>
      </p:sp>
      <p:sp>
        <p:nvSpPr>
          <p:cNvPr id="568329" name="Text Box 9"/>
          <p:cNvSpPr txBox="1">
            <a:spLocks noChangeArrowheads="1"/>
          </p:cNvSpPr>
          <p:nvPr/>
        </p:nvSpPr>
        <p:spPr bwMode="auto">
          <a:xfrm>
            <a:off x="4419600" y="5195093"/>
            <a:ext cx="2133600" cy="581025"/>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Position Indicator on Output Shaft</a:t>
            </a:r>
          </a:p>
        </p:txBody>
      </p:sp>
      <p:sp>
        <p:nvSpPr>
          <p:cNvPr id="568330" name="Text Box 10"/>
          <p:cNvSpPr txBox="1">
            <a:spLocks noChangeArrowheads="1"/>
          </p:cNvSpPr>
          <p:nvPr/>
        </p:nvSpPr>
        <p:spPr bwMode="auto">
          <a:xfrm>
            <a:off x="1524000" y="4280692"/>
            <a:ext cx="3962400" cy="825500"/>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Designed for 20 Nm output torque, optional upgrade within same housing to 30 Nm at additional cost</a:t>
            </a:r>
          </a:p>
        </p:txBody>
      </p:sp>
      <p:sp>
        <p:nvSpPr>
          <p:cNvPr id="568331" name="Text Box 11"/>
          <p:cNvSpPr txBox="1">
            <a:spLocks noChangeArrowheads="1"/>
          </p:cNvSpPr>
          <p:nvPr/>
        </p:nvSpPr>
        <p:spPr bwMode="auto">
          <a:xfrm>
            <a:off x="5791200" y="2070892"/>
            <a:ext cx="1676400" cy="336550"/>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Planetary Gear</a:t>
            </a:r>
          </a:p>
        </p:txBody>
      </p:sp>
      <p:sp>
        <p:nvSpPr>
          <p:cNvPr id="568332" name="Text Box 12"/>
          <p:cNvSpPr txBox="1">
            <a:spLocks noChangeArrowheads="1"/>
          </p:cNvSpPr>
          <p:nvPr/>
        </p:nvSpPr>
        <p:spPr bwMode="auto">
          <a:xfrm>
            <a:off x="7620000" y="2832893"/>
            <a:ext cx="2743200" cy="581025"/>
          </a:xfrm>
          <a:prstGeom prst="rect">
            <a:avLst/>
          </a:prstGeom>
          <a:noFill/>
          <a:ln w="9525">
            <a:noFill/>
            <a:miter lim="800000"/>
            <a:headEnd/>
            <a:tailEnd/>
          </a:ln>
          <a:effectLst/>
        </p:spPr>
        <p:txBody>
          <a:bodyPr>
            <a:spAutoFit/>
          </a:bodyPr>
          <a:lstStyle/>
          <a:p>
            <a:pPr marL="0" marR="0" lvl="0" indent="0" algn="l" defTabSz="457200" rtl="0" eaLnBrk="0" fontAlgn="base" latinLnBrk="0" hangingPunct="0">
              <a:lnSpc>
                <a:spcPct val="100000"/>
              </a:lnSpc>
              <a:spcBef>
                <a:spcPct val="50000"/>
              </a:spcBef>
              <a:spcAft>
                <a:spcPct val="0"/>
              </a:spcAft>
              <a:buClr>
                <a:srgbClr val="FF0000"/>
              </a:buClr>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Fixed Internal Mechanical Stops </a:t>
            </a:r>
            <a:r>
              <a:rPr kumimoji="0" lang="en-US" sz="1000" b="1" i="0" u="none" strike="noStrike" kern="1200" cap="none" spc="0" normalizeH="0" baseline="0" noProof="0">
                <a:ln>
                  <a:noFill/>
                </a:ln>
                <a:solidFill>
                  <a:srgbClr val="707070"/>
                </a:solidFill>
                <a:effectLst/>
                <a:uLnTx/>
                <a:uFillTx/>
                <a:latin typeface="Arial" panose="020B0604020202020204" pitchFamily="34" charset="0"/>
                <a:ea typeface="+mn-ea"/>
                <a:cs typeface="+mn-cs"/>
              </a:rPr>
              <a:t>(not shown)</a:t>
            </a:r>
          </a:p>
        </p:txBody>
      </p:sp>
      <p:sp>
        <p:nvSpPr>
          <p:cNvPr id="568333" name="Line 13"/>
          <p:cNvSpPr>
            <a:spLocks noChangeShapeType="1"/>
          </p:cNvSpPr>
          <p:nvPr/>
        </p:nvSpPr>
        <p:spPr bwMode="auto">
          <a:xfrm flipV="1">
            <a:off x="5105400" y="4661692"/>
            <a:ext cx="990600" cy="609600"/>
          </a:xfrm>
          <a:prstGeom prst="line">
            <a:avLst/>
          </a:prstGeom>
          <a:noFill/>
          <a:ln w="12699">
            <a:solidFill>
              <a:schemeClr val="tx1"/>
            </a:solidFill>
            <a:round/>
            <a:headEnd type="none" w="sm" len="sm"/>
            <a:tailEnd type="arrow" w="med" len="med"/>
          </a:ln>
          <a:effectLst/>
        </p:spPr>
        <p:txBody>
          <a:bodyPr wrap="none" lIns="90488" tIns="44450" rIns="90488" bIns="4445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68334" name="Line 14"/>
          <p:cNvSpPr>
            <a:spLocks noChangeShapeType="1"/>
          </p:cNvSpPr>
          <p:nvPr/>
        </p:nvSpPr>
        <p:spPr bwMode="auto">
          <a:xfrm flipV="1">
            <a:off x="3352800" y="3442492"/>
            <a:ext cx="990600" cy="609600"/>
          </a:xfrm>
          <a:prstGeom prst="line">
            <a:avLst/>
          </a:prstGeom>
          <a:noFill/>
          <a:ln w="12699">
            <a:solidFill>
              <a:schemeClr val="tx1"/>
            </a:solidFill>
            <a:round/>
            <a:headEnd type="none" w="sm" len="sm"/>
            <a:tailEnd type="arrow" w="med" len="med"/>
          </a:ln>
          <a:effectLst/>
        </p:spPr>
        <p:txBody>
          <a:bodyPr wrap="none" lIns="90488" tIns="44450" rIns="90488" bIns="4445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68335" name="Line 15"/>
          <p:cNvSpPr>
            <a:spLocks noChangeShapeType="1"/>
          </p:cNvSpPr>
          <p:nvPr/>
        </p:nvSpPr>
        <p:spPr bwMode="auto">
          <a:xfrm flipV="1">
            <a:off x="2971800" y="2909092"/>
            <a:ext cx="990600" cy="609600"/>
          </a:xfrm>
          <a:prstGeom prst="line">
            <a:avLst/>
          </a:prstGeom>
          <a:noFill/>
          <a:ln w="12699">
            <a:solidFill>
              <a:schemeClr val="tx1"/>
            </a:solidFill>
            <a:round/>
            <a:headEnd type="none" w="sm" len="sm"/>
            <a:tailEnd type="arrow" w="med" len="med"/>
          </a:ln>
          <a:effectLst/>
        </p:spPr>
        <p:txBody>
          <a:bodyPr wrap="none" lIns="90488" tIns="44450" rIns="90488" bIns="4445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68336" name="Line 16"/>
          <p:cNvSpPr>
            <a:spLocks noChangeShapeType="1"/>
          </p:cNvSpPr>
          <p:nvPr/>
        </p:nvSpPr>
        <p:spPr bwMode="auto">
          <a:xfrm rot="10036268" flipV="1">
            <a:off x="5638800" y="2528092"/>
            <a:ext cx="990600" cy="609600"/>
          </a:xfrm>
          <a:prstGeom prst="line">
            <a:avLst/>
          </a:prstGeom>
          <a:noFill/>
          <a:ln w="12699">
            <a:solidFill>
              <a:schemeClr val="tx1"/>
            </a:solidFill>
            <a:round/>
            <a:headEnd type="none" w="sm" len="sm"/>
            <a:tailEnd type="arrow" w="med" len="med"/>
          </a:ln>
          <a:effectLst/>
        </p:spPr>
        <p:txBody>
          <a:bodyPr wrap="none" lIns="90488" tIns="44450" rIns="90488" bIns="4445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68337" name="Line 17"/>
          <p:cNvSpPr>
            <a:spLocks noChangeShapeType="1"/>
          </p:cNvSpPr>
          <p:nvPr/>
        </p:nvSpPr>
        <p:spPr bwMode="auto">
          <a:xfrm rot="6547781" flipV="1">
            <a:off x="2705100" y="2185192"/>
            <a:ext cx="990600" cy="609600"/>
          </a:xfrm>
          <a:prstGeom prst="line">
            <a:avLst/>
          </a:prstGeom>
          <a:noFill/>
          <a:ln w="12699">
            <a:solidFill>
              <a:schemeClr val="tx1"/>
            </a:solidFill>
            <a:round/>
            <a:headEnd type="none" w="sm" len="sm"/>
            <a:tailEnd type="arrow" w="med" len="med"/>
          </a:ln>
          <a:effectLst/>
        </p:spPr>
        <p:txBody>
          <a:bodyPr wrap="none" lIns="90488" tIns="44450" rIns="90488" bIns="4445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68338" name="Line 18"/>
          <p:cNvSpPr>
            <a:spLocks noChangeShapeType="1"/>
          </p:cNvSpPr>
          <p:nvPr/>
        </p:nvSpPr>
        <p:spPr bwMode="auto">
          <a:xfrm rot="15023381" flipV="1">
            <a:off x="8572500" y="4852192"/>
            <a:ext cx="990600" cy="609600"/>
          </a:xfrm>
          <a:prstGeom prst="line">
            <a:avLst/>
          </a:prstGeom>
          <a:noFill/>
          <a:ln w="12699">
            <a:solidFill>
              <a:schemeClr val="tx1"/>
            </a:solidFill>
            <a:round/>
            <a:headEnd type="none" w="sm" len="sm"/>
            <a:tailEnd type="arrow" w="med" len="med"/>
          </a:ln>
          <a:effectLst/>
        </p:spPr>
        <p:txBody>
          <a:bodyPr wrap="none" lIns="90488" tIns="44450" rIns="90488" bIns="4445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
        <p:nvSpPr>
          <p:cNvPr id="568339" name="Text Box 19"/>
          <p:cNvSpPr txBox="1">
            <a:spLocks noChangeArrowheads="1"/>
          </p:cNvSpPr>
          <p:nvPr/>
        </p:nvSpPr>
        <p:spPr bwMode="auto">
          <a:xfrm>
            <a:off x="3962400" y="927893"/>
            <a:ext cx="3429000" cy="625475"/>
          </a:xfrm>
          <a:prstGeom prst="rect">
            <a:avLst/>
          </a:prstGeom>
          <a:noFill/>
          <a:ln w="12699">
            <a:noFill/>
            <a:miter lim="800000"/>
            <a:headEnd type="none" w="sm" len="sm"/>
            <a:tailEnd type="none" w="sm" len="sm"/>
          </a:ln>
          <a:effectLst/>
        </p:spPr>
        <p:txBody>
          <a:bodyPr lIns="90488" tIns="44450" rIns="90488" bIns="44450">
            <a:spAutoFit/>
          </a:bodyPr>
          <a:lstStyle/>
          <a:p>
            <a:pPr marL="0" marR="0" lvl="0" indent="0" algn="l" defTabSz="457200" rtl="0" eaLnBrk="0" fontAlgn="base" latinLnBrk="0" hangingPunct="0">
              <a:lnSpc>
                <a:spcPct val="11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707070"/>
                </a:solidFill>
                <a:effectLst/>
                <a:uLnTx/>
                <a:uFillTx/>
                <a:latin typeface="Arial" panose="020B0604020202020204" pitchFamily="34" charset="0"/>
                <a:ea typeface="+mn-ea"/>
                <a:cs typeface="+mn-cs"/>
              </a:rPr>
              <a:t>One per Actuator Internal CDConnect Module</a:t>
            </a:r>
          </a:p>
        </p:txBody>
      </p:sp>
      <p:sp>
        <p:nvSpPr>
          <p:cNvPr id="568340" name="Line 20"/>
          <p:cNvSpPr>
            <a:spLocks noChangeShapeType="1"/>
          </p:cNvSpPr>
          <p:nvPr/>
        </p:nvSpPr>
        <p:spPr bwMode="auto">
          <a:xfrm rot="11144468" flipV="1">
            <a:off x="4267200" y="1461292"/>
            <a:ext cx="990600" cy="609600"/>
          </a:xfrm>
          <a:prstGeom prst="line">
            <a:avLst/>
          </a:prstGeom>
          <a:noFill/>
          <a:ln w="12699">
            <a:solidFill>
              <a:schemeClr val="tx1"/>
            </a:solidFill>
            <a:round/>
            <a:headEnd type="none" w="sm" len="sm"/>
            <a:tailEnd type="arrow" w="med" len="med"/>
          </a:ln>
          <a:effectLst/>
        </p:spPr>
        <p:txBody>
          <a:bodyPr wrap="none" lIns="90488" tIns="44450" rIns="90488" bIns="44450"/>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70707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316746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982789" y="2933945"/>
            <a:ext cx="8289925" cy="1143000"/>
          </a:xfrm>
        </p:spPr>
        <p:txBody>
          <a:bodyPr/>
          <a:lstStyle/>
          <a:p>
            <a:pPr eaLnBrk="1" hangingPunct="1"/>
            <a:r>
              <a:rPr lang="en-US" sz="2400" dirty="0">
                <a:latin typeface="Arial" charset="0"/>
                <a:cs typeface="Arial" charset="0"/>
              </a:rPr>
              <a:t>Adaptive Alignment</a:t>
            </a:r>
            <a:br>
              <a:rPr lang="en-US" dirty="0">
                <a:latin typeface="Arial" charset="0"/>
                <a:cs typeface="Arial" charset="0"/>
              </a:rPr>
            </a:br>
            <a:endParaRPr lang="en-US" dirty="0">
              <a:latin typeface="Arial" charset="0"/>
              <a:cs typeface="Arial" charset="0"/>
            </a:endParaRPr>
          </a:p>
        </p:txBody>
      </p:sp>
      <p:pic>
        <p:nvPicPr>
          <p:cNvPr id="4" name="Picture 2" descr="spacer"/>
          <p:cNvPicPr>
            <a:picLocks noChangeAspect="1" noChangeArrowheads="1"/>
          </p:cNvPicPr>
          <p:nvPr/>
        </p:nvPicPr>
        <p:blipFill>
          <a:blip r:embed="rId3"/>
          <a:srcRect/>
          <a:stretch>
            <a:fillRect/>
          </a:stretch>
        </p:blipFill>
        <p:spPr bwMode="auto">
          <a:xfrm>
            <a:off x="4943872" y="5949281"/>
            <a:ext cx="190500" cy="9525"/>
          </a:xfrm>
          <a:prstGeom prst="rect">
            <a:avLst/>
          </a:prstGeom>
          <a:noFill/>
        </p:spPr>
      </p:pic>
      <p:pic>
        <p:nvPicPr>
          <p:cNvPr id="2" name="Picture 1"/>
          <p:cNvPicPr>
            <a:picLocks noChangeAspect="1"/>
          </p:cNvPicPr>
          <p:nvPr/>
        </p:nvPicPr>
        <p:blipFill>
          <a:blip r:embed="rId4"/>
          <a:stretch>
            <a:fillRect/>
          </a:stretch>
        </p:blipFill>
        <p:spPr>
          <a:xfrm>
            <a:off x="5297978" y="2065124"/>
            <a:ext cx="4069444" cy="2721480"/>
          </a:xfrm>
          <a:prstGeom prst="rect">
            <a:avLst/>
          </a:prstGeom>
        </p:spPr>
      </p:pic>
    </p:spTree>
    <p:extLst>
      <p:ext uri="{BB962C8B-B14F-4D97-AF65-F5344CB8AC3E}">
        <p14:creationId xmlns:p14="http://schemas.microsoft.com/office/powerpoint/2010/main" val="401995192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p:txBody>
          <a:bodyPr/>
          <a:lstStyle/>
          <a:p>
            <a:r>
              <a:rPr lang="en-US"/>
              <a:t>Adaptive Alignement  Features</a:t>
            </a:r>
          </a:p>
        </p:txBody>
      </p:sp>
      <p:sp>
        <p:nvSpPr>
          <p:cNvPr id="572419" name="Rectangle 3"/>
          <p:cNvSpPr>
            <a:spLocks noGrp="1" noChangeArrowheads="1"/>
          </p:cNvSpPr>
          <p:nvPr>
            <p:ph idx="1"/>
          </p:nvPr>
        </p:nvSpPr>
        <p:spPr/>
        <p:txBody>
          <a:bodyPr/>
          <a:lstStyle/>
          <a:p>
            <a:pPr marL="0" indent="0">
              <a:buNone/>
            </a:pPr>
            <a:endParaRPr lang="en-US" dirty="0"/>
          </a:p>
        </p:txBody>
      </p:sp>
      <p:sp>
        <p:nvSpPr>
          <p:cNvPr id="2" name="Rectangle 1"/>
          <p:cNvSpPr/>
          <p:nvPr/>
        </p:nvSpPr>
        <p:spPr>
          <a:xfrm>
            <a:off x="653116" y="1287796"/>
            <a:ext cx="7601650" cy="2585323"/>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After commissioning CD control performances are continuously monitored to detect any changes in actuator’s alignment</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If a reduction in control performance is detected the actuator alignment is checked in the background while the CD controls continue to operate as normal.</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rPr>
              <a:t>Alignment parameters can be deployed automatically, or only with the Operator approval</a:t>
            </a:r>
          </a:p>
        </p:txBody>
      </p:sp>
      <p:graphicFrame>
        <p:nvGraphicFramePr>
          <p:cNvPr id="5" name="Object 4"/>
          <p:cNvGraphicFramePr>
            <a:graphicFrameLocks noChangeAspect="1"/>
          </p:cNvGraphicFramePr>
          <p:nvPr/>
        </p:nvGraphicFramePr>
        <p:xfrm>
          <a:off x="2709643" y="3667256"/>
          <a:ext cx="5817509" cy="2250932"/>
        </p:xfrm>
        <a:graphic>
          <a:graphicData uri="http://schemas.openxmlformats.org/presentationml/2006/ole">
            <mc:AlternateContent xmlns:mc="http://schemas.openxmlformats.org/markup-compatibility/2006">
              <mc:Choice xmlns:v="urn:schemas-microsoft-com:vml" Requires="v">
                <p:oleObj name="Visio" r:id="rId2" imgW="8091802" imgH="3130615" progId="">
                  <p:embed/>
                </p:oleObj>
              </mc:Choice>
              <mc:Fallback>
                <p:oleObj name="Visio" r:id="rId2" imgW="8091802" imgH="3130615" progId="">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643" y="3667256"/>
                        <a:ext cx="5817509" cy="225093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1797995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p:txBody>
          <a:bodyPr/>
          <a:lstStyle/>
          <a:p>
            <a:r>
              <a:rPr lang="en-US" dirty="0"/>
              <a:t>Identification</a:t>
            </a:r>
          </a:p>
        </p:txBody>
      </p:sp>
      <p:graphicFrame>
        <p:nvGraphicFramePr>
          <p:cNvPr id="573443" name="Object 3"/>
          <p:cNvGraphicFramePr>
            <a:graphicFrameLocks noGrp="1" noChangeAspect="1"/>
          </p:cNvGraphicFramePr>
          <p:nvPr>
            <p:ph idx="1"/>
          </p:nvPr>
        </p:nvGraphicFramePr>
        <p:xfrm>
          <a:off x="0" y="0"/>
          <a:ext cx="0" cy="0"/>
        </p:xfrm>
        <a:graphic>
          <a:graphicData uri="http://schemas.openxmlformats.org/presentationml/2006/ole">
            <mc:AlternateContent xmlns:mc="http://schemas.openxmlformats.org/markup-compatibility/2006">
              <mc:Choice xmlns:v="urn:schemas-microsoft-com:vml" Requires="v">
                <p:oleObj name="Visio" r:id="rId2" imgW="8091802" imgH="3130615" progId="">
                  <p:embed/>
                </p:oleObj>
              </mc:Choice>
              <mc:Fallback>
                <p:oleObj name="Visio" r:id="rId2" imgW="8091802" imgH="3130615" progId="">
                  <p:embed/>
                  <p:pic>
                    <p:nvPicPr>
                      <p:cNvPr id="57344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1"/>
          <p:cNvSpPr/>
          <p:nvPr/>
        </p:nvSpPr>
        <p:spPr>
          <a:xfrm>
            <a:off x="566056" y="889123"/>
            <a:ext cx="9986866" cy="5466112"/>
          </a:xfrm>
          <a:prstGeom prst="rect">
            <a:avLst/>
          </a:prstGeom>
        </p:spPr>
        <p:txBody>
          <a:bodyPr wrap="square">
            <a:spAutoFit/>
          </a:bodyPr>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de-DE" sz="24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Executes an intelligent, closed loop, Pseudo-Random Binary Sequence (PRBS) perturbation which adapts to process conditions.</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de-DE" sz="18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20000"/>
              </a:spcBef>
              <a:spcAft>
                <a:spcPct val="0"/>
              </a:spcAft>
              <a:buClr>
                <a:srgbClr val="000000"/>
              </a:buClr>
              <a:buSzTx/>
              <a:buFont typeface="Arial" panose="020B0604020202020204" pitchFamily="34" charset="0"/>
              <a:buChar char="•"/>
              <a:tabLst/>
              <a:defRPr/>
            </a:pPr>
            <a:r>
              <a:rPr kumimoji="0" lang="en-US" altLang="de-DE" sz="24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The magnitude, location, and duration </a:t>
            </a:r>
          </a:p>
          <a:p>
            <a:pPr marL="0" marR="0" lvl="0" indent="0" algn="l" defTabSz="457200" rtl="0" eaLnBrk="1" fontAlgn="base" latinLnBrk="0" hangingPunct="1">
              <a:lnSpc>
                <a:spcPct val="100000"/>
              </a:lnSpc>
              <a:spcBef>
                <a:spcPct val="20000"/>
              </a:spcBef>
              <a:spcAft>
                <a:spcPct val="0"/>
              </a:spcAft>
              <a:buClr>
                <a:srgbClr val="000000"/>
              </a:buClr>
              <a:buSzTx/>
              <a:buFontTx/>
              <a:buNone/>
              <a:tabLst/>
              <a:defRPr/>
            </a:pPr>
            <a:r>
              <a:rPr kumimoji="0" lang="en-US" altLang="de-DE" sz="24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 of the PRBS are determined automatically</a:t>
            </a:r>
          </a:p>
          <a:p>
            <a:pPr marL="0" marR="0" lvl="0" indent="0" algn="l" defTabSz="457200" rtl="0" eaLnBrk="1" fontAlgn="base" latinLnBrk="0" hangingPunct="1">
              <a:lnSpc>
                <a:spcPct val="100000"/>
              </a:lnSpc>
              <a:spcBef>
                <a:spcPct val="20000"/>
              </a:spcBef>
              <a:spcAft>
                <a:spcPct val="0"/>
              </a:spcAft>
              <a:buClr>
                <a:srgbClr val="000000"/>
              </a:buClr>
              <a:buSzTx/>
              <a:buFontTx/>
              <a:buNone/>
              <a:tabLst/>
              <a:defRPr/>
            </a:pPr>
            <a:r>
              <a:rPr kumimoji="0" lang="en-US" altLang="de-DE" sz="24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 based on the process dynamics,</a:t>
            </a:r>
          </a:p>
          <a:p>
            <a:pPr marL="0" marR="0" lvl="0" indent="0" algn="l" defTabSz="457200" rtl="0" eaLnBrk="1" fontAlgn="base" latinLnBrk="0" hangingPunct="1">
              <a:lnSpc>
                <a:spcPct val="100000"/>
              </a:lnSpc>
              <a:spcBef>
                <a:spcPct val="20000"/>
              </a:spcBef>
              <a:spcAft>
                <a:spcPct val="0"/>
              </a:spcAft>
              <a:buClr>
                <a:srgbClr val="000000"/>
              </a:buClr>
              <a:buSzTx/>
              <a:buFontTx/>
              <a:buNone/>
              <a:tabLst/>
              <a:defRPr/>
            </a:pPr>
            <a:r>
              <a:rPr kumimoji="0" lang="en-US" altLang="de-DE" sz="24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 CD actuator </a:t>
            </a:r>
            <a:r>
              <a:rPr kumimoji="0" lang="en-US" altLang="de-DE" sz="2400" b="1" i="0" u="none" strike="noStrike" kern="1200" cap="none" spc="0" normalizeH="0" baseline="0" noProof="0" dirty="0" err="1">
                <a:ln>
                  <a:noFill/>
                </a:ln>
                <a:solidFill>
                  <a:srgbClr val="707070"/>
                </a:solidFill>
                <a:effectLst/>
                <a:uLnTx/>
                <a:uFillTx/>
                <a:latin typeface="Arial" panose="020B0604020202020204" pitchFamily="34" charset="0"/>
                <a:ea typeface="+mn-ea"/>
                <a:cs typeface="Arial" panose="020B0604020202020204" pitchFamily="34" charset="0"/>
              </a:rPr>
              <a:t>setpoints</a:t>
            </a:r>
            <a:r>
              <a:rPr kumimoji="0" lang="en-US" altLang="de-DE" sz="24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 and constraints.</a:t>
            </a:r>
          </a:p>
          <a:p>
            <a:pPr marL="457200" marR="0" lvl="1" indent="0" algn="l" defTabSz="457200" rtl="0" eaLnBrk="1" fontAlgn="base" latinLnBrk="0" hangingPunct="1">
              <a:lnSpc>
                <a:spcPct val="100000"/>
              </a:lnSpc>
              <a:spcBef>
                <a:spcPct val="20000"/>
              </a:spcBef>
              <a:spcAft>
                <a:spcPct val="0"/>
              </a:spcAft>
              <a:buClr>
                <a:srgbClr val="E1261C"/>
              </a:buClr>
              <a:buSzTx/>
              <a:buFont typeface="Calibri" panose="020F0502020204030204" pitchFamily="34" charset="0"/>
              <a:buChar char="-"/>
              <a:tabLst/>
              <a:defRPr/>
            </a:pPr>
            <a:r>
              <a:rPr kumimoji="0" lang="en-US" altLang="de-DE" sz="20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Induces less CD variation than a</a:t>
            </a:r>
          </a:p>
          <a:p>
            <a:pPr marL="457200" marR="0" lvl="1" indent="0" algn="l" defTabSz="457200" rtl="0" eaLnBrk="1" fontAlgn="base" latinLnBrk="0" hangingPunct="1">
              <a:lnSpc>
                <a:spcPct val="100000"/>
              </a:lnSpc>
              <a:spcBef>
                <a:spcPct val="20000"/>
              </a:spcBef>
              <a:spcAft>
                <a:spcPct val="0"/>
              </a:spcAft>
              <a:buClr>
                <a:srgbClr val="E1261C"/>
              </a:buClr>
              <a:buSzTx/>
              <a:buFontTx/>
              <a:buNone/>
              <a:tabLst/>
              <a:defRPr/>
            </a:pPr>
            <a:r>
              <a:rPr kumimoji="0" lang="en-US" altLang="de-DE" sz="20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 traditional bump test.</a:t>
            </a: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de-DE" sz="1800" b="0" i="0" u="none" strike="noStrike" kern="1200" cap="none" spc="0" normalizeH="0" baseline="0" noProof="0" dirty="0">
              <a:ln>
                <a:noFill/>
              </a:ln>
              <a:solidFill>
                <a:srgbClr val="707070"/>
              </a:solidFill>
              <a:effectLst/>
              <a:uLnTx/>
              <a:uFillTx/>
              <a:latin typeface="Arial" panose="020B0604020202020204" pitchFamily="34" charset="0"/>
              <a:ea typeface="+mn-ea"/>
              <a:cs typeface="+mn-cs"/>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de-DE" sz="2400" b="1" i="0" u="none" strike="noStrike" kern="1200" cap="none" spc="0" normalizeH="0" baseline="0" noProof="0" dirty="0">
                <a:ln>
                  <a:noFill/>
                </a:ln>
                <a:solidFill>
                  <a:srgbClr val="707070"/>
                </a:solidFill>
                <a:effectLst/>
                <a:uLnTx/>
                <a:uFillTx/>
                <a:latin typeface="Arial" panose="020B0604020202020204" pitchFamily="34" charset="0"/>
                <a:ea typeface="+mn-ea"/>
                <a:cs typeface="Arial" panose="020B0604020202020204" pitchFamily="34" charset="0"/>
              </a:rPr>
              <a:t>If the resulting process model is rated as “Good” the new alignment is deployed.  Otherwise, the PRBS is redesigned and repeated</a:t>
            </a:r>
          </a:p>
        </p:txBody>
      </p:sp>
      <p:pic>
        <p:nvPicPr>
          <p:cNvPr id="3" name="Picture 2"/>
          <p:cNvPicPr>
            <a:picLocks noChangeAspect="1"/>
          </p:cNvPicPr>
          <p:nvPr/>
        </p:nvPicPr>
        <p:blipFill>
          <a:blip r:embed="rId4"/>
          <a:stretch>
            <a:fillRect/>
          </a:stretch>
        </p:blipFill>
        <p:spPr>
          <a:xfrm>
            <a:off x="6859464" y="2183823"/>
            <a:ext cx="3880071" cy="2593450"/>
          </a:xfrm>
          <a:prstGeom prst="rect">
            <a:avLst/>
          </a:prstGeom>
        </p:spPr>
      </p:pic>
    </p:spTree>
    <p:extLst>
      <p:ext uri="{BB962C8B-B14F-4D97-AF65-F5344CB8AC3E}">
        <p14:creationId xmlns:p14="http://schemas.microsoft.com/office/powerpoint/2010/main" val="27142981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Rectangle 11"/>
          <p:cNvSpPr>
            <a:spLocks noGrp="1" noChangeArrowheads="1"/>
          </p:cNvSpPr>
          <p:nvPr>
            <p:ph type="title"/>
          </p:nvPr>
        </p:nvSpPr>
        <p:spPr>
          <a:xfrm>
            <a:off x="927049" y="401638"/>
            <a:ext cx="8442808" cy="406400"/>
          </a:xfrm>
        </p:spPr>
        <p:txBody>
          <a:bodyPr/>
          <a:lstStyle/>
          <a:p>
            <a:r>
              <a:rPr lang="en-US" altLang="de-DE" dirty="0"/>
              <a:t>Precision Platform 4022 up to 6m Web Width</a:t>
            </a:r>
          </a:p>
        </p:txBody>
      </p:sp>
      <p:sp>
        <p:nvSpPr>
          <p:cNvPr id="6156" name="Rectangle 12"/>
          <p:cNvSpPr>
            <a:spLocks noGrp="1" noChangeArrowheads="1"/>
          </p:cNvSpPr>
          <p:nvPr>
            <p:ph type="body" sz="half" idx="1"/>
          </p:nvPr>
        </p:nvSpPr>
        <p:spPr/>
        <p:txBody>
          <a:bodyPr/>
          <a:lstStyle/>
          <a:p>
            <a:pPr>
              <a:lnSpc>
                <a:spcPct val="320000"/>
              </a:lnSpc>
            </a:pPr>
            <a:r>
              <a:rPr lang="en-US" altLang="de-DE"/>
              <a:t>Fast, Precise Measurement</a:t>
            </a:r>
          </a:p>
          <a:p>
            <a:pPr>
              <a:lnSpc>
                <a:spcPct val="320000"/>
              </a:lnSpc>
            </a:pPr>
            <a:r>
              <a:rPr lang="en-US" altLang="de-DE"/>
              <a:t>Compact </a:t>
            </a:r>
          </a:p>
          <a:p>
            <a:pPr>
              <a:lnSpc>
                <a:spcPct val="320000"/>
              </a:lnSpc>
            </a:pPr>
            <a:r>
              <a:rPr lang="en-US" altLang="de-DE"/>
              <a:t>Reliable Performance</a:t>
            </a:r>
          </a:p>
          <a:p>
            <a:pPr>
              <a:lnSpc>
                <a:spcPct val="320000"/>
              </a:lnSpc>
            </a:pPr>
            <a:r>
              <a:rPr lang="en-US" altLang="de-DE"/>
              <a:t>Easy Maintenance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453" y="1730120"/>
            <a:ext cx="4301394" cy="3937255"/>
          </a:xfrm>
          <a:prstGeom prst="rect">
            <a:avLst/>
          </a:prstGeom>
        </p:spPr>
      </p:pic>
    </p:spTree>
    <p:extLst>
      <p:ext uri="{BB962C8B-B14F-4D97-AF65-F5344CB8AC3E}">
        <p14:creationId xmlns:p14="http://schemas.microsoft.com/office/powerpoint/2010/main" val="2101655381"/>
      </p:ext>
    </p:extLst>
  </p:cSld>
  <p:clrMapOvr>
    <a:masterClrMapping/>
  </p:clrMapOvr>
  <p:transition spd="med">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title"/>
          </p:nvPr>
        </p:nvSpPr>
        <p:spPr/>
        <p:txBody>
          <a:bodyPr/>
          <a:lstStyle/>
          <a:p>
            <a:r>
              <a:rPr lang="en-US"/>
              <a:t>Picketing due to Misalignment</a:t>
            </a:r>
          </a:p>
        </p:txBody>
      </p:sp>
      <p:pic>
        <p:nvPicPr>
          <p:cNvPr id="574467" name="Picture 3" descr="CD Control with picketing"/>
          <p:cNvPicPr>
            <a:picLocks noChangeAspect="1" noChangeArrowheads="1"/>
          </p:cNvPicPr>
          <p:nvPr/>
        </p:nvPicPr>
        <p:blipFill>
          <a:blip r:embed="rId2" cstate="print"/>
          <a:srcRect/>
          <a:stretch>
            <a:fillRect/>
          </a:stretch>
        </p:blipFill>
        <p:spPr bwMode="auto">
          <a:xfrm>
            <a:off x="2742807" y="1027855"/>
            <a:ext cx="6343650" cy="5075238"/>
          </a:xfrm>
          <a:prstGeom prst="rect">
            <a:avLst/>
          </a:prstGeom>
          <a:noFill/>
        </p:spPr>
      </p:pic>
    </p:spTree>
    <p:extLst>
      <p:ext uri="{BB962C8B-B14F-4D97-AF65-F5344CB8AC3E}">
        <p14:creationId xmlns:p14="http://schemas.microsoft.com/office/powerpoint/2010/main" val="178386893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827742" y="1207960"/>
            <a:ext cx="8289925" cy="1143000"/>
          </a:xfrm>
        </p:spPr>
        <p:txBody>
          <a:bodyPr/>
          <a:lstStyle/>
          <a:p>
            <a:pPr eaLnBrk="1" hangingPunct="1"/>
            <a:r>
              <a:rPr lang="en-US" sz="2400" dirty="0" err="1">
                <a:latin typeface="Arial" charset="0"/>
                <a:cs typeface="Arial" charset="0"/>
              </a:rPr>
              <a:t>Devronizer</a:t>
            </a:r>
            <a:r>
              <a:rPr lang="en-US" sz="2400" dirty="0">
                <a:latin typeface="Arial" charset="0"/>
                <a:cs typeface="Arial" charset="0"/>
              </a:rPr>
              <a:t> </a:t>
            </a:r>
            <a:r>
              <a:rPr lang="en-US" sz="2400" dirty="0" err="1">
                <a:latin typeface="Arial" charset="0"/>
                <a:cs typeface="Arial" charset="0"/>
              </a:rPr>
              <a:t>Steambox</a:t>
            </a:r>
            <a:br>
              <a:rPr lang="en-US" dirty="0">
                <a:latin typeface="Arial" charset="0"/>
                <a:cs typeface="Arial" charset="0"/>
              </a:rPr>
            </a:br>
            <a:endParaRPr lang="en-US" dirty="0">
              <a:latin typeface="Arial" charset="0"/>
              <a:cs typeface="Arial" charset="0"/>
            </a:endParaRPr>
          </a:p>
        </p:txBody>
      </p:sp>
      <p:pic>
        <p:nvPicPr>
          <p:cNvPr id="4" name="Picture 2" descr="spacer"/>
          <p:cNvPicPr>
            <a:picLocks noChangeAspect="1" noChangeArrowheads="1"/>
          </p:cNvPicPr>
          <p:nvPr/>
        </p:nvPicPr>
        <p:blipFill>
          <a:blip r:embed="rId3"/>
          <a:srcRect/>
          <a:stretch>
            <a:fillRect/>
          </a:stretch>
        </p:blipFill>
        <p:spPr bwMode="auto">
          <a:xfrm>
            <a:off x="4943872" y="5949281"/>
            <a:ext cx="190500" cy="9525"/>
          </a:xfrm>
          <a:prstGeom prst="rect">
            <a:avLst/>
          </a:prstGeom>
          <a:noFill/>
        </p:spPr>
      </p:pic>
      <p:pic>
        <p:nvPicPr>
          <p:cNvPr id="2" name="Picture 1"/>
          <p:cNvPicPr>
            <a:picLocks noChangeAspect="1"/>
          </p:cNvPicPr>
          <p:nvPr/>
        </p:nvPicPr>
        <p:blipFill>
          <a:blip r:embed="rId4"/>
          <a:stretch>
            <a:fillRect/>
          </a:stretch>
        </p:blipFill>
        <p:spPr>
          <a:xfrm>
            <a:off x="1424004" y="2350960"/>
            <a:ext cx="8077900" cy="2389839"/>
          </a:xfrm>
          <a:prstGeom prst="rect">
            <a:avLst/>
          </a:prstGeom>
        </p:spPr>
      </p:pic>
    </p:spTree>
    <p:extLst>
      <p:ext uri="{BB962C8B-B14F-4D97-AF65-F5344CB8AC3E}">
        <p14:creationId xmlns:p14="http://schemas.microsoft.com/office/powerpoint/2010/main" val="109078200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962400" y="3733800"/>
            <a:ext cx="1870120" cy="1240920"/>
          </a:xfrm>
          <a:prstGeom prst="rect">
            <a:avLst/>
          </a:prstGeom>
          <a:effectLst>
            <a:softEdge rad="63500"/>
          </a:effectLst>
        </p:spPr>
      </p:pic>
      <p:sp>
        <p:nvSpPr>
          <p:cNvPr id="15" name="Title 14"/>
          <p:cNvSpPr>
            <a:spLocks noGrp="1"/>
          </p:cNvSpPr>
          <p:nvPr>
            <p:ph type="title"/>
          </p:nvPr>
        </p:nvSpPr>
        <p:spPr/>
        <p:txBody>
          <a:bodyPr>
            <a:normAutofit/>
          </a:bodyPr>
          <a:lstStyle/>
          <a:p>
            <a:r>
              <a:rPr lang="fi-FI" dirty="0"/>
              <a:t>Steambox and Hot Pressing Theory</a:t>
            </a: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r>
              <a:rPr lang="en-US">
                <a:solidFill>
                  <a:srgbClr val="000000">
                    <a:tint val="75000"/>
                  </a:srgbClr>
                </a:solidFill>
              </a:rPr>
              <a:t>© 2017 Honeywell International All Rights Reserved</a:t>
            </a:r>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D6E4B62D-8E16-42DA-A1E1-63FB499CAAE4}" type="slidenum">
              <a:rPr lang="en-US">
                <a:solidFill>
                  <a:srgbClr val="000000">
                    <a:tint val="75000"/>
                  </a:srgbClr>
                </a:solidFill>
              </a:rPr>
              <a:pPr defTabSz="1219170" eaLnBrk="1" fontAlgn="auto" hangingPunct="1">
                <a:spcBef>
                  <a:spcPts val="0"/>
                </a:spcBef>
                <a:spcAft>
                  <a:spcPts val="0"/>
                </a:spcAft>
              </a:pPr>
              <a:t>51</a:t>
            </a:fld>
            <a:endParaRPr lang="en-US" dirty="0">
              <a:solidFill>
                <a:srgbClr val="000000">
                  <a:tint val="75000"/>
                </a:srgbClr>
              </a:solidFill>
            </a:endParaRPr>
          </a:p>
        </p:txBody>
      </p:sp>
      <p:pic>
        <p:nvPicPr>
          <p:cNvPr id="9" name="Picture 3" descr="3"/>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bwMode="auto">
          <a:xfrm>
            <a:off x="6705600" y="4374262"/>
            <a:ext cx="4878917" cy="224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half" idx="2"/>
          </p:nvPr>
        </p:nvSpPr>
        <p:spPr>
          <a:xfrm>
            <a:off x="6207760" y="1346773"/>
            <a:ext cx="5689600" cy="3149600"/>
          </a:xfrm>
        </p:spPr>
        <p:txBody>
          <a:bodyPr>
            <a:normAutofit fontScale="70000" lnSpcReduction="20000"/>
          </a:bodyPr>
          <a:lstStyle/>
          <a:p>
            <a:pPr>
              <a:lnSpc>
                <a:spcPct val="104000"/>
              </a:lnSpc>
              <a:spcBef>
                <a:spcPct val="0"/>
              </a:spcBef>
              <a:buClr>
                <a:srgbClr val="D81E04"/>
              </a:buClr>
              <a:buSzPct val="120000"/>
              <a:buFontTx/>
              <a:buChar char="•"/>
            </a:pPr>
            <a:r>
              <a:rPr lang="en-US" altLang="fi-FI" sz="3200" dirty="0"/>
              <a:t>Profiling systems introduce a temperature profile into the web in the cross direction (CD)</a:t>
            </a:r>
          </a:p>
          <a:p>
            <a:pPr>
              <a:lnSpc>
                <a:spcPct val="104000"/>
              </a:lnSpc>
              <a:spcBef>
                <a:spcPct val="0"/>
              </a:spcBef>
              <a:buClr>
                <a:srgbClr val="D81E04"/>
              </a:buClr>
              <a:buSzPct val="120000"/>
              <a:buFontTx/>
              <a:buChar char="•"/>
            </a:pPr>
            <a:r>
              <a:rPr lang="en-US" altLang="fi-FI" sz="3200" dirty="0"/>
              <a:t>To be effective, temperature profile must get to a press nip(s) OR water removing vacuum boxes</a:t>
            </a:r>
          </a:p>
          <a:p>
            <a:pPr>
              <a:lnSpc>
                <a:spcPct val="104000"/>
              </a:lnSpc>
              <a:spcBef>
                <a:spcPct val="0"/>
              </a:spcBef>
              <a:buClr>
                <a:srgbClr val="D81E04"/>
              </a:buClr>
              <a:buSzPct val="120000"/>
              <a:buFontTx/>
              <a:buChar char="•"/>
            </a:pPr>
            <a:r>
              <a:rPr lang="en-US" altLang="fi-FI" sz="3200" dirty="0"/>
              <a:t>At the same nip pressure, more water is removed from hot areas than from cold areas due to lower water viscosity and surface tension</a:t>
            </a:r>
          </a:p>
          <a:p>
            <a:endParaRPr lang="fi-FI" dirty="0"/>
          </a:p>
        </p:txBody>
      </p:sp>
      <p:pic>
        <p:nvPicPr>
          <p:cNvPr id="8" name="Picture 7" descr="H:\MARKETING\PCART\DRAWINGS\141DE\GRAPHS\Degr0017.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1346773"/>
            <a:ext cx="2048341"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3"/>
          <p:cNvSpPr txBox="1">
            <a:spLocks/>
          </p:cNvSpPr>
          <p:nvPr/>
        </p:nvSpPr>
        <p:spPr>
          <a:xfrm>
            <a:off x="252941" y="1292709"/>
            <a:ext cx="3851880" cy="4064000"/>
          </a:xfrm>
          <a:prstGeom prst="rect">
            <a:avLst/>
          </a:prstGeom>
        </p:spPr>
        <p:txBody>
          <a:bodyPr vert="horz" lIns="121920" tIns="60960" rIns="121920" bIns="60960" rtlCol="0">
            <a:normAutofit fontScale="70000" lnSpcReduction="20000"/>
          </a:bodyPr>
          <a:lstStyle>
            <a:lvl1pPr marL="176213" indent="-176213" algn="l" defTabSz="914400" rtl="0" eaLnBrk="1" latinLnBrk="0" hangingPunct="1">
              <a:spcBef>
                <a:spcPct val="20000"/>
              </a:spcBef>
              <a:buClr>
                <a:srgbClr val="DC241F"/>
              </a:buClr>
              <a:buFont typeface="Arial" panose="020B0604020202020204" pitchFamily="34" charset="0"/>
              <a:buChar char="•"/>
              <a:defRPr lang="en-US" sz="2000" b="1" kern="1200">
                <a:solidFill>
                  <a:srgbClr val="000000"/>
                </a:solidFill>
                <a:latin typeface="Arial" panose="020B0604020202020204" pitchFamily="34" charset="0"/>
                <a:ea typeface="ＭＳ Ｐゴシック" charset="0"/>
                <a:cs typeface="Arial" panose="020B0604020202020204" pitchFamily="34" charset="0"/>
              </a:defRPr>
            </a:lvl1pPr>
            <a:lvl2pPr marL="514350" indent="-228600" algn="l" defTabSz="914400" rtl="0" eaLnBrk="1" latinLnBrk="0" hangingPunct="1">
              <a:spcBef>
                <a:spcPct val="20000"/>
              </a:spcBef>
              <a:buFont typeface="Arial" panose="020B0604020202020204" pitchFamily="34" charset="0"/>
              <a:buChar char="–"/>
              <a:defRPr sz="1800" b="1" kern="1200">
                <a:solidFill>
                  <a:schemeClr val="tx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rgbClr val="C00000"/>
              </a:buClr>
              <a:buSzPct val="85000"/>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234945" indent="-234945" defTabSz="1219170" fontAlgn="auto">
              <a:lnSpc>
                <a:spcPct val="104000"/>
              </a:lnSpc>
              <a:spcBef>
                <a:spcPct val="0"/>
              </a:spcBef>
              <a:spcAft>
                <a:spcPts val="0"/>
              </a:spcAft>
              <a:buClr>
                <a:srgbClr val="D81E04"/>
              </a:buClr>
              <a:buSzPct val="120000"/>
              <a:buFontTx/>
              <a:buChar char="•"/>
            </a:pPr>
            <a:r>
              <a:rPr lang="en-US" altLang="fi-FI" sz="2667" dirty="0"/>
              <a:t>One kilogram of </a:t>
            </a:r>
            <a:r>
              <a:rPr lang="en-US" altLang="fi-FI" sz="2667" u="sng" dirty="0"/>
              <a:t>condensing</a:t>
            </a:r>
            <a:r>
              <a:rPr lang="en-US" altLang="fi-FI" sz="2667" dirty="0"/>
              <a:t> steam will release 2257 kJ of energy and heat 100 kg of water by 5.6ºC </a:t>
            </a:r>
          </a:p>
          <a:p>
            <a:pPr marL="234945" indent="-234945" defTabSz="1219170" fontAlgn="auto">
              <a:lnSpc>
                <a:spcPct val="104000"/>
              </a:lnSpc>
              <a:spcBef>
                <a:spcPct val="0"/>
              </a:spcBef>
              <a:spcAft>
                <a:spcPts val="0"/>
              </a:spcAft>
              <a:buClr>
                <a:srgbClr val="D81E04"/>
              </a:buClr>
              <a:buSzPct val="120000"/>
              <a:buFontTx/>
              <a:buChar char="•"/>
            </a:pPr>
            <a:r>
              <a:rPr lang="en-US" altLang="fi-FI" sz="2667" dirty="0"/>
              <a:t>Heat reduces limitations to water removal to accomplish</a:t>
            </a:r>
          </a:p>
          <a:p>
            <a:pPr marL="685783" lvl="1" indent="-304792" defTabSz="1219170" fontAlgn="auto">
              <a:lnSpc>
                <a:spcPct val="104000"/>
              </a:lnSpc>
              <a:spcAft>
                <a:spcPts val="0"/>
              </a:spcAft>
              <a:buClr>
                <a:srgbClr val="063DE8"/>
              </a:buClr>
              <a:buSzPct val="120000"/>
              <a:buFontTx/>
              <a:buChar char="–"/>
            </a:pPr>
            <a:r>
              <a:rPr lang="en-US" altLang="fi-FI" sz="2400" i="1" dirty="0">
                <a:solidFill>
                  <a:srgbClr val="000000"/>
                </a:solidFill>
              </a:rPr>
              <a:t>Dewatering by hot pressing</a:t>
            </a:r>
          </a:p>
          <a:p>
            <a:pPr marL="685783" lvl="1" indent="-304792" defTabSz="1219170" fontAlgn="auto">
              <a:lnSpc>
                <a:spcPct val="104000"/>
              </a:lnSpc>
              <a:spcAft>
                <a:spcPts val="0"/>
              </a:spcAft>
              <a:buClr>
                <a:srgbClr val="063DE8"/>
              </a:buClr>
              <a:buSzPct val="120000"/>
              <a:buFontTx/>
              <a:buChar char="–"/>
            </a:pPr>
            <a:r>
              <a:rPr lang="en-US" altLang="fi-FI" sz="2400" i="1" dirty="0">
                <a:solidFill>
                  <a:srgbClr val="000000"/>
                </a:solidFill>
              </a:rPr>
              <a:t>CD moisture profiling</a:t>
            </a:r>
          </a:p>
          <a:p>
            <a:pPr marL="234945" indent="-234945" defTabSz="1219170" fontAlgn="auto">
              <a:spcAft>
                <a:spcPts val="0"/>
              </a:spcAft>
            </a:pPr>
            <a:r>
              <a:rPr lang="en-US" altLang="fi-FI" sz="2667" dirty="0"/>
              <a:t>Each 10ºC (18ºF) increase in web temperature increases sheet dryness into the dryers by 1% yielding</a:t>
            </a:r>
          </a:p>
          <a:p>
            <a:pPr marL="685783" lvl="1" indent="-304792" defTabSz="1219170" fontAlgn="auto">
              <a:spcAft>
                <a:spcPts val="0"/>
              </a:spcAft>
            </a:pPr>
            <a:r>
              <a:rPr lang="en-US" altLang="fi-FI" sz="2400" dirty="0">
                <a:solidFill>
                  <a:srgbClr val="000000"/>
                </a:solidFill>
              </a:rPr>
              <a:t>5% speed up or…</a:t>
            </a:r>
          </a:p>
          <a:p>
            <a:pPr marL="685783" lvl="1" indent="-304792" defTabSz="1219170" fontAlgn="auto">
              <a:spcAft>
                <a:spcPts val="0"/>
              </a:spcAft>
            </a:pPr>
            <a:r>
              <a:rPr lang="en-US" altLang="fi-FI" sz="2400" dirty="0">
                <a:solidFill>
                  <a:srgbClr val="000000"/>
                </a:solidFill>
              </a:rPr>
              <a:t>5% dryer load reduction</a:t>
            </a:r>
            <a:endParaRPr lang="en-US" altLang="fi-FI" sz="2400" i="1" dirty="0">
              <a:solidFill>
                <a:srgbClr val="000000"/>
              </a:solidFill>
            </a:endParaRPr>
          </a:p>
          <a:p>
            <a:pPr marL="234945" indent="-234945" defTabSz="1219170" fontAlgn="auto">
              <a:spcAft>
                <a:spcPts val="0"/>
              </a:spcAft>
            </a:pPr>
            <a:endParaRPr lang="en-US" sz="2400" dirty="0"/>
          </a:p>
        </p:txBody>
      </p:sp>
      <p:grpSp>
        <p:nvGrpSpPr>
          <p:cNvPr id="2" name="Group 1"/>
          <p:cNvGrpSpPr/>
          <p:nvPr/>
        </p:nvGrpSpPr>
        <p:grpSpPr>
          <a:xfrm>
            <a:off x="694048" y="5080000"/>
            <a:ext cx="4131952" cy="1389640"/>
            <a:chOff x="868280" y="3789213"/>
            <a:chExt cx="3098964" cy="1042230"/>
          </a:xfrm>
        </p:grpSpPr>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r="5756"/>
            <a:stretch>
              <a:fillRect/>
            </a:stretch>
          </p:blipFill>
          <p:spPr>
            <a:xfrm>
              <a:off x="868280" y="3789213"/>
              <a:ext cx="1699460" cy="1042229"/>
            </a:xfrm>
            <a:prstGeom prst="rect">
              <a:avLst/>
            </a:prstGeom>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2209800" y="3789213"/>
              <a:ext cx="1757444" cy="1042230"/>
            </a:xfrm>
            <a:prstGeom prst="rect">
              <a:avLst/>
            </a:prstGeom>
          </p:spPr>
        </p:pic>
      </p:grpSp>
      <p:sp>
        <p:nvSpPr>
          <p:cNvPr id="18" name="TextBox 17"/>
          <p:cNvSpPr txBox="1"/>
          <p:nvPr/>
        </p:nvSpPr>
        <p:spPr>
          <a:xfrm>
            <a:off x="4661504" y="5122783"/>
            <a:ext cx="1536096" cy="1323439"/>
          </a:xfrm>
          <a:prstGeom prst="rect">
            <a:avLst/>
          </a:prstGeom>
          <a:noFill/>
        </p:spPr>
        <p:txBody>
          <a:bodyPr wrap="square" rtlCol="0">
            <a:spAutoFit/>
          </a:bodyPr>
          <a:lstStyle/>
          <a:p>
            <a:pPr defTabSz="1219170" eaLnBrk="1" fontAlgn="auto" hangingPunct="1">
              <a:spcBef>
                <a:spcPts val="0"/>
              </a:spcBef>
              <a:spcAft>
                <a:spcPts val="0"/>
              </a:spcAft>
            </a:pPr>
            <a:r>
              <a:rPr lang="en-US" altLang="fi-FI" sz="1600" i="1" dirty="0">
                <a:solidFill>
                  <a:srgbClr val="000000"/>
                </a:solidFill>
                <a:latin typeface="Calibri"/>
              </a:rPr>
              <a:t>30C (54F) bump response by Devronizer measured after the press!!</a:t>
            </a:r>
          </a:p>
        </p:txBody>
      </p:sp>
      <p:cxnSp>
        <p:nvCxnSpPr>
          <p:cNvPr id="7" name="Straight Arrow Connector 6"/>
          <p:cNvCxnSpPr/>
          <p:nvPr/>
        </p:nvCxnSpPr>
        <p:spPr>
          <a:xfrm flipH="1" flipV="1">
            <a:off x="1828800" y="5461000"/>
            <a:ext cx="1625600" cy="101600"/>
          </a:xfrm>
          <a:prstGeom prst="straightConnector1">
            <a:avLst/>
          </a:prstGeom>
          <a:ln w="31750">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444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10800000">
            <a:off x="8940800" y="4648200"/>
            <a:ext cx="2607997" cy="1930400"/>
          </a:xfrm>
          <a:prstGeom prst="rect">
            <a:avLst/>
          </a:prstGeom>
        </p:spPr>
      </p:pic>
      <p:pic>
        <p:nvPicPr>
          <p:cNvPr id="2" name="Picture 1"/>
          <p:cNvPicPr>
            <a:picLocks noChangeAspect="1"/>
          </p:cNvPicPr>
          <p:nvPr/>
        </p:nvPicPr>
        <p:blipFill>
          <a:blip r:embed="rId4"/>
          <a:stretch>
            <a:fillRect/>
          </a:stretch>
        </p:blipFill>
        <p:spPr>
          <a:xfrm>
            <a:off x="812800" y="3327400"/>
            <a:ext cx="5359400" cy="3275189"/>
          </a:xfrm>
          <a:prstGeom prst="rect">
            <a:avLst/>
          </a:prstGeom>
        </p:spPr>
      </p:pic>
      <p:sp>
        <p:nvSpPr>
          <p:cNvPr id="14" name="Title 13"/>
          <p:cNvSpPr>
            <a:spLocks noGrp="1"/>
          </p:cNvSpPr>
          <p:nvPr>
            <p:ph type="title"/>
          </p:nvPr>
        </p:nvSpPr>
        <p:spPr/>
        <p:txBody>
          <a:bodyPr>
            <a:normAutofit/>
          </a:bodyPr>
          <a:lstStyle/>
          <a:p>
            <a:r>
              <a:rPr lang="fi-FI" dirty="0"/>
              <a:t>Devronizer Operation</a:t>
            </a: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r>
              <a:rPr lang="en-US">
                <a:solidFill>
                  <a:srgbClr val="000000">
                    <a:tint val="75000"/>
                  </a:srgbClr>
                </a:solidFill>
              </a:rPr>
              <a:t>© 2017 Honeywell International All Rights Reserved</a:t>
            </a:r>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D6E4B62D-8E16-42DA-A1E1-63FB499CAAE4}" type="slidenum">
              <a:rPr lang="en-US">
                <a:solidFill>
                  <a:srgbClr val="000000">
                    <a:tint val="75000"/>
                  </a:srgbClr>
                </a:solidFill>
              </a:rPr>
              <a:pPr defTabSz="1219170" eaLnBrk="1" fontAlgn="auto" hangingPunct="1">
                <a:spcBef>
                  <a:spcPts val="0"/>
                </a:spcBef>
                <a:spcAft>
                  <a:spcPts val="0"/>
                </a:spcAft>
              </a:pPr>
              <a:t>52</a:t>
            </a:fld>
            <a:endParaRPr lang="en-US" dirty="0">
              <a:solidFill>
                <a:srgbClr val="000000">
                  <a:tint val="75000"/>
                </a:srgbClr>
              </a:solidFill>
            </a:endParaRPr>
          </a:p>
        </p:txBody>
      </p:sp>
      <p:sp>
        <p:nvSpPr>
          <p:cNvPr id="16" name="Content Placeholder 15"/>
          <p:cNvSpPr>
            <a:spLocks noGrp="1"/>
          </p:cNvSpPr>
          <p:nvPr>
            <p:ph sz="half" idx="13"/>
          </p:nvPr>
        </p:nvSpPr>
        <p:spPr>
          <a:xfrm>
            <a:off x="443853" y="1397001"/>
            <a:ext cx="5651859" cy="2662724"/>
          </a:xfrm>
        </p:spPr>
        <p:txBody>
          <a:bodyPr>
            <a:normAutofit fontScale="62500" lnSpcReduction="20000"/>
          </a:bodyPr>
          <a:lstStyle/>
          <a:p>
            <a:r>
              <a:rPr lang="en-US" dirty="0"/>
              <a:t>All steam applied is controlled by the XP10 for maximum profiling range</a:t>
            </a:r>
          </a:p>
          <a:p>
            <a:pPr lvl="1"/>
            <a:r>
              <a:rPr lang="en-US" dirty="0"/>
              <a:t>Profiling steam is fully separated from zone to zone</a:t>
            </a:r>
          </a:p>
          <a:p>
            <a:r>
              <a:rPr lang="en-US" dirty="0"/>
              <a:t>Actuator inserts completely into steam header</a:t>
            </a:r>
          </a:p>
          <a:p>
            <a:pPr lvl="1"/>
            <a:r>
              <a:rPr lang="en-US" dirty="0"/>
              <a:t>Reduced cross section enables location in tighter press sections than other </a:t>
            </a:r>
            <a:r>
              <a:rPr lang="en-US" dirty="0" err="1"/>
              <a:t>steamboxes</a:t>
            </a:r>
            <a:endParaRPr lang="en-US" dirty="0"/>
          </a:p>
          <a:p>
            <a:pPr lvl="1"/>
            <a:r>
              <a:rPr lang="en-US" dirty="0"/>
              <a:t>Prevents condensation of steam within actuator</a:t>
            </a:r>
          </a:p>
          <a:p>
            <a:r>
              <a:rPr lang="en-US" dirty="0"/>
              <a:t>Formed cross section ensures stronger, lighter beam with minimal beam deflection</a:t>
            </a:r>
          </a:p>
          <a:p>
            <a:endParaRPr lang="en-US" dirty="0"/>
          </a:p>
          <a:p>
            <a:endParaRPr lang="fi-FI" dirty="0"/>
          </a:p>
        </p:txBody>
      </p:sp>
      <p:sp>
        <p:nvSpPr>
          <p:cNvPr id="52" name="Content Placeholder 10"/>
          <p:cNvSpPr>
            <a:spLocks noGrp="1"/>
          </p:cNvSpPr>
          <p:nvPr>
            <p:ph sz="half" idx="13"/>
          </p:nvPr>
        </p:nvSpPr>
        <p:spPr>
          <a:xfrm>
            <a:off x="6096000" y="1397000"/>
            <a:ext cx="4775200" cy="4572000"/>
          </a:xfrm>
        </p:spPr>
        <p:txBody>
          <a:bodyPr>
            <a:normAutofit fontScale="77500" lnSpcReduction="20000"/>
          </a:bodyPr>
          <a:lstStyle/>
          <a:p>
            <a:pPr marL="0" indent="0">
              <a:buNone/>
            </a:pPr>
            <a:r>
              <a:rPr lang="en-US" dirty="0"/>
              <a:t>Designed to stay Clean</a:t>
            </a:r>
            <a:endParaRPr lang="en-US" sz="2400" dirty="0"/>
          </a:p>
          <a:p>
            <a:r>
              <a:rPr lang="en-US" sz="2400" dirty="0"/>
              <a:t>Optimum steam delivery, close to the sheet</a:t>
            </a:r>
          </a:p>
          <a:p>
            <a:pPr lvl="1"/>
            <a:r>
              <a:rPr lang="en-US" sz="2133" dirty="0"/>
              <a:t>Narrow and precise profiling response</a:t>
            </a:r>
          </a:p>
          <a:p>
            <a:pPr lvl="1"/>
            <a:r>
              <a:rPr lang="en-US" sz="2133" dirty="0"/>
              <a:t>Prevents boundary layer turbulence to mix the profiling steam</a:t>
            </a:r>
          </a:p>
          <a:p>
            <a:r>
              <a:rPr lang="en-US" sz="2533" dirty="0"/>
              <a:t>The patented screen plates </a:t>
            </a:r>
            <a:r>
              <a:rPr lang="en-US" sz="2400" b="0" dirty="0"/>
              <a:t>are custom designed to distribute steam evenly at the optimum, application-matched velocity and are engineered to prevent fibers from entering the </a:t>
            </a:r>
            <a:r>
              <a:rPr lang="en-US" sz="2400" b="0" dirty="0" err="1"/>
              <a:t>Devronizer</a:t>
            </a:r>
            <a:r>
              <a:rPr lang="en-US" sz="2400" b="0" dirty="0"/>
              <a:t> </a:t>
            </a:r>
          </a:p>
          <a:p>
            <a:r>
              <a:rPr lang="en-US" sz="2400" dirty="0"/>
              <a:t>Flush face</a:t>
            </a:r>
          </a:p>
          <a:p>
            <a:pPr lvl="1"/>
            <a:r>
              <a:rPr lang="en-US" sz="2133" dirty="0"/>
              <a:t>Limits boundary air</a:t>
            </a:r>
          </a:p>
          <a:p>
            <a:pPr lvl="1"/>
            <a:r>
              <a:rPr lang="en-US" sz="2133" dirty="0"/>
              <a:t>Limits fiber collection</a:t>
            </a:r>
          </a:p>
          <a:p>
            <a:pPr lvl="1"/>
            <a:r>
              <a:rPr lang="en-US" sz="2133" dirty="0"/>
              <a:t>Easy to clean</a:t>
            </a:r>
          </a:p>
          <a:p>
            <a:endParaRPr lang="fi-FI" sz="2400" dirty="0"/>
          </a:p>
        </p:txBody>
      </p:sp>
      <p:pic>
        <p:nvPicPr>
          <p:cNvPr id="54" name="Picture 8" descr="M:\ArtFile\141 Devronizer XP7\Electronic Images (EI)\LOW RES JPG\EI-141 Devronizer Beam Holes.jpg"/>
          <p:cNvPicPr>
            <a:picLocks noChangeAspect="1" noChangeArrowheads="1"/>
          </p:cNvPicPr>
          <p:nvPr/>
        </p:nvPicPr>
        <p:blipFill>
          <a:blip r:embed="rId5" cstate="print">
            <a:lum contrast="14000"/>
            <a:extLst>
              <a:ext uri="{28A0092B-C50C-407E-A947-70E740481C1C}">
                <a14:useLocalDpi xmlns:a14="http://schemas.microsoft.com/office/drawing/2010/main" val="0"/>
              </a:ext>
            </a:extLst>
          </a:blip>
          <a:srcRect t="15955" b="9871"/>
          <a:stretch>
            <a:fillRect/>
          </a:stretch>
        </p:blipFill>
        <p:spPr bwMode="auto">
          <a:xfrm>
            <a:off x="10769600" y="2108200"/>
            <a:ext cx="1345576" cy="285172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14400" y="4445000"/>
            <a:ext cx="1101584" cy="420756"/>
          </a:xfrm>
          <a:prstGeom prst="rect">
            <a:avLst/>
          </a:prstGeom>
          <a:noFill/>
        </p:spPr>
        <p:txBody>
          <a:bodyPr wrap="none" rtlCol="0">
            <a:spAutoFit/>
          </a:bodyPr>
          <a:lstStyle/>
          <a:p>
            <a:pPr defTabSz="1219170" eaLnBrk="1" fontAlgn="auto" hangingPunct="1">
              <a:spcBef>
                <a:spcPts val="0"/>
              </a:spcBef>
              <a:spcAft>
                <a:spcPts val="0"/>
              </a:spcAft>
            </a:pPr>
            <a:r>
              <a:rPr lang="de-AT" sz="1067" dirty="0">
                <a:solidFill>
                  <a:srgbClr val="000000"/>
                </a:solidFill>
                <a:latin typeface="Franklin Gothic Heavy" panose="020B0903020102020204" pitchFamily="34" charset="0"/>
              </a:rPr>
              <a:t>    Dynamic</a:t>
            </a:r>
          </a:p>
          <a:p>
            <a:pPr defTabSz="1219170" eaLnBrk="1" fontAlgn="auto" hangingPunct="1">
              <a:spcBef>
                <a:spcPts val="0"/>
              </a:spcBef>
              <a:spcAft>
                <a:spcPts val="0"/>
              </a:spcAft>
            </a:pPr>
            <a:r>
              <a:rPr lang="de-AT" sz="1067" dirty="0">
                <a:solidFill>
                  <a:srgbClr val="000000"/>
                </a:solidFill>
                <a:latin typeface="Franklin Gothic Heavy" panose="020B0903020102020204" pitchFamily="34" charset="0"/>
              </a:rPr>
              <a:t>Steam Curtain</a:t>
            </a:r>
          </a:p>
        </p:txBody>
      </p:sp>
      <p:cxnSp>
        <p:nvCxnSpPr>
          <p:cNvPr id="8" name="Connector: Curved 7"/>
          <p:cNvCxnSpPr/>
          <p:nvPr/>
        </p:nvCxnSpPr>
        <p:spPr>
          <a:xfrm rot="5400000">
            <a:off x="11074400" y="4953000"/>
            <a:ext cx="812800" cy="609600"/>
          </a:xfrm>
          <a:prstGeom prst="curvedConnector3">
            <a:avLst>
              <a:gd name="adj1" fmla="val 95283"/>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89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defTabSz="1219170" eaLnBrk="1" fontAlgn="auto" hangingPunct="1">
              <a:spcBef>
                <a:spcPts val="0"/>
              </a:spcBef>
              <a:spcAft>
                <a:spcPts val="0"/>
              </a:spcAft>
            </a:pPr>
            <a:r>
              <a:rPr lang="en-US" dirty="0">
                <a:solidFill>
                  <a:srgbClr val="000000">
                    <a:tint val="75000"/>
                  </a:srgbClr>
                </a:solidFill>
              </a:rPr>
              <a:t>© 2017 Honeywell International All Rights Reserved</a:t>
            </a:r>
          </a:p>
        </p:txBody>
      </p:sp>
      <p:sp>
        <p:nvSpPr>
          <p:cNvPr id="4" name="Title 3"/>
          <p:cNvSpPr>
            <a:spLocks noGrp="1"/>
          </p:cNvSpPr>
          <p:nvPr>
            <p:ph type="title"/>
          </p:nvPr>
        </p:nvSpPr>
        <p:spPr/>
        <p:txBody>
          <a:bodyPr>
            <a:normAutofit/>
          </a:bodyPr>
          <a:lstStyle/>
          <a:p>
            <a:r>
              <a:rPr lang="fi-FI" dirty="0"/>
              <a:t>Devronizer Features</a:t>
            </a:r>
          </a:p>
        </p:txBody>
      </p:sp>
      <p:pic>
        <p:nvPicPr>
          <p:cNvPr id="17" name="Picture 3" descr="PressEx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1142421"/>
            <a:ext cx="3321277" cy="26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14"/>
          <p:cNvSpPr txBox="1">
            <a:spLocks/>
          </p:cNvSpPr>
          <p:nvPr/>
        </p:nvSpPr>
        <p:spPr>
          <a:xfrm>
            <a:off x="266016" y="1318818"/>
            <a:ext cx="8065184" cy="5158183"/>
          </a:xfrm>
          <a:prstGeom prst="rect">
            <a:avLst/>
          </a:prstGeom>
        </p:spPr>
        <p:txBody>
          <a:bodyPr>
            <a:normAutofit fontScale="70000" lnSpcReduction="20000"/>
          </a:bodyPr>
          <a:lstStyle>
            <a:lvl1pPr marL="176213" indent="-176213" algn="l" defTabSz="914400" rtl="0" eaLnBrk="1" latinLnBrk="0" hangingPunct="1">
              <a:spcBef>
                <a:spcPct val="20000"/>
              </a:spcBef>
              <a:buClr>
                <a:srgbClr val="DC241F"/>
              </a:buClr>
              <a:buFont typeface="Arial" panose="020B0604020202020204" pitchFamily="34" charset="0"/>
              <a:buChar char="•"/>
              <a:defRPr lang="en-US" sz="2400" b="1" kern="1200" dirty="0" smtClean="0">
                <a:solidFill>
                  <a:srgbClr val="000000"/>
                </a:solidFill>
                <a:latin typeface="Arial" panose="020B0604020202020204" pitchFamily="34" charset="0"/>
                <a:ea typeface="ＭＳ Ｐゴシック" charset="0"/>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C00000"/>
              </a:buClr>
              <a:buSzPct val="85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4945" indent="-234945" defTabSz="1219170" fontAlgn="auto">
              <a:spcAft>
                <a:spcPts val="0"/>
              </a:spcAft>
            </a:pPr>
            <a:r>
              <a:rPr lang="en-US" sz="3200" dirty="0"/>
              <a:t>Flush-mounted, patented removable screen plates</a:t>
            </a:r>
          </a:p>
          <a:p>
            <a:pPr marL="990575" lvl="1" indent="-380990" defTabSz="1219170" fontAlgn="auto">
              <a:spcAft>
                <a:spcPts val="0"/>
              </a:spcAft>
            </a:pPr>
            <a:r>
              <a:rPr lang="en-US" sz="2667" dirty="0">
                <a:solidFill>
                  <a:srgbClr val="000000"/>
                </a:solidFill>
              </a:rPr>
              <a:t>Designed to stay clean</a:t>
            </a:r>
          </a:p>
          <a:p>
            <a:pPr marL="990575" lvl="1" indent="-380990" defTabSz="1219170" fontAlgn="auto">
              <a:spcAft>
                <a:spcPts val="0"/>
              </a:spcAft>
            </a:pPr>
            <a:r>
              <a:rPr lang="en-US" sz="2667" dirty="0">
                <a:solidFill>
                  <a:srgbClr val="000000"/>
                </a:solidFill>
              </a:rPr>
              <a:t>Mirror finish option available effectively preventing dirt buildup</a:t>
            </a:r>
          </a:p>
          <a:p>
            <a:pPr marL="990575" lvl="1" indent="-380990" defTabSz="1219170" fontAlgn="auto">
              <a:spcAft>
                <a:spcPts val="0"/>
              </a:spcAft>
            </a:pPr>
            <a:r>
              <a:rPr lang="en-US" sz="2667" dirty="0">
                <a:solidFill>
                  <a:srgbClr val="000000"/>
                </a:solidFill>
              </a:rPr>
              <a:t>Alternate materials of construction available (AL 904L, 254-SMO, AL-6XN) for extreme environments</a:t>
            </a:r>
          </a:p>
          <a:p>
            <a:pPr marL="234945" indent="-234945" defTabSz="1219170" fontAlgn="auto">
              <a:spcAft>
                <a:spcPts val="0"/>
              </a:spcAft>
            </a:pPr>
            <a:r>
              <a:rPr lang="en-US" sz="3200" dirty="0"/>
              <a:t>Adjustable edge deckles</a:t>
            </a:r>
          </a:p>
          <a:p>
            <a:pPr marL="990575" lvl="1" indent="-380990" defTabSz="1219170" fontAlgn="auto">
              <a:spcAft>
                <a:spcPts val="0"/>
              </a:spcAft>
            </a:pPr>
            <a:r>
              <a:rPr lang="en-US" sz="2667" dirty="0">
                <a:solidFill>
                  <a:srgbClr val="000000"/>
                </a:solidFill>
              </a:rPr>
              <a:t>Installed as standard on all Devronizers</a:t>
            </a:r>
          </a:p>
          <a:p>
            <a:pPr marL="990575" lvl="1" indent="-380990" defTabSz="1219170" fontAlgn="auto">
              <a:spcAft>
                <a:spcPts val="0"/>
              </a:spcAft>
            </a:pPr>
            <a:r>
              <a:rPr lang="en-US" sz="2667" dirty="0">
                <a:solidFill>
                  <a:srgbClr val="000000"/>
                </a:solidFill>
              </a:rPr>
              <a:t>Adjustable while machine is running</a:t>
            </a:r>
          </a:p>
          <a:p>
            <a:pPr marL="234945" indent="-234945" defTabSz="1219170" fontAlgn="auto">
              <a:spcAft>
                <a:spcPts val="0"/>
              </a:spcAft>
            </a:pPr>
            <a:r>
              <a:rPr lang="en-US" sz="3200" dirty="0"/>
              <a:t>Advanced condensate removal system guarantees drip-free operation with properly conditioned steam</a:t>
            </a:r>
          </a:p>
          <a:p>
            <a:pPr marL="990575" lvl="1" indent="-380990" defTabSz="1219170" fontAlgn="auto">
              <a:spcAft>
                <a:spcPts val="0"/>
              </a:spcAft>
            </a:pPr>
            <a:r>
              <a:rPr lang="en-US" sz="2667" dirty="0">
                <a:solidFill>
                  <a:srgbClr val="000000"/>
                </a:solidFill>
              </a:rPr>
              <a:t>Condensate removal is provided for all </a:t>
            </a:r>
            <a:br>
              <a:rPr lang="en-US" sz="2667" dirty="0">
                <a:solidFill>
                  <a:srgbClr val="000000"/>
                </a:solidFill>
              </a:rPr>
            </a:br>
            <a:r>
              <a:rPr lang="en-US" sz="2667" dirty="0">
                <a:solidFill>
                  <a:srgbClr val="000000"/>
                </a:solidFill>
              </a:rPr>
              <a:t>internal chambers</a:t>
            </a:r>
          </a:p>
          <a:p>
            <a:pPr marL="990575" lvl="1" indent="-380990" defTabSz="1219170" fontAlgn="auto">
              <a:spcAft>
                <a:spcPts val="0"/>
              </a:spcAft>
            </a:pPr>
            <a:r>
              <a:rPr lang="en-US" sz="2667" dirty="0">
                <a:solidFill>
                  <a:srgbClr val="000000"/>
                </a:solidFill>
              </a:rPr>
              <a:t>Internally-heated anti-drip edges prevent external condensate dripping</a:t>
            </a:r>
          </a:p>
          <a:p>
            <a:pPr marL="990575" lvl="1" indent="-380990" defTabSz="1219170" fontAlgn="auto">
              <a:spcAft>
                <a:spcPts val="0"/>
              </a:spcAft>
            </a:pPr>
            <a:r>
              <a:rPr lang="en-US" sz="2667" dirty="0">
                <a:solidFill>
                  <a:srgbClr val="000000"/>
                </a:solidFill>
              </a:rPr>
              <a:t>Steam heated evacuation ducts available as an option where there is risk of condensation on other equipment</a:t>
            </a:r>
          </a:p>
          <a:p>
            <a:pPr marL="234945" indent="-234945" defTabSz="1219170" fontAlgn="auto">
              <a:spcAft>
                <a:spcPts val="0"/>
              </a:spcAft>
            </a:pPr>
            <a:r>
              <a:rPr lang="en-US" sz="3200" dirty="0"/>
              <a:t>Various retraction options available</a:t>
            </a:r>
          </a:p>
          <a:p>
            <a:pPr marL="234945" indent="-234945" defTabSz="1219170" fontAlgn="auto">
              <a:spcAft>
                <a:spcPts val="0"/>
              </a:spcAft>
            </a:pPr>
            <a:endParaRPr lang="en-US" sz="3200" dirty="0"/>
          </a:p>
          <a:p>
            <a:pPr marL="234945" indent="-234945" defTabSz="1219170" fontAlgn="auto">
              <a:spcAft>
                <a:spcPts val="0"/>
              </a:spcAft>
            </a:pPr>
            <a:endParaRPr lang="en-US" sz="2800" dirty="0"/>
          </a:p>
        </p:txBody>
      </p:sp>
      <p:pic>
        <p:nvPicPr>
          <p:cNvPr id="13" name="Picture 5" descr="edge deckl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9753" y="4102052"/>
            <a:ext cx="2793052" cy="2171749"/>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retract 2 cop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3200" y="3632200"/>
            <a:ext cx="1513235" cy="1395573"/>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596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XP10 with bellows"/>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4800742" y="2697699"/>
            <a:ext cx="3379453" cy="2963968"/>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XP10 plug view au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2000" y="1126916"/>
            <a:ext cx="4100320" cy="218692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normAutofit/>
          </a:bodyPr>
          <a:lstStyle/>
          <a:p>
            <a:r>
              <a:rPr lang="fi-FI" dirty="0"/>
              <a:t>XP10 Actuator – Ultimate Reliability</a:t>
            </a:r>
          </a:p>
        </p:txBody>
      </p:sp>
      <p:sp>
        <p:nvSpPr>
          <p:cNvPr id="8" name="Content Placeholder 7"/>
          <p:cNvSpPr>
            <a:spLocks noGrp="1"/>
          </p:cNvSpPr>
          <p:nvPr>
            <p:ph idx="1"/>
          </p:nvPr>
        </p:nvSpPr>
        <p:spPr>
          <a:xfrm>
            <a:off x="609600" y="1295400"/>
            <a:ext cx="5588000" cy="4366267"/>
          </a:xfrm>
        </p:spPr>
        <p:txBody>
          <a:bodyPr>
            <a:normAutofit fontScale="77500" lnSpcReduction="20000"/>
          </a:bodyPr>
          <a:lstStyle/>
          <a:p>
            <a:r>
              <a:rPr lang="en-US" dirty="0"/>
              <a:t>Requires no maintenance</a:t>
            </a:r>
          </a:p>
          <a:p>
            <a:pPr lvl="1"/>
            <a:r>
              <a:rPr lang="en-US" dirty="0"/>
              <a:t>Designed to last the life of the Devronizer</a:t>
            </a:r>
          </a:p>
          <a:p>
            <a:pPr lvl="1"/>
            <a:r>
              <a:rPr lang="en-US" dirty="0"/>
              <a:t>No elastomers or internal seals</a:t>
            </a:r>
          </a:p>
          <a:p>
            <a:pPr lvl="1"/>
            <a:r>
              <a:rPr lang="en-US" dirty="0"/>
              <a:t>Completely welded assembly</a:t>
            </a:r>
          </a:p>
          <a:p>
            <a:r>
              <a:rPr lang="en-US" dirty="0"/>
              <a:t>Sealed to atmosphere</a:t>
            </a:r>
          </a:p>
          <a:p>
            <a:pPr lvl="1"/>
            <a:r>
              <a:rPr lang="en-US" dirty="0"/>
              <a:t>Impossible to leak or drip from internal condensation</a:t>
            </a:r>
          </a:p>
          <a:p>
            <a:r>
              <a:rPr lang="en-US" dirty="0"/>
              <a:t>Frictionless Design</a:t>
            </a:r>
          </a:p>
          <a:p>
            <a:pPr lvl="1"/>
            <a:r>
              <a:rPr lang="en-US" dirty="0"/>
              <a:t>Negligible hysteresis for improved profile control</a:t>
            </a:r>
          </a:p>
          <a:p>
            <a:pPr lvl="1"/>
            <a:r>
              <a:rPr lang="en-US" dirty="0"/>
              <a:t>Increased flow range</a:t>
            </a:r>
          </a:p>
          <a:p>
            <a:pPr lvl="1"/>
            <a:r>
              <a:rPr lang="en-US" dirty="0"/>
              <a:t>High resolution</a:t>
            </a:r>
          </a:p>
          <a:p>
            <a:endParaRPr lang="fi-FI" dirty="0"/>
          </a:p>
        </p:txBody>
      </p:sp>
      <p:sp>
        <p:nvSpPr>
          <p:cNvPr id="9" name="Text Placeholder 8"/>
          <p:cNvSpPr>
            <a:spLocks noGrp="1"/>
          </p:cNvSpPr>
          <p:nvPr>
            <p:ph type="body" sz="quarter" idx="13"/>
          </p:nvPr>
        </p:nvSpPr>
        <p:spPr>
          <a:xfrm>
            <a:off x="2" y="5776947"/>
            <a:ext cx="12191999" cy="584775"/>
          </a:xfrm>
        </p:spPr>
        <p:txBody>
          <a:bodyPr/>
          <a:lstStyle/>
          <a:p>
            <a:r>
              <a:rPr lang="en-US" altLang="fi-FI" b="0" dirty="0"/>
              <a:t>Backed by a 15-Year Warranty</a:t>
            </a: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r>
              <a:rPr lang="en-US">
                <a:solidFill>
                  <a:srgbClr val="000000">
                    <a:tint val="75000"/>
                  </a:srgbClr>
                </a:solidFill>
              </a:rPr>
              <a:t>© 2017 Honeywell International All Rights Reserved</a:t>
            </a:r>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D6E4B62D-8E16-42DA-A1E1-63FB499CAAE4}" type="slidenum">
              <a:rPr lang="en-US">
                <a:solidFill>
                  <a:srgbClr val="000000">
                    <a:tint val="75000"/>
                  </a:srgbClr>
                </a:solidFill>
              </a:rPr>
              <a:pPr defTabSz="1219170" eaLnBrk="1" fontAlgn="auto" hangingPunct="1">
                <a:spcBef>
                  <a:spcPts val="0"/>
                </a:spcBef>
                <a:spcAft>
                  <a:spcPts val="0"/>
                </a:spcAft>
              </a:pPr>
              <a:t>54</a:t>
            </a:fld>
            <a:endParaRPr lang="en-US" dirty="0">
              <a:solidFill>
                <a:srgbClr val="000000">
                  <a:tint val="75000"/>
                </a:srgbClr>
              </a:solidFill>
            </a:endParaRPr>
          </a:p>
        </p:txBody>
      </p:sp>
      <p:grpSp>
        <p:nvGrpSpPr>
          <p:cNvPr id="2" name="Group 1"/>
          <p:cNvGrpSpPr/>
          <p:nvPr/>
        </p:nvGrpSpPr>
        <p:grpSpPr>
          <a:xfrm>
            <a:off x="8128000" y="2860041"/>
            <a:ext cx="3860800" cy="2700028"/>
            <a:chOff x="6096000" y="2145030"/>
            <a:chExt cx="2895600" cy="2025021"/>
          </a:xfrm>
        </p:grpSpPr>
        <p:sp>
          <p:nvSpPr>
            <p:cNvPr id="12" name="Rectangle 11"/>
            <p:cNvSpPr/>
            <p:nvPr/>
          </p:nvSpPr>
          <p:spPr>
            <a:xfrm>
              <a:off x="6096000" y="2415724"/>
              <a:ext cx="2719526" cy="1754327"/>
            </a:xfrm>
            <a:prstGeom prst="rect">
              <a:avLst/>
            </a:prstGeom>
            <a:solidFill>
              <a:schemeClr val="bg2">
                <a:lumMod val="85000"/>
              </a:schemeClr>
            </a:solidFill>
            <a:ln w="22225">
              <a:solidFill>
                <a:srgbClr val="D81E04"/>
              </a:solidFill>
            </a:ln>
          </p:spPr>
          <p:txBody>
            <a:bodyPr wrap="square" lIns="121920" tIns="60960" rIns="121920" bIns="60960">
              <a:spAutoFit/>
            </a:bodyPr>
            <a:lstStyle/>
            <a:p>
              <a:pPr marL="457189" indent="-457189" defTabSz="1219170" eaLnBrk="1" fontAlgn="auto" hangingPunct="1">
                <a:spcBef>
                  <a:spcPts val="0"/>
                </a:spcBef>
                <a:spcAft>
                  <a:spcPts val="0"/>
                </a:spcAft>
                <a:buFont typeface="Wingdings" panose="05000000000000000000" pitchFamily="2" charset="2"/>
                <a:buChar char="ü"/>
              </a:pPr>
              <a:r>
                <a:rPr lang="en-US" altLang="fi-FI" sz="2400" b="1" dirty="0">
                  <a:ln w="0"/>
                  <a:solidFill>
                    <a:srgbClr val="EE3124"/>
                  </a:solidFill>
                  <a:effectLst>
                    <a:outerShdw blurRad="38100" dist="25400" dir="5400000" algn="ctr" rotWithShape="0">
                      <a:srgbClr val="6E747A">
                        <a:alpha val="43000"/>
                      </a:srgbClr>
                    </a:outerShdw>
                  </a:effectLst>
                  <a:latin typeface="Calibri"/>
                </a:rPr>
                <a:t>Maintenance Free</a:t>
              </a:r>
            </a:p>
            <a:p>
              <a:pPr marL="457189" indent="-457189" defTabSz="1219170" eaLnBrk="1" fontAlgn="auto" hangingPunct="1">
                <a:spcBef>
                  <a:spcPts val="0"/>
                </a:spcBef>
                <a:spcAft>
                  <a:spcPts val="0"/>
                </a:spcAft>
                <a:buFont typeface="Wingdings" panose="05000000000000000000" pitchFamily="2" charset="2"/>
                <a:buChar char="ü"/>
              </a:pPr>
              <a:r>
                <a:rPr lang="en-US" sz="2400" b="1" dirty="0">
                  <a:ln w="0"/>
                  <a:solidFill>
                    <a:srgbClr val="EE3124"/>
                  </a:solidFill>
                  <a:effectLst>
                    <a:outerShdw blurRad="38100" dist="25400" dir="5400000" algn="ctr" rotWithShape="0">
                      <a:srgbClr val="6E747A">
                        <a:alpha val="43000"/>
                      </a:srgbClr>
                    </a:outerShdw>
                  </a:effectLst>
                  <a:latin typeface="Calibri"/>
                </a:rPr>
                <a:t>Corrosion Resistant</a:t>
              </a:r>
            </a:p>
            <a:p>
              <a:pPr marL="457189" indent="-457189" defTabSz="1219170" eaLnBrk="1" fontAlgn="auto" hangingPunct="1">
                <a:spcBef>
                  <a:spcPts val="0"/>
                </a:spcBef>
                <a:spcAft>
                  <a:spcPts val="0"/>
                </a:spcAft>
                <a:buFont typeface="Wingdings" panose="05000000000000000000" pitchFamily="2" charset="2"/>
                <a:buChar char="ü"/>
              </a:pPr>
              <a:r>
                <a:rPr lang="en-US" sz="2400" b="1" dirty="0">
                  <a:ln w="0"/>
                  <a:solidFill>
                    <a:srgbClr val="EE3124"/>
                  </a:solidFill>
                  <a:effectLst>
                    <a:outerShdw blurRad="38100" dist="25400" dir="5400000" algn="ctr" rotWithShape="0">
                      <a:srgbClr val="6E747A">
                        <a:alpha val="43000"/>
                      </a:srgbClr>
                    </a:outerShdw>
                  </a:effectLst>
                  <a:latin typeface="Calibri"/>
                </a:rPr>
                <a:t>Free of Electronics</a:t>
              </a:r>
            </a:p>
            <a:p>
              <a:pPr marL="457189" indent="-457189" defTabSz="1219170" eaLnBrk="1" fontAlgn="auto" hangingPunct="1">
                <a:spcBef>
                  <a:spcPts val="0"/>
                </a:spcBef>
                <a:spcAft>
                  <a:spcPts val="0"/>
                </a:spcAft>
                <a:buFont typeface="Wingdings" panose="05000000000000000000" pitchFamily="2" charset="2"/>
                <a:buChar char="ü"/>
              </a:pPr>
              <a:r>
                <a:rPr lang="en-US" sz="2400" b="1" dirty="0">
                  <a:ln w="0"/>
                  <a:solidFill>
                    <a:srgbClr val="EE3124"/>
                  </a:solidFill>
                  <a:effectLst>
                    <a:outerShdw blurRad="38100" dist="25400" dir="5400000" algn="ctr" rotWithShape="0">
                      <a:srgbClr val="6E747A">
                        <a:alpha val="43000"/>
                      </a:srgbClr>
                    </a:outerShdw>
                  </a:effectLst>
                  <a:latin typeface="Calibri"/>
                </a:rPr>
                <a:t>Free of Elastomers</a:t>
              </a:r>
            </a:p>
            <a:p>
              <a:pPr marL="457189" indent="-457189" defTabSz="1219170" eaLnBrk="1" fontAlgn="auto" hangingPunct="1">
                <a:spcBef>
                  <a:spcPts val="0"/>
                </a:spcBef>
                <a:spcAft>
                  <a:spcPts val="0"/>
                </a:spcAft>
                <a:buFont typeface="Wingdings" panose="05000000000000000000" pitchFamily="2" charset="2"/>
                <a:buChar char="ü"/>
              </a:pPr>
              <a:r>
                <a:rPr lang="en-US" sz="2400" b="1" dirty="0">
                  <a:ln w="0"/>
                  <a:solidFill>
                    <a:srgbClr val="EE3124"/>
                  </a:solidFill>
                  <a:effectLst>
                    <a:outerShdw blurRad="38100" dist="25400" dir="5400000" algn="ctr" rotWithShape="0">
                      <a:srgbClr val="6E747A">
                        <a:alpha val="43000"/>
                      </a:srgbClr>
                    </a:outerShdw>
                  </a:effectLst>
                  <a:latin typeface="Calibri"/>
                </a:rPr>
                <a:t>Frictionless Motion</a:t>
              </a:r>
            </a:p>
            <a:p>
              <a:pPr marL="457189" indent="-457189" defTabSz="1219170" eaLnBrk="1" fontAlgn="auto" hangingPunct="1">
                <a:spcBef>
                  <a:spcPts val="0"/>
                </a:spcBef>
                <a:spcAft>
                  <a:spcPts val="0"/>
                </a:spcAft>
                <a:buFont typeface="Wingdings" panose="05000000000000000000" pitchFamily="2" charset="2"/>
                <a:buChar char="ü"/>
              </a:pPr>
              <a:r>
                <a:rPr lang="en-US" sz="2400" b="1" dirty="0">
                  <a:ln w="0"/>
                  <a:solidFill>
                    <a:srgbClr val="EE3124"/>
                  </a:solidFill>
                  <a:effectLst>
                    <a:outerShdw blurRad="38100" dist="25400" dir="5400000" algn="ctr" rotWithShape="0">
                      <a:srgbClr val="6E747A">
                        <a:alpha val="43000"/>
                      </a:srgbClr>
                    </a:outerShdw>
                  </a:effectLst>
                  <a:latin typeface="Calibri"/>
                </a:rPr>
                <a:t>ROBUST AND RELIABLE</a:t>
              </a:r>
              <a:endParaRPr lang="fi-FI" sz="2400" b="1" dirty="0">
                <a:ln w="0"/>
                <a:solidFill>
                  <a:srgbClr val="EE3124"/>
                </a:solidFill>
                <a:effectLst>
                  <a:outerShdw blurRad="38100" dist="25400" dir="5400000" algn="ctr" rotWithShape="0">
                    <a:srgbClr val="6E747A">
                      <a:alpha val="43000"/>
                    </a:srgbClr>
                  </a:outerShdw>
                </a:effectLst>
                <a:latin typeface="Calibri"/>
              </a:endParaRPr>
            </a:p>
          </p:txBody>
        </p:sp>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8458399" y="2145030"/>
              <a:ext cx="533201" cy="856126"/>
            </a:xfrm>
            <a:prstGeom prst="rect">
              <a:avLst/>
            </a:prstGeom>
          </p:spPr>
        </p:pic>
      </p:grpSp>
    </p:spTree>
    <p:extLst>
      <p:ext uri="{BB962C8B-B14F-4D97-AF65-F5344CB8AC3E}">
        <p14:creationId xmlns:p14="http://schemas.microsoft.com/office/powerpoint/2010/main" val="1628235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descr="Kuvahaun tulos haulle laptop pictur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1733" y="2066872"/>
            <a:ext cx="1393903" cy="76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EI-141 Devronizer2 05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1120659"/>
            <a:ext cx="2349500" cy="214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p:txBody>
          <a:bodyPr>
            <a:normAutofit fontScale="90000"/>
          </a:bodyPr>
          <a:lstStyle/>
          <a:p>
            <a:r>
              <a:rPr lang="fi-FI" dirty="0"/>
              <a:t>Devronizer System With Intelligent IDP Control</a:t>
            </a:r>
          </a:p>
        </p:txBody>
      </p:sp>
      <p:sp>
        <p:nvSpPr>
          <p:cNvPr id="3" name="Footer Placeholder 2"/>
          <p:cNvSpPr>
            <a:spLocks noGrp="1"/>
          </p:cNvSpPr>
          <p:nvPr>
            <p:ph type="ftr" sz="quarter" idx="11"/>
          </p:nvPr>
        </p:nvSpPr>
        <p:spPr>
          <a:xfrm>
            <a:off x="4064000" y="6445252"/>
            <a:ext cx="3860800" cy="365125"/>
          </a:xfrm>
        </p:spPr>
        <p:txBody>
          <a:bodyPr/>
          <a:lstStyle/>
          <a:p>
            <a:pPr defTabSz="1219170" eaLnBrk="1" fontAlgn="auto" hangingPunct="1">
              <a:spcBef>
                <a:spcPts val="0"/>
              </a:spcBef>
              <a:spcAft>
                <a:spcPts val="0"/>
              </a:spcAft>
            </a:pPr>
            <a:r>
              <a:rPr lang="en-US">
                <a:solidFill>
                  <a:srgbClr val="000000">
                    <a:tint val="75000"/>
                  </a:srgbClr>
                </a:solidFill>
              </a:rPr>
              <a:t>© 2017 Honeywell International All Rights Reserved</a:t>
            </a:r>
            <a:endParaRPr lang="en-US" dirty="0">
              <a:solidFill>
                <a:srgbClr val="000000">
                  <a:tint val="75000"/>
                </a:srgbClr>
              </a:solidFill>
            </a:endParaRPr>
          </a:p>
        </p:txBody>
      </p:sp>
      <p:sp>
        <p:nvSpPr>
          <p:cNvPr id="4" name="Slide Number Placeholder 3"/>
          <p:cNvSpPr>
            <a:spLocks noGrp="1"/>
          </p:cNvSpPr>
          <p:nvPr>
            <p:ph type="sldNum" sz="quarter" idx="12"/>
          </p:nvPr>
        </p:nvSpPr>
        <p:spPr>
          <a:xfrm>
            <a:off x="-10584" y="6514046"/>
            <a:ext cx="2844800" cy="365125"/>
          </a:xfrm>
        </p:spPr>
        <p:txBody>
          <a:bodyPr/>
          <a:lstStyle/>
          <a:p>
            <a:pPr defTabSz="1219170" eaLnBrk="1" fontAlgn="auto" hangingPunct="1">
              <a:spcBef>
                <a:spcPts val="0"/>
              </a:spcBef>
              <a:spcAft>
                <a:spcPts val="0"/>
              </a:spcAft>
            </a:pPr>
            <a:fld id="{D6E4B62D-8E16-42DA-A1E1-63FB499CAAE4}" type="slidenum">
              <a:rPr lang="en-US">
                <a:solidFill>
                  <a:srgbClr val="000000">
                    <a:tint val="75000"/>
                  </a:srgbClr>
                </a:solidFill>
              </a:rPr>
              <a:pPr defTabSz="1219170" eaLnBrk="1" fontAlgn="auto" hangingPunct="1">
                <a:spcBef>
                  <a:spcPts val="0"/>
                </a:spcBef>
                <a:spcAft>
                  <a:spcPts val="0"/>
                </a:spcAft>
              </a:pPr>
              <a:t>55</a:t>
            </a:fld>
            <a:endParaRPr lang="en-US" dirty="0">
              <a:solidFill>
                <a:srgbClr val="000000">
                  <a:tint val="75000"/>
                </a:srgbClr>
              </a:solidFill>
            </a:endParaRPr>
          </a:p>
        </p:txBody>
      </p:sp>
      <p:pic>
        <p:nvPicPr>
          <p:cNvPr id="16" name="Picture 7" descr="EI-221 CDWeb 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1" y="1682749"/>
            <a:ext cx="1189567" cy="154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4572000" y="3225800"/>
            <a:ext cx="1422400" cy="49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121896" tIns="60948" rIns="121896" bIns="60948">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lnSpc>
                <a:spcPct val="90000"/>
              </a:lnSpc>
              <a:spcBef>
                <a:spcPct val="40000"/>
              </a:spcBef>
              <a:spcAft>
                <a:spcPts val="0"/>
              </a:spcAft>
            </a:pPr>
            <a:r>
              <a:rPr lang="en-US" altLang="fi-FI" sz="1333" dirty="0">
                <a:solidFill>
                  <a:srgbClr val="000000"/>
                </a:solidFill>
              </a:rPr>
              <a:t>Power/</a:t>
            </a:r>
            <a:r>
              <a:rPr lang="en-US" altLang="fi-FI" sz="1333" dirty="0" err="1">
                <a:solidFill>
                  <a:srgbClr val="000000"/>
                </a:solidFill>
              </a:rPr>
              <a:t>CDWeb</a:t>
            </a:r>
            <a:r>
              <a:rPr lang="en-US" altLang="fi-FI" sz="1333" dirty="0">
                <a:solidFill>
                  <a:srgbClr val="000000"/>
                </a:solidFill>
              </a:rPr>
              <a:t> Network LON</a:t>
            </a:r>
            <a:endParaRPr lang="en-US" altLang="fi-FI" sz="1333" b="0" dirty="0">
              <a:solidFill>
                <a:srgbClr val="000000"/>
              </a:solidFill>
            </a:endParaRPr>
          </a:p>
        </p:txBody>
      </p:sp>
      <p:sp>
        <p:nvSpPr>
          <p:cNvPr id="20" name="Text Box 11"/>
          <p:cNvSpPr txBox="1">
            <a:spLocks noChangeArrowheads="1"/>
          </p:cNvSpPr>
          <p:nvPr/>
        </p:nvSpPr>
        <p:spPr bwMode="auto">
          <a:xfrm>
            <a:off x="3357033" y="1191684"/>
            <a:ext cx="1422400" cy="56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121896" tIns="60948" rIns="121896" bIns="60948">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lnSpc>
                <a:spcPct val="90000"/>
              </a:lnSpc>
              <a:spcBef>
                <a:spcPct val="40000"/>
              </a:spcBef>
              <a:spcAft>
                <a:spcPts val="0"/>
              </a:spcAft>
            </a:pPr>
            <a:r>
              <a:rPr lang="en-US" altLang="fi-FI" sz="1600" dirty="0">
                <a:solidFill>
                  <a:srgbClr val="000000"/>
                </a:solidFill>
              </a:rPr>
              <a:t>IDP Control Cabinet</a:t>
            </a:r>
          </a:p>
        </p:txBody>
      </p:sp>
      <p:sp>
        <p:nvSpPr>
          <p:cNvPr id="21" name="Text Box 12"/>
          <p:cNvSpPr txBox="1">
            <a:spLocks noChangeArrowheads="1"/>
          </p:cNvSpPr>
          <p:nvPr/>
        </p:nvSpPr>
        <p:spPr bwMode="auto">
          <a:xfrm>
            <a:off x="5283200" y="1174750"/>
            <a:ext cx="1422400" cy="56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lIns="121896" tIns="60948" rIns="121896" bIns="60948">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lnSpc>
                <a:spcPct val="90000"/>
              </a:lnSpc>
              <a:spcBef>
                <a:spcPct val="40000"/>
              </a:spcBef>
              <a:spcAft>
                <a:spcPts val="0"/>
              </a:spcAft>
            </a:pPr>
            <a:r>
              <a:rPr lang="en-US" altLang="fi-FI" sz="1600">
                <a:solidFill>
                  <a:srgbClr val="000000"/>
                </a:solidFill>
              </a:rPr>
              <a:t>CDWeb Manager</a:t>
            </a:r>
          </a:p>
        </p:txBody>
      </p:sp>
      <p:sp>
        <p:nvSpPr>
          <p:cNvPr id="23" name="Line 14"/>
          <p:cNvSpPr>
            <a:spLocks noChangeShapeType="1"/>
          </p:cNvSpPr>
          <p:nvPr/>
        </p:nvSpPr>
        <p:spPr bwMode="auto">
          <a:xfrm>
            <a:off x="5994400" y="3088898"/>
            <a:ext cx="0" cy="633065"/>
          </a:xfrm>
          <a:prstGeom prst="line">
            <a:avLst/>
          </a:prstGeom>
          <a:noFill/>
          <a:ln w="19050">
            <a:solidFill>
              <a:srgbClr val="D81E04"/>
            </a:solidFill>
            <a:round/>
            <a:headEnd type="stealth" w="med" len="med"/>
            <a:tailEnd/>
          </a:ln>
          <a:extLst>
            <a:ext uri="{909E8E84-426E-40DD-AFC4-6F175D3DCCD1}">
              <a14:hiddenFill xmlns:a14="http://schemas.microsoft.com/office/drawing/2010/main">
                <a:noFill/>
              </a14:hiddenFill>
            </a:ext>
          </a:extLst>
        </p:spPr>
        <p:txBody>
          <a:bodyPr lIns="121896" tIns="60948" rIns="121896" bIns="60948"/>
          <a:lstStyle/>
          <a:p>
            <a:pPr defTabSz="1219170" eaLnBrk="1" fontAlgn="auto" hangingPunct="1">
              <a:spcBef>
                <a:spcPts val="0"/>
              </a:spcBef>
              <a:spcAft>
                <a:spcPts val="0"/>
              </a:spcAft>
            </a:pPr>
            <a:endParaRPr lang="fi-FI" sz="2400" dirty="0">
              <a:solidFill>
                <a:srgbClr val="000000"/>
              </a:solidFill>
              <a:latin typeface="Calibri"/>
            </a:endParaRPr>
          </a:p>
        </p:txBody>
      </p:sp>
      <p:sp>
        <p:nvSpPr>
          <p:cNvPr id="24" name="Line 15"/>
          <p:cNvSpPr>
            <a:spLocks noChangeShapeType="1"/>
          </p:cNvSpPr>
          <p:nvPr/>
        </p:nvSpPr>
        <p:spPr bwMode="auto">
          <a:xfrm>
            <a:off x="4463037" y="3702992"/>
            <a:ext cx="1529247" cy="0"/>
          </a:xfrm>
          <a:prstGeom prst="line">
            <a:avLst/>
          </a:prstGeom>
          <a:noFill/>
          <a:ln w="19050">
            <a:solidFill>
              <a:srgbClr val="D81E04"/>
            </a:solidFill>
            <a:round/>
            <a:headEnd/>
            <a:tailEnd/>
          </a:ln>
          <a:extLst>
            <a:ext uri="{909E8E84-426E-40DD-AFC4-6F175D3DCCD1}">
              <a14:hiddenFill xmlns:a14="http://schemas.microsoft.com/office/drawing/2010/main">
                <a:noFill/>
              </a14:hiddenFill>
            </a:ext>
          </a:extLst>
        </p:spPr>
        <p:txBody>
          <a:bodyPr lIns="121896" tIns="60948" rIns="121896" bIns="60948"/>
          <a:lstStyle/>
          <a:p>
            <a:pPr defTabSz="1219170" eaLnBrk="1" fontAlgn="auto" hangingPunct="1">
              <a:spcBef>
                <a:spcPts val="0"/>
              </a:spcBef>
              <a:spcAft>
                <a:spcPts val="0"/>
              </a:spcAft>
            </a:pPr>
            <a:endParaRPr lang="fi-FI" sz="2400">
              <a:solidFill>
                <a:srgbClr val="000000"/>
              </a:solidFill>
              <a:latin typeface="Calibri"/>
            </a:endParaRPr>
          </a:p>
        </p:txBody>
      </p:sp>
      <p:sp>
        <p:nvSpPr>
          <p:cNvPr id="25" name="Line 16"/>
          <p:cNvSpPr>
            <a:spLocks noChangeShapeType="1"/>
          </p:cNvSpPr>
          <p:nvPr/>
        </p:nvSpPr>
        <p:spPr bwMode="auto">
          <a:xfrm flipH="1" flipV="1">
            <a:off x="2446867" y="2277534"/>
            <a:ext cx="1951567" cy="16933"/>
          </a:xfrm>
          <a:prstGeom prst="line">
            <a:avLst/>
          </a:prstGeom>
          <a:noFill/>
          <a:ln w="19050">
            <a:solidFill>
              <a:srgbClr val="D81E04"/>
            </a:solidFill>
            <a:round/>
            <a:headEnd/>
            <a:tailEnd type="stealth" w="med" len="med"/>
          </a:ln>
          <a:extLst>
            <a:ext uri="{909E8E84-426E-40DD-AFC4-6F175D3DCCD1}">
              <a14:hiddenFill xmlns:a14="http://schemas.microsoft.com/office/drawing/2010/main">
                <a:noFill/>
              </a14:hiddenFill>
            </a:ext>
          </a:extLst>
        </p:spPr>
        <p:txBody>
          <a:bodyPr lIns="121896" tIns="60948" rIns="121896" bIns="60948"/>
          <a:lstStyle/>
          <a:p>
            <a:pPr defTabSz="1219170" eaLnBrk="1" fontAlgn="auto" hangingPunct="1">
              <a:spcBef>
                <a:spcPts val="0"/>
              </a:spcBef>
              <a:spcAft>
                <a:spcPts val="0"/>
              </a:spcAft>
            </a:pPr>
            <a:endParaRPr lang="fi-FI" sz="2400">
              <a:solidFill>
                <a:srgbClr val="000000"/>
              </a:solidFill>
              <a:latin typeface="Calibri"/>
            </a:endParaRPr>
          </a:p>
        </p:txBody>
      </p:sp>
      <p:sp>
        <p:nvSpPr>
          <p:cNvPr id="26" name="Text Box 17"/>
          <p:cNvSpPr txBox="1">
            <a:spLocks noChangeArrowheads="1"/>
          </p:cNvSpPr>
          <p:nvPr/>
        </p:nvSpPr>
        <p:spPr bwMode="auto">
          <a:xfrm>
            <a:off x="2361140" y="1220452"/>
            <a:ext cx="903819" cy="104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121896" tIns="60948" rIns="121896" bIns="60948">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lnSpc>
                <a:spcPct val="90000"/>
              </a:lnSpc>
              <a:spcBef>
                <a:spcPct val="40000"/>
              </a:spcBef>
              <a:spcAft>
                <a:spcPts val="0"/>
              </a:spcAft>
            </a:pPr>
            <a:r>
              <a:rPr lang="en-US" altLang="fi-FI" sz="1333" dirty="0">
                <a:solidFill>
                  <a:srgbClr val="000000"/>
                </a:solidFill>
              </a:rPr>
              <a:t>Air Signal  </a:t>
            </a:r>
            <a:r>
              <a:rPr lang="en-US" altLang="fi-FI" sz="1333" b="0" dirty="0">
                <a:solidFill>
                  <a:srgbClr val="000000"/>
                </a:solidFill>
              </a:rPr>
              <a:t>6-30 PSI (30-200 </a:t>
            </a:r>
            <a:r>
              <a:rPr lang="en-US" altLang="fi-FI" sz="1333" b="0" dirty="0" err="1">
                <a:solidFill>
                  <a:srgbClr val="000000"/>
                </a:solidFill>
              </a:rPr>
              <a:t>kPA</a:t>
            </a:r>
            <a:r>
              <a:rPr lang="en-US" altLang="fi-FI" sz="1333" b="0" dirty="0">
                <a:solidFill>
                  <a:srgbClr val="000000"/>
                </a:solidFill>
              </a:rPr>
              <a:t>)</a:t>
            </a:r>
          </a:p>
        </p:txBody>
      </p:sp>
      <p:grpSp>
        <p:nvGrpSpPr>
          <p:cNvPr id="62" name="Group 61"/>
          <p:cNvGrpSpPr/>
          <p:nvPr/>
        </p:nvGrpSpPr>
        <p:grpSpPr>
          <a:xfrm>
            <a:off x="366984" y="3907534"/>
            <a:ext cx="2728384" cy="2366267"/>
            <a:chOff x="275238" y="2677598"/>
            <a:chExt cx="2046288" cy="1774700"/>
          </a:xfrm>
        </p:grpSpPr>
        <p:pic>
          <p:nvPicPr>
            <p:cNvPr id="15" name="Picture 6" descr="EI-000 steam control un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238" y="2677598"/>
              <a:ext cx="2046288"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23"/>
            <p:cNvSpPr txBox="1">
              <a:spLocks noChangeArrowheads="1"/>
            </p:cNvSpPr>
            <p:nvPr/>
          </p:nvSpPr>
          <p:spPr bwMode="auto">
            <a:xfrm>
              <a:off x="1158450" y="3695186"/>
              <a:ext cx="1021984" cy="75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121896" tIns="60948" rIns="121896" bIns="60948">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lnSpc>
                  <a:spcPct val="90000"/>
                </a:lnSpc>
                <a:spcBef>
                  <a:spcPct val="40000"/>
                </a:spcBef>
                <a:spcAft>
                  <a:spcPts val="0"/>
                </a:spcAft>
              </a:pPr>
              <a:r>
                <a:rPr lang="en-US" altLang="fi-FI" sz="1600" dirty="0">
                  <a:solidFill>
                    <a:srgbClr val="000000"/>
                  </a:solidFill>
                </a:rPr>
                <a:t>Steam Control </a:t>
              </a:r>
              <a:r>
                <a:rPr lang="en-US" altLang="fi-FI" sz="1600" dirty="0" err="1">
                  <a:solidFill>
                    <a:srgbClr val="000000"/>
                  </a:solidFill>
                </a:rPr>
                <a:t>Unit,SCU</a:t>
              </a:r>
              <a:r>
                <a:rPr lang="en-US" altLang="fi-FI" sz="1600" dirty="0">
                  <a:solidFill>
                    <a:srgbClr val="000000"/>
                  </a:solidFill>
                </a:rPr>
                <a:t> (Optional)</a:t>
              </a:r>
            </a:p>
          </p:txBody>
        </p:sp>
      </p:grpSp>
      <p:sp>
        <p:nvSpPr>
          <p:cNvPr id="33" name="Line 24"/>
          <p:cNvSpPr>
            <a:spLocks noChangeShapeType="1"/>
          </p:cNvSpPr>
          <p:nvPr/>
        </p:nvSpPr>
        <p:spPr bwMode="auto">
          <a:xfrm>
            <a:off x="2034117" y="3013017"/>
            <a:ext cx="0" cy="1750872"/>
          </a:xfrm>
          <a:prstGeom prst="line">
            <a:avLst/>
          </a:prstGeom>
          <a:noFill/>
          <a:ln w="19050">
            <a:solidFill>
              <a:srgbClr val="D81E04"/>
            </a:solidFill>
            <a:round/>
            <a:headEnd type="stealth" w="med" len="med"/>
            <a:tailEnd/>
          </a:ln>
          <a:extLst>
            <a:ext uri="{909E8E84-426E-40DD-AFC4-6F175D3DCCD1}">
              <a14:hiddenFill xmlns:a14="http://schemas.microsoft.com/office/drawing/2010/main">
                <a:noFill/>
              </a14:hiddenFill>
            </a:ext>
          </a:extLst>
        </p:spPr>
        <p:txBody>
          <a:bodyPr lIns="121896" tIns="60948" rIns="121896" bIns="60948"/>
          <a:lstStyle/>
          <a:p>
            <a:pPr defTabSz="1219170" eaLnBrk="1" fontAlgn="auto" hangingPunct="1">
              <a:spcBef>
                <a:spcPts val="0"/>
              </a:spcBef>
              <a:spcAft>
                <a:spcPts val="0"/>
              </a:spcAft>
            </a:pPr>
            <a:endParaRPr lang="fi-FI" sz="2400">
              <a:solidFill>
                <a:srgbClr val="000000"/>
              </a:solidFill>
              <a:latin typeface="Calibri"/>
            </a:endParaRPr>
          </a:p>
        </p:txBody>
      </p:sp>
      <p:sp>
        <p:nvSpPr>
          <p:cNvPr id="34" name="Text Box 25"/>
          <p:cNvSpPr txBox="1">
            <a:spLocks noChangeArrowheads="1"/>
          </p:cNvSpPr>
          <p:nvPr/>
        </p:nvSpPr>
        <p:spPr bwMode="auto">
          <a:xfrm>
            <a:off x="609600" y="3286534"/>
            <a:ext cx="1567437" cy="86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121896" tIns="60948" rIns="121896" bIns="60948">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lnSpc>
                <a:spcPct val="90000"/>
              </a:lnSpc>
              <a:spcBef>
                <a:spcPct val="40000"/>
              </a:spcBef>
              <a:spcAft>
                <a:spcPts val="0"/>
              </a:spcAft>
            </a:pPr>
            <a:r>
              <a:rPr lang="en-US" altLang="fi-FI" sz="1333" dirty="0">
                <a:solidFill>
                  <a:srgbClr val="000000"/>
                </a:solidFill>
              </a:rPr>
              <a:t>Controlled Steam Supply (Flexible Steam Hose)</a:t>
            </a:r>
          </a:p>
        </p:txBody>
      </p:sp>
      <p:pic>
        <p:nvPicPr>
          <p:cNvPr id="35" name="Picture 26" descr="EI-control IDPBo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1790701"/>
            <a:ext cx="1422400" cy="109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Line 27"/>
          <p:cNvSpPr>
            <a:spLocks noChangeShapeType="1"/>
          </p:cNvSpPr>
          <p:nvPr/>
        </p:nvSpPr>
        <p:spPr bwMode="auto">
          <a:xfrm>
            <a:off x="4463036" y="2709433"/>
            <a:ext cx="0" cy="985192"/>
          </a:xfrm>
          <a:prstGeom prst="line">
            <a:avLst/>
          </a:prstGeom>
          <a:noFill/>
          <a:ln w="19050">
            <a:solidFill>
              <a:srgbClr val="D81E04"/>
            </a:solidFill>
            <a:round/>
            <a:headEnd type="stealth" w="med" len="med"/>
            <a:tailEnd/>
          </a:ln>
          <a:extLst>
            <a:ext uri="{909E8E84-426E-40DD-AFC4-6F175D3DCCD1}">
              <a14:hiddenFill xmlns:a14="http://schemas.microsoft.com/office/drawing/2010/main">
                <a:noFill/>
              </a14:hiddenFill>
            </a:ext>
          </a:extLst>
        </p:spPr>
        <p:txBody>
          <a:bodyPr lIns="121896" tIns="60948" rIns="121896" bIns="60948"/>
          <a:lstStyle/>
          <a:p>
            <a:pPr defTabSz="1219170" eaLnBrk="1" fontAlgn="auto" hangingPunct="1">
              <a:spcBef>
                <a:spcPts val="0"/>
              </a:spcBef>
              <a:spcAft>
                <a:spcPts val="0"/>
              </a:spcAft>
            </a:pPr>
            <a:endParaRPr lang="fi-FI" sz="2400">
              <a:solidFill>
                <a:srgbClr val="000000"/>
              </a:solidFill>
              <a:latin typeface="Calibri"/>
            </a:endParaRPr>
          </a:p>
        </p:txBody>
      </p:sp>
      <p:sp>
        <p:nvSpPr>
          <p:cNvPr id="37" name="Line 28"/>
          <p:cNvSpPr>
            <a:spLocks noChangeShapeType="1"/>
          </p:cNvSpPr>
          <p:nvPr/>
        </p:nvSpPr>
        <p:spPr bwMode="auto">
          <a:xfrm>
            <a:off x="3657600" y="2804585"/>
            <a:ext cx="0" cy="555608"/>
          </a:xfrm>
          <a:prstGeom prst="line">
            <a:avLst/>
          </a:prstGeom>
          <a:noFill/>
          <a:ln w="19050">
            <a:solidFill>
              <a:srgbClr val="D81E04"/>
            </a:solidFill>
            <a:round/>
            <a:headEnd type="stealth" w="med" len="med"/>
            <a:tailEnd/>
          </a:ln>
          <a:extLst>
            <a:ext uri="{909E8E84-426E-40DD-AFC4-6F175D3DCCD1}">
              <a14:hiddenFill xmlns:a14="http://schemas.microsoft.com/office/drawing/2010/main">
                <a:noFill/>
              </a14:hiddenFill>
            </a:ext>
          </a:extLst>
        </p:spPr>
        <p:txBody>
          <a:bodyPr lIns="121896" tIns="60948" rIns="121896" bIns="60948"/>
          <a:lstStyle/>
          <a:p>
            <a:pPr defTabSz="1219170" eaLnBrk="1" fontAlgn="auto" hangingPunct="1">
              <a:spcBef>
                <a:spcPts val="0"/>
              </a:spcBef>
              <a:spcAft>
                <a:spcPts val="0"/>
              </a:spcAft>
            </a:pPr>
            <a:endParaRPr lang="fi-FI" sz="2400">
              <a:solidFill>
                <a:srgbClr val="000000"/>
              </a:solidFill>
              <a:latin typeface="Calibri"/>
            </a:endParaRPr>
          </a:p>
        </p:txBody>
      </p:sp>
      <p:sp>
        <p:nvSpPr>
          <p:cNvPr id="40" name="Rectangle 31"/>
          <p:cNvSpPr>
            <a:spLocks noChangeArrowheads="1"/>
          </p:cNvSpPr>
          <p:nvPr/>
        </p:nvSpPr>
        <p:spPr bwMode="auto">
          <a:xfrm>
            <a:off x="10593979" y="1705127"/>
            <a:ext cx="1008267" cy="90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spcBef>
                <a:spcPts val="0"/>
              </a:spcBef>
              <a:spcAft>
                <a:spcPts val="0"/>
              </a:spcAft>
            </a:pPr>
            <a:r>
              <a:rPr lang="en-US" altLang="fi-FI" sz="1467" dirty="0" err="1">
                <a:solidFill>
                  <a:srgbClr val="000000"/>
                </a:solidFill>
              </a:rPr>
              <a:t>CDWeb</a:t>
            </a:r>
            <a:endParaRPr lang="en-US" altLang="fi-FI" sz="1467" dirty="0">
              <a:solidFill>
                <a:srgbClr val="000000"/>
              </a:solidFill>
            </a:endParaRPr>
          </a:p>
          <a:p>
            <a:pPr defTabSz="1219170" eaLnBrk="1" fontAlgn="auto" hangingPunct="1">
              <a:spcBef>
                <a:spcPts val="0"/>
              </a:spcBef>
              <a:spcAft>
                <a:spcPts val="0"/>
              </a:spcAft>
            </a:pPr>
            <a:r>
              <a:rPr lang="en-US" altLang="fi-FI" sz="1467" dirty="0">
                <a:solidFill>
                  <a:srgbClr val="000000"/>
                </a:solidFill>
              </a:rPr>
              <a:t>Explorer &amp;</a:t>
            </a:r>
          </a:p>
          <a:p>
            <a:pPr defTabSz="1219170" eaLnBrk="1" fontAlgn="auto" hangingPunct="1">
              <a:spcBef>
                <a:spcPts val="0"/>
              </a:spcBef>
              <a:spcAft>
                <a:spcPts val="0"/>
              </a:spcAft>
            </a:pPr>
            <a:r>
              <a:rPr lang="en-US" altLang="fi-FI" sz="1467" dirty="0">
                <a:solidFill>
                  <a:srgbClr val="000000"/>
                </a:solidFill>
              </a:rPr>
              <a:t>IDP Scout (optional)</a:t>
            </a:r>
          </a:p>
        </p:txBody>
      </p:sp>
      <p:sp>
        <p:nvSpPr>
          <p:cNvPr id="43" name="Text Box 17"/>
          <p:cNvSpPr txBox="1">
            <a:spLocks noChangeArrowheads="1"/>
          </p:cNvSpPr>
          <p:nvPr/>
        </p:nvSpPr>
        <p:spPr bwMode="auto">
          <a:xfrm>
            <a:off x="6580820" y="1270161"/>
            <a:ext cx="2819400" cy="703829"/>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3" tIns="45711" rIns="91423" bIns="45711">
            <a:spAutoFit/>
          </a:bodyPr>
          <a:lstStyle/>
          <a:p>
            <a:pPr defTabSz="1219170" eaLnBrk="1" fontAlgn="auto" hangingPunct="1">
              <a:lnSpc>
                <a:spcPct val="90000"/>
              </a:lnSpc>
              <a:spcBef>
                <a:spcPct val="40000"/>
              </a:spcBef>
              <a:spcAft>
                <a:spcPts val="0"/>
              </a:spcAft>
            </a:pPr>
            <a:r>
              <a:rPr lang="en-US" altLang="fi-FI" sz="1333" b="1" u="sng" dirty="0">
                <a:solidFill>
                  <a:srgbClr val="000000"/>
                </a:solidFill>
              </a:rPr>
              <a:t>Supervisory Protocols:</a:t>
            </a:r>
          </a:p>
          <a:p>
            <a:pPr defTabSz="1219170" eaLnBrk="1" fontAlgn="auto" hangingPunct="1">
              <a:lnSpc>
                <a:spcPct val="90000"/>
              </a:lnSpc>
              <a:spcBef>
                <a:spcPct val="40000"/>
              </a:spcBef>
              <a:spcAft>
                <a:spcPts val="0"/>
              </a:spcAft>
            </a:pPr>
            <a:r>
              <a:rPr lang="en-US" altLang="fi-FI" sz="1067" b="1" dirty="0">
                <a:solidFill>
                  <a:srgbClr val="000000"/>
                </a:solidFill>
              </a:rPr>
              <a:t>Ethernet: OPC, Modbus TPC, ODX</a:t>
            </a:r>
          </a:p>
          <a:p>
            <a:pPr defTabSz="1219170" eaLnBrk="1" fontAlgn="auto" hangingPunct="1">
              <a:lnSpc>
                <a:spcPct val="90000"/>
              </a:lnSpc>
              <a:spcBef>
                <a:spcPct val="40000"/>
              </a:spcBef>
              <a:spcAft>
                <a:spcPts val="0"/>
              </a:spcAft>
            </a:pPr>
            <a:r>
              <a:rPr lang="en-US" altLang="fi-FI" sz="1067" b="1" dirty="0">
                <a:solidFill>
                  <a:srgbClr val="000000"/>
                </a:solidFill>
              </a:rPr>
              <a:t>Serial:  Modbus RTU, SCL</a:t>
            </a:r>
          </a:p>
        </p:txBody>
      </p:sp>
      <p:sp>
        <p:nvSpPr>
          <p:cNvPr id="45" name="Line 32"/>
          <p:cNvSpPr>
            <a:spLocks noChangeShapeType="1"/>
          </p:cNvSpPr>
          <p:nvPr/>
        </p:nvSpPr>
        <p:spPr bwMode="auto">
          <a:xfrm rot="16200000" flipH="1">
            <a:off x="7730544" y="757903"/>
            <a:ext cx="14496" cy="2365375"/>
          </a:xfrm>
          <a:prstGeom prst="line">
            <a:avLst/>
          </a:prstGeom>
          <a:noFill/>
          <a:ln w="19050">
            <a:solidFill>
              <a:srgbClr val="D81E04"/>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lstStyle/>
          <a:p>
            <a:pPr defTabSz="1219170" eaLnBrk="1" fontAlgn="auto" hangingPunct="1">
              <a:spcBef>
                <a:spcPts val="0"/>
              </a:spcBef>
              <a:spcAft>
                <a:spcPts val="0"/>
              </a:spcAft>
            </a:pPr>
            <a:endParaRPr lang="fi-FI">
              <a:solidFill>
                <a:srgbClr val="000000"/>
              </a:solidFill>
              <a:latin typeface="Calibri"/>
            </a:endParaRPr>
          </a:p>
        </p:txBody>
      </p:sp>
      <p:sp>
        <p:nvSpPr>
          <p:cNvPr id="46" name="Text Box 33"/>
          <p:cNvSpPr txBox="1">
            <a:spLocks noChangeArrowheads="1"/>
          </p:cNvSpPr>
          <p:nvPr/>
        </p:nvSpPr>
        <p:spPr bwMode="auto">
          <a:xfrm>
            <a:off x="7509290" y="1938351"/>
            <a:ext cx="1428751" cy="313914"/>
          </a:xfrm>
          <a:prstGeom prst="rect">
            <a:avLst/>
          </a:prstGeom>
          <a:noFill/>
          <a:ln>
            <a:noFill/>
          </a:ln>
          <a:effectLst/>
          <a:extLst>
            <a:ext uri="{909E8E84-426E-40DD-AFC4-6F175D3DCCD1}">
              <a14:hiddenFill xmlns:a14="http://schemas.microsoft.com/office/drawing/2010/main">
                <a:solidFill>
                  <a:srgbClr val="0005FF"/>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spAutoFit/>
          </a:bodyPr>
          <a:lstStyle/>
          <a:p>
            <a:pPr defTabSz="1219170" eaLnBrk="1" fontAlgn="auto" hangingPunct="1">
              <a:lnSpc>
                <a:spcPct val="90000"/>
              </a:lnSpc>
              <a:spcBef>
                <a:spcPct val="40000"/>
              </a:spcBef>
              <a:spcAft>
                <a:spcPts val="0"/>
              </a:spcAft>
            </a:pPr>
            <a:r>
              <a:rPr lang="en-US" altLang="fi-FI" sz="1600" b="1" dirty="0">
                <a:solidFill>
                  <a:srgbClr val="000000"/>
                </a:solidFill>
              </a:rPr>
              <a:t>Link to QCS</a:t>
            </a:r>
          </a:p>
        </p:txBody>
      </p:sp>
      <p:sp>
        <p:nvSpPr>
          <p:cNvPr id="47" name="Line 30"/>
          <p:cNvSpPr>
            <a:spLocks noChangeShapeType="1"/>
          </p:cNvSpPr>
          <p:nvPr/>
        </p:nvSpPr>
        <p:spPr bwMode="auto">
          <a:xfrm rot="16200000" flipH="1">
            <a:off x="8089717" y="983037"/>
            <a:ext cx="18020" cy="3249800"/>
          </a:xfrm>
          <a:prstGeom prst="line">
            <a:avLst/>
          </a:prstGeom>
          <a:noFill/>
          <a:ln w="19050">
            <a:solidFill>
              <a:srgbClr val="D81E04"/>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lstStyle/>
          <a:p>
            <a:pPr defTabSz="1219170" eaLnBrk="1" fontAlgn="auto" hangingPunct="1">
              <a:spcBef>
                <a:spcPts val="0"/>
              </a:spcBef>
              <a:spcAft>
                <a:spcPts val="0"/>
              </a:spcAft>
            </a:pPr>
            <a:endParaRPr lang="fi-FI">
              <a:solidFill>
                <a:srgbClr val="000000"/>
              </a:solidFill>
              <a:latin typeface="Calibri"/>
            </a:endParaRPr>
          </a:p>
        </p:txBody>
      </p:sp>
      <p:grpSp>
        <p:nvGrpSpPr>
          <p:cNvPr id="59" name="Group 58"/>
          <p:cNvGrpSpPr/>
          <p:nvPr/>
        </p:nvGrpSpPr>
        <p:grpSpPr>
          <a:xfrm>
            <a:off x="3251201" y="4038304"/>
            <a:ext cx="2845815" cy="2438697"/>
            <a:chOff x="2438400" y="3028727"/>
            <a:chExt cx="2134361" cy="1829023"/>
          </a:xfrm>
        </p:grpSpPr>
        <p:sp>
          <p:nvSpPr>
            <p:cNvPr id="52" name="Thought Bubble: Cloud 51"/>
            <p:cNvSpPr/>
            <p:nvPr/>
          </p:nvSpPr>
          <p:spPr>
            <a:xfrm>
              <a:off x="2438400" y="3028727"/>
              <a:ext cx="2134361" cy="1829023"/>
            </a:xfrm>
            <a:prstGeom prst="cloudCallout">
              <a:avLst>
                <a:gd name="adj1" fmla="val -28383"/>
                <a:gd name="adj2" fmla="val -100029"/>
              </a:avLst>
            </a:prstGeom>
            <a:solidFill>
              <a:srgbClr val="DDD5CD"/>
            </a:solidFill>
            <a:ln w="15875">
              <a:solidFill>
                <a:schemeClr val="accent3">
                  <a:lumMod val="75000"/>
                </a:schemeClr>
              </a:solidFill>
            </a:ln>
            <a:effectLst>
              <a:glow rad="76200">
                <a:schemeClr val="accent6">
                  <a:lumMod val="40000"/>
                  <a:lumOff val="6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fi-FI" sz="2400" dirty="0">
                <a:solidFill>
                  <a:srgbClr val="FFFFFF"/>
                </a:solidFill>
                <a:latin typeface="Calibri"/>
              </a:endParaRPr>
            </a:p>
          </p:txBody>
        </p:sp>
        <p:pic>
          <p:nvPicPr>
            <p:cNvPr id="50" name="Picture 4" descr="EI-221 IDP_Box"/>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3826" y="3268106"/>
              <a:ext cx="1682258" cy="126329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Rectangle 53"/>
          <p:cNvSpPr/>
          <p:nvPr/>
        </p:nvSpPr>
        <p:spPr>
          <a:xfrm>
            <a:off x="3657600" y="5833189"/>
            <a:ext cx="1572866" cy="379656"/>
          </a:xfrm>
          <a:prstGeom prst="rect">
            <a:avLst/>
          </a:prstGeom>
        </p:spPr>
        <p:txBody>
          <a:bodyPr wrap="none">
            <a:spAutoFit/>
          </a:bodyPr>
          <a:lstStyle/>
          <a:p>
            <a:pPr defTabSz="1219170" eaLnBrk="1" fontAlgn="auto" hangingPunct="1">
              <a:spcBef>
                <a:spcPts val="0"/>
              </a:spcBef>
              <a:spcAft>
                <a:spcPts val="0"/>
              </a:spcAft>
            </a:pPr>
            <a:r>
              <a:rPr lang="en-US" altLang="fi-FI" sz="1867" b="1" dirty="0">
                <a:solidFill>
                  <a:srgbClr val="000000"/>
                </a:solidFill>
                <a:latin typeface="Calibri"/>
              </a:rPr>
              <a:t>IDP2 Modules</a:t>
            </a:r>
            <a:endParaRPr lang="fi-FI" sz="1867" b="1" dirty="0">
              <a:solidFill>
                <a:srgbClr val="000000"/>
              </a:solidFill>
              <a:latin typeface="Calibri"/>
            </a:endParaRPr>
          </a:p>
        </p:txBody>
      </p:sp>
      <p:sp>
        <p:nvSpPr>
          <p:cNvPr id="56" name="Callout: Left Arrow 55"/>
          <p:cNvSpPr/>
          <p:nvPr/>
        </p:nvSpPr>
        <p:spPr>
          <a:xfrm>
            <a:off x="6006935" y="3149003"/>
            <a:ext cx="5815708" cy="3324037"/>
          </a:xfrm>
          <a:prstGeom prst="leftArrowCallout">
            <a:avLst>
              <a:gd name="adj1" fmla="val 20859"/>
              <a:gd name="adj2" fmla="val 20511"/>
              <a:gd name="adj3" fmla="val 16998"/>
              <a:gd name="adj4" fmla="val 83818"/>
            </a:avLst>
          </a:prstGeom>
          <a:gradFill flip="none" rotWithShape="1">
            <a:gsLst>
              <a:gs pos="36000">
                <a:schemeClr val="bg2">
                  <a:lumMod val="85000"/>
                </a:schemeClr>
              </a:gs>
              <a:gs pos="75000">
                <a:schemeClr val="bg2">
                  <a:lumMod val="65000"/>
                </a:schemeClr>
              </a:gs>
            </a:gsLst>
            <a:lin ang="5400000" scaled="1"/>
            <a:tileRect/>
          </a:gradFill>
          <a:ln w="6350">
            <a:noFill/>
          </a:ln>
          <a:effectLst>
            <a:outerShdw blurRad="50800" dist="38100" dir="16800000" sx="102000" sy="102000" algn="l" rotWithShape="0">
              <a:prstClr val="black">
                <a:alpha val="40000"/>
              </a:prst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defTabSz="1219170" eaLnBrk="1" fontAlgn="auto" hangingPunct="1">
              <a:spcBef>
                <a:spcPts val="0"/>
              </a:spcBef>
              <a:spcAft>
                <a:spcPts val="0"/>
              </a:spcAft>
              <a:buFont typeface="Wingdings" panose="05000000000000000000" pitchFamily="2" charset="2"/>
              <a:buChar char="Ø"/>
            </a:pPr>
            <a:r>
              <a:rPr lang="en-US" sz="1867" b="1" dirty="0">
                <a:solidFill>
                  <a:srgbClr val="000000"/>
                </a:solidFill>
                <a:latin typeface="Calibri"/>
              </a:rPr>
              <a:t>Outputs control pressure for up to 8 profiling actuators</a:t>
            </a:r>
          </a:p>
          <a:p>
            <a:pPr marL="380990" indent="-380990" defTabSz="1219170" eaLnBrk="1" fontAlgn="auto" hangingPunct="1">
              <a:spcBef>
                <a:spcPts val="0"/>
              </a:spcBef>
              <a:spcAft>
                <a:spcPts val="0"/>
              </a:spcAft>
              <a:buFont typeface="Wingdings" panose="05000000000000000000" pitchFamily="2" charset="2"/>
              <a:buChar char="Ø"/>
            </a:pPr>
            <a:r>
              <a:rPr lang="en-US" sz="1867" b="1" dirty="0">
                <a:solidFill>
                  <a:srgbClr val="000000"/>
                </a:solidFill>
                <a:latin typeface="Calibri"/>
              </a:rPr>
              <a:t>Fast response reacts immediately to set point changes</a:t>
            </a:r>
          </a:p>
          <a:p>
            <a:pPr marL="380990" indent="-380990" defTabSz="1219170" eaLnBrk="1" fontAlgn="auto" hangingPunct="1">
              <a:spcBef>
                <a:spcPts val="0"/>
              </a:spcBef>
              <a:spcAft>
                <a:spcPts val="0"/>
              </a:spcAft>
              <a:buFont typeface="Wingdings" panose="05000000000000000000" pitchFamily="2" charset="2"/>
              <a:buChar char="Ø"/>
            </a:pPr>
            <a:r>
              <a:rPr lang="en-US" sz="1867" b="1" dirty="0">
                <a:solidFill>
                  <a:srgbClr val="000000"/>
                </a:solidFill>
                <a:latin typeface="Calibri"/>
              </a:rPr>
              <a:t>Control resolution &lt;0.5%</a:t>
            </a:r>
          </a:p>
          <a:p>
            <a:pPr marL="380990" indent="-380990" defTabSz="1219170" eaLnBrk="1" fontAlgn="auto" hangingPunct="1">
              <a:spcBef>
                <a:spcPts val="0"/>
              </a:spcBef>
              <a:spcAft>
                <a:spcPts val="0"/>
              </a:spcAft>
              <a:buFont typeface="Wingdings" panose="05000000000000000000" pitchFamily="2" charset="2"/>
              <a:buChar char="Ø"/>
            </a:pPr>
            <a:r>
              <a:rPr lang="en-US" sz="1867" b="1" dirty="0">
                <a:solidFill>
                  <a:srgbClr val="000000"/>
                </a:solidFill>
                <a:latin typeface="Calibri"/>
              </a:rPr>
              <a:t>IDP2 module recognizes leaks and compensates intelligently:</a:t>
            </a:r>
          </a:p>
          <a:p>
            <a:pPr marL="990575" lvl="1" indent="-380990" defTabSz="1219170" eaLnBrk="1" fontAlgn="auto" hangingPunct="1">
              <a:spcBef>
                <a:spcPts val="0"/>
              </a:spcBef>
              <a:spcAft>
                <a:spcPts val="0"/>
              </a:spcAft>
              <a:buFont typeface="Arial" panose="020B0604020202020204" pitchFamily="34" charset="0"/>
              <a:buChar char="•"/>
            </a:pPr>
            <a:r>
              <a:rPr lang="en-US" sz="1600" b="1" dirty="0">
                <a:solidFill>
                  <a:srgbClr val="000000"/>
                </a:solidFill>
                <a:latin typeface="Calibri"/>
              </a:rPr>
              <a:t>assign higher priority to a zone, minimizing the effects of small leaks</a:t>
            </a:r>
          </a:p>
          <a:p>
            <a:pPr marL="990575" lvl="1" indent="-380990" defTabSz="1219170" eaLnBrk="1" fontAlgn="auto" hangingPunct="1">
              <a:spcBef>
                <a:spcPts val="0"/>
              </a:spcBef>
              <a:spcAft>
                <a:spcPts val="0"/>
              </a:spcAft>
              <a:buFont typeface="Arial" panose="020B0604020202020204" pitchFamily="34" charset="0"/>
              <a:buChar char="•"/>
            </a:pPr>
            <a:r>
              <a:rPr lang="en-US" sz="1600" b="1" dirty="0">
                <a:solidFill>
                  <a:srgbClr val="000000"/>
                </a:solidFill>
                <a:latin typeface="Calibri"/>
              </a:rPr>
              <a:t>generate diagnostic alarms for easier maintenance planning</a:t>
            </a:r>
          </a:p>
        </p:txBody>
      </p:sp>
      <p:pic>
        <p:nvPicPr>
          <p:cNvPr id="60" name="Content Placeholder 4" descr="ExperionMX_Scanner_Alt1d.png"/>
          <p:cNvPicPr>
            <a:picLocks noGrp="1" noChangeAspect="1"/>
          </p:cNvPicPr>
          <p:nvPr>
            <p:ph sz="quarter" idx="11"/>
          </p:nvPr>
        </p:nvPicPr>
        <p:blipFill>
          <a:blip r:embed="rId9" cstate="screen"/>
          <a:stretch>
            <a:fillRect/>
          </a:stretch>
        </p:blipFill>
        <p:spPr>
          <a:xfrm>
            <a:off x="8758705" y="1123058"/>
            <a:ext cx="847311" cy="1452533"/>
          </a:xfrm>
        </p:spPr>
      </p:pic>
      <p:sp>
        <p:nvSpPr>
          <p:cNvPr id="61" name="Text Box 9"/>
          <p:cNvSpPr txBox="1">
            <a:spLocks noChangeArrowheads="1"/>
          </p:cNvSpPr>
          <p:nvPr/>
        </p:nvSpPr>
        <p:spPr bwMode="auto">
          <a:xfrm>
            <a:off x="6578585" y="2336984"/>
            <a:ext cx="969465" cy="30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121896" tIns="60948" rIns="121896" bIns="60948">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lnSpc>
                <a:spcPct val="90000"/>
              </a:lnSpc>
              <a:spcBef>
                <a:spcPct val="40000"/>
              </a:spcBef>
              <a:spcAft>
                <a:spcPts val="0"/>
              </a:spcAft>
            </a:pPr>
            <a:r>
              <a:rPr lang="en-US" altLang="fi-FI" sz="1333" b="0" dirty="0">
                <a:solidFill>
                  <a:srgbClr val="000000"/>
                </a:solidFill>
              </a:rPr>
              <a:t>Ethernet</a:t>
            </a:r>
          </a:p>
        </p:txBody>
      </p:sp>
      <p:sp>
        <p:nvSpPr>
          <p:cNvPr id="18" name="Text Box 9"/>
          <p:cNvSpPr txBox="1">
            <a:spLocks noChangeArrowheads="1"/>
          </p:cNvSpPr>
          <p:nvPr/>
        </p:nvSpPr>
        <p:spPr bwMode="auto">
          <a:xfrm>
            <a:off x="2768078" y="3300395"/>
            <a:ext cx="1212881" cy="75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lIns="121896" tIns="60948" rIns="121896" bIns="60948">
            <a:spAutoFit/>
          </a:bodyPr>
          <a:lstStyle>
            <a:lvl1pPr>
              <a:defRPr sz="5400" b="1">
                <a:solidFill>
                  <a:schemeClr val="tx1"/>
                </a:solidFill>
                <a:latin typeface="Arial" panose="020B0604020202020204" pitchFamily="34" charset="0"/>
              </a:defRPr>
            </a:lvl1pPr>
            <a:lvl2pPr marL="742950" indent="-285750">
              <a:defRPr sz="5400" b="1">
                <a:solidFill>
                  <a:schemeClr val="tx1"/>
                </a:solidFill>
                <a:latin typeface="Arial" panose="020B0604020202020204" pitchFamily="34" charset="0"/>
              </a:defRPr>
            </a:lvl2pPr>
            <a:lvl3pPr marL="1143000" indent="-228600">
              <a:defRPr sz="5400" b="1">
                <a:solidFill>
                  <a:schemeClr val="tx1"/>
                </a:solidFill>
                <a:latin typeface="Arial" panose="020B0604020202020204" pitchFamily="34" charset="0"/>
              </a:defRPr>
            </a:lvl3pPr>
            <a:lvl4pPr marL="1600200" indent="-228600">
              <a:defRPr sz="5400" b="1">
                <a:solidFill>
                  <a:schemeClr val="tx1"/>
                </a:solidFill>
                <a:latin typeface="Arial" panose="020B0604020202020204" pitchFamily="34" charset="0"/>
              </a:defRPr>
            </a:lvl4pPr>
            <a:lvl5pPr marL="2057400" indent="-228600">
              <a:defRPr sz="5400" b="1">
                <a:solidFill>
                  <a:schemeClr val="tx1"/>
                </a:solidFill>
                <a:latin typeface="Arial" panose="020B0604020202020204" pitchFamily="34" charset="0"/>
              </a:defRPr>
            </a:lvl5pPr>
            <a:lvl6pPr marL="25146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6pPr>
            <a:lvl7pPr marL="29718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7pPr>
            <a:lvl8pPr marL="34290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8pPr>
            <a:lvl9pPr marL="3886200" indent="-228600" eaLnBrk="0" fontAlgn="base" hangingPunct="0">
              <a:lnSpc>
                <a:spcPct val="110000"/>
              </a:lnSpc>
              <a:spcBef>
                <a:spcPct val="0"/>
              </a:spcBef>
              <a:spcAft>
                <a:spcPct val="0"/>
              </a:spcAft>
              <a:buChar char="•"/>
              <a:defRPr sz="5400" b="1">
                <a:solidFill>
                  <a:schemeClr val="tx1"/>
                </a:solidFill>
                <a:latin typeface="Arial" panose="020B0604020202020204" pitchFamily="34" charset="0"/>
              </a:defRPr>
            </a:lvl9pPr>
          </a:lstStyle>
          <a:p>
            <a:pPr defTabSz="1219170" eaLnBrk="1" fontAlgn="auto" hangingPunct="1">
              <a:lnSpc>
                <a:spcPct val="90000"/>
              </a:lnSpc>
              <a:spcBef>
                <a:spcPct val="40000"/>
              </a:spcBef>
              <a:spcAft>
                <a:spcPts val="0"/>
              </a:spcAft>
            </a:pPr>
            <a:r>
              <a:rPr lang="en-US" altLang="fi-FI" sz="1333" dirty="0">
                <a:solidFill>
                  <a:srgbClr val="000000"/>
                </a:solidFill>
              </a:rPr>
              <a:t>Instrument Air </a:t>
            </a:r>
            <a:r>
              <a:rPr lang="en-US" altLang="fi-FI" sz="1333" b="0" dirty="0">
                <a:solidFill>
                  <a:srgbClr val="000000"/>
                </a:solidFill>
              </a:rPr>
              <a:t>60 PSI</a:t>
            </a:r>
          </a:p>
          <a:p>
            <a:pPr defTabSz="1219170" eaLnBrk="1" fontAlgn="auto" hangingPunct="1">
              <a:lnSpc>
                <a:spcPct val="90000"/>
              </a:lnSpc>
              <a:spcBef>
                <a:spcPct val="40000"/>
              </a:spcBef>
              <a:spcAft>
                <a:spcPts val="0"/>
              </a:spcAft>
            </a:pPr>
            <a:r>
              <a:rPr lang="en-US" altLang="fi-FI" sz="1333" b="0" dirty="0">
                <a:solidFill>
                  <a:srgbClr val="000000"/>
                </a:solidFill>
              </a:rPr>
              <a:t>(400 </a:t>
            </a:r>
            <a:r>
              <a:rPr lang="en-US" altLang="fi-FI" sz="1333" b="0" dirty="0" err="1">
                <a:solidFill>
                  <a:srgbClr val="000000"/>
                </a:solidFill>
              </a:rPr>
              <a:t>kPA</a:t>
            </a:r>
            <a:r>
              <a:rPr lang="en-US" altLang="fi-FI" sz="1333" b="0" dirty="0">
                <a:solidFill>
                  <a:srgbClr val="000000"/>
                </a:solidFill>
              </a:rPr>
              <a:t>)</a:t>
            </a:r>
          </a:p>
        </p:txBody>
      </p:sp>
    </p:spTree>
    <p:extLst>
      <p:ext uri="{BB962C8B-B14F-4D97-AF65-F5344CB8AC3E}">
        <p14:creationId xmlns:p14="http://schemas.microsoft.com/office/powerpoint/2010/main" val="2604208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a:t>Devronizer Benefits</a:t>
            </a: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r>
              <a:rPr lang="en-US">
                <a:solidFill>
                  <a:srgbClr val="000000">
                    <a:tint val="75000"/>
                  </a:srgbClr>
                </a:solidFill>
              </a:rPr>
              <a:t>© 2017 Honeywell International All Rights Reserved</a:t>
            </a:r>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D6E4B62D-8E16-42DA-A1E1-63FB499CAAE4}" type="slidenum">
              <a:rPr lang="en-US">
                <a:solidFill>
                  <a:srgbClr val="000000">
                    <a:tint val="75000"/>
                  </a:srgbClr>
                </a:solidFill>
              </a:rPr>
              <a:pPr defTabSz="1219170" eaLnBrk="1" fontAlgn="auto" hangingPunct="1">
                <a:spcBef>
                  <a:spcPts val="0"/>
                </a:spcBef>
                <a:spcAft>
                  <a:spcPts val="0"/>
                </a:spcAft>
              </a:pPr>
              <a:t>56</a:t>
            </a:fld>
            <a:endParaRPr lang="en-US" dirty="0">
              <a:solidFill>
                <a:srgbClr val="000000">
                  <a:tint val="75000"/>
                </a:srgbClr>
              </a:solidFill>
            </a:endParaRPr>
          </a:p>
        </p:txBody>
      </p:sp>
      <p:sp>
        <p:nvSpPr>
          <p:cNvPr id="5" name="Text Placeholder 4"/>
          <p:cNvSpPr>
            <a:spLocks noGrp="1"/>
          </p:cNvSpPr>
          <p:nvPr>
            <p:ph type="body" sz="quarter" idx="13"/>
          </p:nvPr>
        </p:nvSpPr>
        <p:spPr>
          <a:xfrm>
            <a:off x="2" y="5881079"/>
            <a:ext cx="12191999" cy="584775"/>
          </a:xfrm>
        </p:spPr>
        <p:txBody>
          <a:bodyPr/>
          <a:lstStyle/>
          <a:p>
            <a:r>
              <a:rPr lang="fi-FI" dirty="0"/>
              <a:t>ROI typically less than 6 months!</a:t>
            </a:r>
          </a:p>
        </p:txBody>
      </p:sp>
      <p:sp>
        <p:nvSpPr>
          <p:cNvPr id="6" name="Text Placeholder 5"/>
          <p:cNvSpPr>
            <a:spLocks noGrp="1"/>
          </p:cNvSpPr>
          <p:nvPr>
            <p:ph type="body" idx="1"/>
          </p:nvPr>
        </p:nvSpPr>
        <p:spPr>
          <a:xfrm>
            <a:off x="609600" y="1092201"/>
            <a:ext cx="5386917" cy="584775"/>
          </a:xfrm>
        </p:spPr>
        <p:txBody>
          <a:bodyPr/>
          <a:lstStyle/>
          <a:p>
            <a:r>
              <a:rPr lang="en-US" altLang="fi-FI" dirty="0"/>
              <a:t>Value</a:t>
            </a:r>
            <a:endParaRPr lang="fi-FI" dirty="0"/>
          </a:p>
        </p:txBody>
      </p:sp>
      <p:sp>
        <p:nvSpPr>
          <p:cNvPr id="7" name="Text Placeholder 6"/>
          <p:cNvSpPr>
            <a:spLocks noGrp="1"/>
          </p:cNvSpPr>
          <p:nvPr>
            <p:ph type="body" sz="quarter" idx="3"/>
          </p:nvPr>
        </p:nvSpPr>
        <p:spPr>
          <a:xfrm>
            <a:off x="6193374" y="1187848"/>
            <a:ext cx="5389033" cy="584775"/>
          </a:xfrm>
        </p:spPr>
        <p:txBody>
          <a:bodyPr/>
          <a:lstStyle/>
          <a:p>
            <a:r>
              <a:rPr lang="fi-FI" dirty="0"/>
              <a:t>Quality and Efficiency</a:t>
            </a:r>
          </a:p>
        </p:txBody>
      </p:sp>
      <p:sp>
        <p:nvSpPr>
          <p:cNvPr id="8" name="Content Placeholder 7"/>
          <p:cNvSpPr>
            <a:spLocks noGrp="1"/>
          </p:cNvSpPr>
          <p:nvPr>
            <p:ph sz="half" idx="2"/>
          </p:nvPr>
        </p:nvSpPr>
        <p:spPr>
          <a:xfrm>
            <a:off x="711201" y="1600200"/>
            <a:ext cx="5181601" cy="3622909"/>
          </a:xfrm>
        </p:spPr>
        <p:txBody>
          <a:bodyPr>
            <a:normAutofit fontScale="92500" lnSpcReduction="20000"/>
          </a:bodyPr>
          <a:lstStyle/>
          <a:p>
            <a:r>
              <a:rPr lang="en-US" dirty="0"/>
              <a:t>Increase production 5-15% if dryer limited</a:t>
            </a:r>
          </a:p>
          <a:p>
            <a:r>
              <a:rPr lang="en-US" dirty="0"/>
              <a:t>Reduce fiber consumption</a:t>
            </a:r>
          </a:p>
          <a:p>
            <a:r>
              <a:rPr lang="en-US" dirty="0"/>
              <a:t>Increase reel moisture targets</a:t>
            </a:r>
          </a:p>
          <a:p>
            <a:r>
              <a:rPr lang="en-US" dirty="0"/>
              <a:t>Reduced steam usage in dryer section</a:t>
            </a:r>
          </a:p>
          <a:p>
            <a:r>
              <a:rPr lang="en-US" dirty="0"/>
              <a:t>Increase machine efficiency</a:t>
            </a:r>
          </a:p>
          <a:p>
            <a:r>
              <a:rPr lang="en-US" dirty="0"/>
              <a:t>Less sheet breaks, less rejects</a:t>
            </a:r>
          </a:p>
          <a:p>
            <a:r>
              <a:rPr lang="en-US" dirty="0"/>
              <a:t>Increased felt life</a:t>
            </a:r>
          </a:p>
          <a:p>
            <a:endParaRPr lang="en-US" dirty="0"/>
          </a:p>
          <a:p>
            <a:endParaRPr lang="fi-FI" dirty="0"/>
          </a:p>
        </p:txBody>
      </p:sp>
      <p:sp>
        <p:nvSpPr>
          <p:cNvPr id="9" name="Content Placeholder 8"/>
          <p:cNvSpPr>
            <a:spLocks noGrp="1"/>
          </p:cNvSpPr>
          <p:nvPr>
            <p:ph sz="half" idx="14"/>
          </p:nvPr>
        </p:nvSpPr>
        <p:spPr>
          <a:xfrm>
            <a:off x="6197602" y="1803401"/>
            <a:ext cx="5994399" cy="3959867"/>
          </a:xfrm>
        </p:spPr>
        <p:txBody>
          <a:bodyPr>
            <a:normAutofit fontScale="77500" lnSpcReduction="20000"/>
          </a:bodyPr>
          <a:lstStyle/>
          <a:p>
            <a:r>
              <a:rPr lang="en-US" dirty="0"/>
              <a:t>30–80% reduction in CD moisture variation</a:t>
            </a:r>
          </a:p>
          <a:p>
            <a:r>
              <a:rPr lang="en-US" dirty="0"/>
              <a:t>Improved sheet consolidation and strength</a:t>
            </a:r>
          </a:p>
          <a:p>
            <a:r>
              <a:rPr lang="en-US" dirty="0"/>
              <a:t>Reduced dryer picking</a:t>
            </a:r>
          </a:p>
          <a:p>
            <a:r>
              <a:rPr lang="en-US" dirty="0"/>
              <a:t>Improved sheet smoothness</a:t>
            </a:r>
          </a:p>
          <a:p>
            <a:r>
              <a:rPr lang="en-US" dirty="0"/>
              <a:t>Reduced sheet stresses and tension caused by uneven drying</a:t>
            </a:r>
          </a:p>
          <a:p>
            <a:r>
              <a:rPr lang="en-US" dirty="0"/>
              <a:t>Improved caliper profiles and reel build</a:t>
            </a:r>
          </a:p>
          <a:p>
            <a:r>
              <a:rPr lang="en-US" dirty="0"/>
              <a:t>Improved </a:t>
            </a:r>
            <a:r>
              <a:rPr lang="en-US" dirty="0" err="1"/>
              <a:t>runnability</a:t>
            </a:r>
            <a:endParaRPr lang="en-US" dirty="0"/>
          </a:p>
          <a:p>
            <a:r>
              <a:rPr lang="en-US" dirty="0"/>
              <a:t>Improve downstream operations</a:t>
            </a:r>
          </a:p>
          <a:p>
            <a:pPr lvl="1"/>
            <a:r>
              <a:rPr lang="en-US" dirty="0" err="1"/>
              <a:t>Calendering</a:t>
            </a:r>
            <a:r>
              <a:rPr lang="en-US" dirty="0"/>
              <a:t>, coating, winding, converting and printing</a:t>
            </a:r>
          </a:p>
          <a:p>
            <a:endParaRPr lang="fi-FI" dirty="0"/>
          </a:p>
        </p:txBody>
      </p:sp>
      <p:sp>
        <p:nvSpPr>
          <p:cNvPr id="10" name="Rectangle 9"/>
          <p:cNvSpPr/>
          <p:nvPr/>
        </p:nvSpPr>
        <p:spPr>
          <a:xfrm>
            <a:off x="203200" y="4953001"/>
            <a:ext cx="6096000" cy="830997"/>
          </a:xfrm>
          <a:prstGeom prst="rect">
            <a:avLst/>
          </a:prstGeom>
        </p:spPr>
        <p:txBody>
          <a:bodyPr>
            <a:spAutoFit/>
          </a:bodyPr>
          <a:lstStyle/>
          <a:p>
            <a:pPr defTabSz="1219170" eaLnBrk="1" fontAlgn="auto" hangingPunct="1">
              <a:spcBef>
                <a:spcPts val="0"/>
              </a:spcBef>
              <a:spcAft>
                <a:spcPts val="0"/>
              </a:spcAft>
            </a:pPr>
            <a:r>
              <a:rPr lang="en-US" sz="2400" b="1" dirty="0">
                <a:solidFill>
                  <a:srgbClr val="FF0000"/>
                </a:solidFill>
                <a:effectLst>
                  <a:reflection blurRad="6350" stA="55000" endA="300" endPos="25000" dir="5400000" sy="-100000" algn="bl" rotWithShape="0"/>
                </a:effectLst>
                <a:latin typeface="Franklin Gothic Heavy" panose="020B0903020102020204" pitchFamily="34" charset="0"/>
              </a:rPr>
              <a:t>More than 1800 </a:t>
            </a:r>
            <a:r>
              <a:rPr lang="en-US" sz="2400" b="1" dirty="0" err="1">
                <a:solidFill>
                  <a:srgbClr val="FF0000"/>
                </a:solidFill>
                <a:effectLst>
                  <a:reflection blurRad="6350" stA="55000" endA="300" endPos="25000" dir="5400000" sy="-100000" algn="bl" rotWithShape="0"/>
                </a:effectLst>
                <a:latin typeface="Franklin Gothic Heavy" panose="020B0903020102020204" pitchFamily="34" charset="0"/>
              </a:rPr>
              <a:t>Devronizers</a:t>
            </a:r>
            <a:r>
              <a:rPr lang="en-US" sz="2400" b="1" dirty="0">
                <a:solidFill>
                  <a:srgbClr val="FF0000"/>
                </a:solidFill>
                <a:effectLst>
                  <a:reflection blurRad="6350" stA="55000" endA="300" endPos="25000" dir="5400000" sy="-100000" algn="bl" rotWithShape="0"/>
                </a:effectLst>
                <a:latin typeface="Franklin Gothic Heavy" panose="020B0903020102020204" pitchFamily="34" charset="0"/>
              </a:rPr>
              <a:t> delivered covering all grades and all applications</a:t>
            </a:r>
          </a:p>
        </p:txBody>
      </p:sp>
    </p:spTree>
    <p:extLst>
      <p:ext uri="{BB962C8B-B14F-4D97-AF65-F5344CB8AC3E}">
        <p14:creationId xmlns:p14="http://schemas.microsoft.com/office/powerpoint/2010/main" val="16312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CF73B-7F9C-2A32-0EAC-F35A782818E3}"/>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1A1ECD7-0C2E-D166-67C5-118B1B50A7DD}"/>
              </a:ext>
            </a:extLst>
          </p:cNvPr>
          <p:cNvGraphicFramePr>
            <a:graphicFrameLocks noChangeAspect="1"/>
          </p:cNvGraphicFramePr>
          <p:nvPr>
            <p:custDataLst>
              <p:tags r:id="rId1"/>
            </p:custDataLst>
          </p:nvPr>
        </p:nvGraphicFramePr>
        <p:xfrm>
          <a:off x="2668192" y="858442"/>
          <a:ext cx="1190"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8" name="Object 7" hidden="1"/>
                      <p:cNvPicPr/>
                      <p:nvPr/>
                    </p:nvPicPr>
                    <p:blipFill>
                      <a:blip r:embed="rId5"/>
                      <a:stretch>
                        <a:fillRect/>
                      </a:stretch>
                    </p:blipFill>
                    <p:spPr>
                      <a:xfrm>
                        <a:off x="2668192" y="858442"/>
                        <a:ext cx="1190" cy="119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643BC28-D5A7-CE01-C52E-377AB7E53D2B}"/>
              </a:ext>
            </a:extLst>
          </p:cNvPr>
          <p:cNvSpPr>
            <a:spLocks noGrp="1"/>
          </p:cNvSpPr>
          <p:nvPr>
            <p:ph type="title"/>
          </p:nvPr>
        </p:nvSpPr>
        <p:spPr>
          <a:xfrm>
            <a:off x="506001" y="244441"/>
            <a:ext cx="8676964" cy="373856"/>
          </a:xfrm>
        </p:spPr>
        <p:txBody>
          <a:bodyPr/>
          <a:lstStyle/>
          <a:p>
            <a:r>
              <a:rPr lang="en-US" altLang="en-US" dirty="0">
                <a:latin typeface="+mn-lt"/>
              </a:rPr>
              <a:t>Q&amp;A</a:t>
            </a:r>
            <a:endParaRPr lang="en-US" dirty="0">
              <a:latin typeface="+mn-lt"/>
            </a:endParaRPr>
          </a:p>
        </p:txBody>
      </p:sp>
      <p:sp>
        <p:nvSpPr>
          <p:cNvPr id="4" name="Text Placeholder 3">
            <a:extLst>
              <a:ext uri="{FF2B5EF4-FFF2-40B4-BE49-F238E27FC236}">
                <a16:creationId xmlns:a16="http://schemas.microsoft.com/office/drawing/2014/main" id="{8351F068-E119-2E2D-0D1F-2E7FDC1092B9}"/>
              </a:ext>
            </a:extLst>
          </p:cNvPr>
          <p:cNvSpPr>
            <a:spLocks noGrp="1"/>
          </p:cNvSpPr>
          <p:nvPr>
            <p:ph type="body" sz="quarter" idx="15"/>
          </p:nvPr>
        </p:nvSpPr>
        <p:spPr/>
        <p:txBody>
          <a:bodyPr/>
          <a:lstStyle/>
          <a:p>
            <a:r>
              <a:rPr lang="en-US" dirty="0">
                <a:latin typeface="+mn-lt"/>
              </a:rPr>
              <a:t>End of Session</a:t>
            </a:r>
          </a:p>
        </p:txBody>
      </p:sp>
      <p:sp>
        <p:nvSpPr>
          <p:cNvPr id="3" name="Slide Number Placeholder 2">
            <a:extLst>
              <a:ext uri="{FF2B5EF4-FFF2-40B4-BE49-F238E27FC236}">
                <a16:creationId xmlns:a16="http://schemas.microsoft.com/office/drawing/2014/main" id="{0D602D78-1491-A3BA-0773-63BBCD61F248}"/>
              </a:ext>
            </a:extLst>
          </p:cNvPr>
          <p:cNvSpPr>
            <a:spLocks noGrp="1"/>
          </p:cNvSpPr>
          <p:nvPr>
            <p:ph type="sldNum" sz="quarter" idx="1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998C0A-3FDF-A343-89AA-469E5F1A16BE}" type="slidenum">
              <a:rPr kumimoji="0" lang="en-US" sz="825" b="1" i="0" u="none" strike="noStrike" kern="1200" cap="none" spc="0" normalizeH="0" baseline="0" noProof="0" smtClean="0">
                <a:ln>
                  <a:noFill/>
                </a:ln>
                <a:solidFill>
                  <a:srgbClr val="FFFFFF"/>
                </a:solidFill>
                <a:effectLst/>
                <a:uLnTx/>
                <a:uFillTx/>
                <a:latin typeface="Arial"/>
                <a:ea typeface="+mn-ea"/>
              </a:rPr>
              <a:pPr marL="0" marR="0" lvl="0" indent="0" algn="l" defTabSz="457200" rtl="0" eaLnBrk="1" fontAlgn="auto" latinLnBrk="0" hangingPunct="1">
                <a:lnSpc>
                  <a:spcPct val="100000"/>
                </a:lnSpc>
                <a:spcBef>
                  <a:spcPts val="0"/>
                </a:spcBef>
                <a:spcAft>
                  <a:spcPts val="0"/>
                </a:spcAft>
                <a:buClrTx/>
                <a:buSzTx/>
                <a:buFontTx/>
                <a:buNone/>
                <a:tabLst/>
                <a:defRPr/>
              </a:pPr>
              <a:t>57</a:t>
            </a:fld>
            <a:endParaRPr kumimoji="0" lang="en-US" sz="825" b="1" i="0" u="none" strike="noStrike" kern="1200" cap="none" spc="0" normalizeH="0" baseline="0" noProof="0" dirty="0">
              <a:ln>
                <a:noFill/>
              </a:ln>
              <a:solidFill>
                <a:srgbClr val="FFFFFF"/>
              </a:solidFill>
              <a:effectLst/>
              <a:uLnTx/>
              <a:uFillTx/>
              <a:latin typeface="Arial"/>
              <a:ea typeface="+mn-ea"/>
            </a:endParaRPr>
          </a:p>
        </p:txBody>
      </p:sp>
      <p:sp>
        <p:nvSpPr>
          <p:cNvPr id="5" name="Title 1">
            <a:extLst>
              <a:ext uri="{FF2B5EF4-FFF2-40B4-BE49-F238E27FC236}">
                <a16:creationId xmlns:a16="http://schemas.microsoft.com/office/drawing/2014/main" id="{6515C71A-6F21-9DF1-5C8A-F6194DF2B459}"/>
              </a:ext>
            </a:extLst>
          </p:cNvPr>
          <p:cNvSpPr>
            <a:spLocks noGrp="1"/>
          </p:cNvSpPr>
          <p:nvPr/>
        </p:nvSpPr>
        <p:spPr bwMode="auto">
          <a:xfrm>
            <a:off x="3679132" y="2930524"/>
            <a:ext cx="3748957" cy="498475"/>
          </a:xfrm>
          <a:prstGeom prst="rect">
            <a:avLst/>
          </a:prstGeom>
          <a:noFill/>
          <a:ln>
            <a:noFill/>
          </a:ln>
          <a:extLst>
            <a:ext uri="{909E8E84-426E-40dd-AFC4-6F175D3DCCD1}">
              <a14:hiddenFill xmlns:lc="http://schemas.openxmlformats.org/drawingml/2006/lockedCanvas" xmlns="" xmlns:a14="http://schemas.microsoft.com/office/drawing/2010/main">
                <a:solidFill>
                  <a:srgbClr val="FFFFFF"/>
                </a:solidFill>
              </a14:hiddenFill>
            </a:ext>
            <a:ext uri="{91240B29-F687-4f45-9708-019B960494DF}">
              <a14:hiddenLine xmlns:lc="http://schemas.openxmlformats.org/drawingml/2006/lockedCanvas"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lang="en-US" sz="2800" b="1" kern="1200" dirty="0">
                <a:solidFill>
                  <a:schemeClr val="tx1"/>
                </a:solidFill>
                <a:latin typeface="Arial" pitchFamily="34" charset="0"/>
                <a:ea typeface="Arial" charset="0"/>
                <a:cs typeface="Arial" pitchFamily="34" charset="0"/>
              </a:defRPr>
            </a:lvl1pPr>
            <a:lvl2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2pPr>
            <a:lvl3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3pPr>
            <a:lvl4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4pPr>
            <a:lvl5pPr algn="l" defTabSz="457200" rtl="0" eaLnBrk="0" fontAlgn="base" hangingPunct="0">
              <a:spcBef>
                <a:spcPct val="0"/>
              </a:spcBef>
              <a:spcAft>
                <a:spcPct val="0"/>
              </a:spcAft>
              <a:defRPr sz="2800" b="1">
                <a:solidFill>
                  <a:schemeClr val="tx1"/>
                </a:solidFill>
                <a:latin typeface="Arial" panose="020B0604020202020204" pitchFamily="34" charset="0"/>
                <a:ea typeface="Arial" charset="0"/>
                <a:cs typeface="Arial" panose="020B0604020202020204" pitchFamily="34" charset="0"/>
              </a:defRPr>
            </a:lvl5pPr>
            <a:lvl6pPr marL="4572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r>
              <a:rPr lang="en-US" dirty="0"/>
              <a:t>Any Questions?</a:t>
            </a:r>
          </a:p>
        </p:txBody>
      </p:sp>
    </p:spTree>
    <p:extLst>
      <p:ext uri="{BB962C8B-B14F-4D97-AF65-F5344CB8AC3E}">
        <p14:creationId xmlns:p14="http://schemas.microsoft.com/office/powerpoint/2010/main" val="97819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0" name="Rectangle 12"/>
          <p:cNvSpPr>
            <a:spLocks noGrp="1" noChangeArrowheads="1"/>
          </p:cNvSpPr>
          <p:nvPr>
            <p:ph type="title"/>
          </p:nvPr>
        </p:nvSpPr>
        <p:spPr>
          <a:xfrm>
            <a:off x="1893888" y="401638"/>
            <a:ext cx="5181600" cy="406400"/>
          </a:xfrm>
        </p:spPr>
        <p:txBody>
          <a:bodyPr/>
          <a:lstStyle/>
          <a:p>
            <a:r>
              <a:rPr lang="en-US" altLang="de-DE"/>
              <a:t>EnviroPak Sensor Enclosure</a:t>
            </a:r>
          </a:p>
        </p:txBody>
      </p:sp>
      <p:sp>
        <p:nvSpPr>
          <p:cNvPr id="22541" name="Rectangle 13"/>
          <p:cNvSpPr>
            <a:spLocks noGrp="1" noChangeArrowheads="1"/>
          </p:cNvSpPr>
          <p:nvPr>
            <p:ph type="body" idx="1"/>
          </p:nvPr>
        </p:nvSpPr>
        <p:spPr/>
        <p:txBody>
          <a:bodyPr/>
          <a:lstStyle/>
          <a:p>
            <a:r>
              <a:rPr lang="en-US" altLang="de-DE"/>
              <a:t>Accuracy and Reliability Features:</a:t>
            </a:r>
          </a:p>
          <a:p>
            <a:pPr lvl="1"/>
            <a:r>
              <a:rPr lang="en-US" altLang="de-DE"/>
              <a:t>Air-tight single-plane seals</a:t>
            </a:r>
          </a:p>
          <a:p>
            <a:pPr lvl="1"/>
            <a:r>
              <a:rPr lang="en-US" altLang="de-DE"/>
              <a:t>Instrument-air purge</a:t>
            </a:r>
          </a:p>
          <a:p>
            <a:pPr lvl="1"/>
            <a:r>
              <a:rPr lang="en-US" altLang="de-DE"/>
              <a:t>Insulated covers</a:t>
            </a:r>
          </a:p>
          <a:p>
            <a:pPr lvl="1"/>
            <a:r>
              <a:rPr lang="en-US" altLang="de-DE"/>
              <a:t>Internal air circulation</a:t>
            </a:r>
          </a:p>
          <a:p>
            <a:pPr lvl="1"/>
            <a:r>
              <a:rPr lang="en-US" altLang="de-DE"/>
              <a:t>Temperature control to ± 1° C </a:t>
            </a:r>
            <a:br>
              <a:rPr lang="en-US" altLang="de-DE"/>
            </a:br>
            <a:r>
              <a:rPr lang="en-US" altLang="de-DE"/>
              <a:t>(± 1.8° F)</a:t>
            </a:r>
          </a:p>
          <a:p>
            <a:r>
              <a:rPr lang="en-US" altLang="de-DE"/>
              <a:t>Electromagnetic Interference </a:t>
            </a:r>
            <a:br>
              <a:rPr lang="en-US" altLang="de-DE"/>
            </a:br>
            <a:r>
              <a:rPr lang="en-US" altLang="de-DE"/>
              <a:t>Protection</a:t>
            </a:r>
          </a:p>
          <a:p>
            <a:r>
              <a:rPr lang="en-US" altLang="de-DE"/>
              <a:t>Electrostatic Discharge </a:t>
            </a:r>
            <a:br>
              <a:rPr lang="en-US" altLang="de-DE"/>
            </a:br>
            <a:r>
              <a:rPr lang="en-US" altLang="de-DE"/>
              <a:t>Protection</a:t>
            </a:r>
          </a:p>
          <a:p>
            <a:r>
              <a:rPr lang="en-US" altLang="de-DE"/>
              <a:t>Sensor Environment for </a:t>
            </a:r>
            <a:br>
              <a:rPr lang="en-US" altLang="de-DE"/>
            </a:br>
            <a:r>
              <a:rPr lang="en-US" altLang="de-DE"/>
              <a:t>Accurate, Reliable Measurement.</a:t>
            </a:r>
          </a:p>
        </p:txBody>
      </p:sp>
      <p:pic>
        <p:nvPicPr>
          <p:cNvPr id="22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26" y="1981201"/>
            <a:ext cx="3317875" cy="3292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527183"/>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de-DE"/>
              <a:t>Precision Data Acquisition &amp; Signal Processing</a:t>
            </a:r>
          </a:p>
        </p:txBody>
      </p:sp>
      <p:sp>
        <p:nvSpPr>
          <p:cNvPr id="69635" name="Text Box 3"/>
          <p:cNvSpPr txBox="1">
            <a:spLocks noChangeAspect="1" noChangeArrowheads="1"/>
          </p:cNvSpPr>
          <p:nvPr/>
        </p:nvSpPr>
        <p:spPr bwMode="auto">
          <a:xfrm>
            <a:off x="4173538" y="4181475"/>
            <a:ext cx="86995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Volts / sample</a:t>
            </a:r>
          </a:p>
        </p:txBody>
      </p:sp>
      <p:sp>
        <p:nvSpPr>
          <p:cNvPr id="69636" name="Text Box 4"/>
          <p:cNvSpPr txBox="1">
            <a:spLocks noChangeAspect="1" noChangeArrowheads="1"/>
          </p:cNvSpPr>
          <p:nvPr/>
        </p:nvSpPr>
        <p:spPr bwMode="auto">
          <a:xfrm>
            <a:off x="3756025" y="2600325"/>
            <a:ext cx="6048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Volts</a:t>
            </a:r>
          </a:p>
        </p:txBody>
      </p:sp>
      <p:sp>
        <p:nvSpPr>
          <p:cNvPr id="69637" name="Line 5"/>
          <p:cNvSpPr>
            <a:spLocks noChangeAspect="1" noChangeShapeType="1"/>
          </p:cNvSpPr>
          <p:nvPr/>
        </p:nvSpPr>
        <p:spPr bwMode="auto">
          <a:xfrm>
            <a:off x="3824289" y="5513389"/>
            <a:ext cx="1247775" cy="1587"/>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38" name="Text Box 6"/>
          <p:cNvSpPr txBox="1">
            <a:spLocks noChangeAspect="1" noChangeArrowheads="1"/>
          </p:cNvSpPr>
          <p:nvPr/>
        </p:nvSpPr>
        <p:spPr bwMode="auto">
          <a:xfrm>
            <a:off x="2590800" y="5414964"/>
            <a:ext cx="1384300" cy="377825"/>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Head position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(100 Hz read rate)</a:t>
            </a:r>
          </a:p>
        </p:txBody>
      </p:sp>
      <p:sp>
        <p:nvSpPr>
          <p:cNvPr id="69639" name="Line 7"/>
          <p:cNvSpPr>
            <a:spLocks noChangeAspect="1" noChangeShapeType="1"/>
          </p:cNvSpPr>
          <p:nvPr/>
        </p:nvSpPr>
        <p:spPr bwMode="auto">
          <a:xfrm>
            <a:off x="3821114" y="5214939"/>
            <a:ext cx="1247775" cy="1587"/>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40" name="Text Box 8"/>
          <p:cNvSpPr txBox="1">
            <a:spLocks noChangeAspect="1" noChangeArrowheads="1"/>
          </p:cNvSpPr>
          <p:nvPr/>
        </p:nvSpPr>
        <p:spPr bwMode="auto">
          <a:xfrm>
            <a:off x="2590801" y="4525964"/>
            <a:ext cx="1382713" cy="803275"/>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2713" indent="-112713">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112713" marR="0" lvl="0" indent="-112713" algn="ctr" defTabSz="457200" rtl="0" eaLnBrk="0" fontAlgn="base" latinLnBrk="0" hangingPunct="0">
              <a:lnSpc>
                <a:spcPct val="100000"/>
              </a:lnSpc>
              <a:spcBef>
                <a:spcPct val="0"/>
              </a:spcBef>
              <a:spcAft>
                <a:spcPct val="0"/>
              </a:spcAft>
              <a:buClrTx/>
              <a:buSzTx/>
              <a:buFontTx/>
              <a:buNone/>
              <a:tabLst/>
              <a:defRPr/>
            </a:pP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Database</a:t>
            </a:r>
          </a:p>
          <a:p>
            <a:pPr marL="112713" marR="0" lvl="0" indent="-112713" algn="l" defTabSz="457200" rtl="0" eaLnBrk="0" fontAlgn="base" latinLnBrk="0" hangingPunct="0">
              <a:lnSpc>
                <a:spcPct val="100000"/>
              </a:lnSpc>
              <a:spcBef>
                <a:spcPct val="0"/>
              </a:spcBef>
              <a:spcAft>
                <a:spcPct val="0"/>
              </a:spcAft>
              <a:buClr>
                <a:srgbClr val="D81E04"/>
              </a:buClr>
              <a:buSzPct val="120000"/>
              <a:buFontTx/>
              <a:buChar char="•"/>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CD offset from master sensor</a:t>
            </a:r>
          </a:p>
          <a:p>
            <a:pPr marL="112713" marR="0" lvl="0" indent="-112713" algn="l" defTabSz="457200" rtl="0" eaLnBrk="0" fontAlgn="base" latinLnBrk="0" hangingPunct="0">
              <a:lnSpc>
                <a:spcPct val="100000"/>
              </a:lnSpc>
              <a:spcBef>
                <a:spcPct val="0"/>
              </a:spcBef>
              <a:spcAft>
                <a:spcPct val="0"/>
              </a:spcAft>
              <a:buClr>
                <a:srgbClr val="D81E04"/>
              </a:buClr>
              <a:buSzPct val="120000"/>
              <a:buFontTx/>
              <a:buChar char="•"/>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Sensor Tc</a:t>
            </a:r>
          </a:p>
          <a:p>
            <a:pPr marL="112713" marR="0" lvl="0" indent="-112713" algn="l" defTabSz="457200" rtl="0" eaLnBrk="0" fontAlgn="base" latinLnBrk="0" hangingPunct="0">
              <a:lnSpc>
                <a:spcPct val="100000"/>
              </a:lnSpc>
              <a:spcBef>
                <a:spcPct val="0"/>
              </a:spcBef>
              <a:spcAft>
                <a:spcPct val="0"/>
              </a:spcAft>
              <a:buClr>
                <a:srgbClr val="D81E04"/>
              </a:buClr>
              <a:buSzPct val="120000"/>
              <a:buFontTx/>
              <a:buChar char="•"/>
              <a:tabLst/>
              <a:defRPr/>
            </a:pPr>
            <a:r>
              <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Sensor spot size</a:t>
            </a:r>
          </a:p>
        </p:txBody>
      </p:sp>
      <p:sp>
        <p:nvSpPr>
          <p:cNvPr id="69641" name="Freeform 9"/>
          <p:cNvSpPr>
            <a:spLocks noChangeAspect="1"/>
          </p:cNvSpPr>
          <p:nvPr/>
        </p:nvSpPr>
        <p:spPr bwMode="auto">
          <a:xfrm>
            <a:off x="4287839" y="2501901"/>
            <a:ext cx="784225" cy="2486025"/>
          </a:xfrm>
          <a:custGeom>
            <a:avLst/>
            <a:gdLst>
              <a:gd name="T0" fmla="*/ 1 w 559"/>
              <a:gd name="T1" fmla="*/ 0 h 1772"/>
              <a:gd name="T2" fmla="*/ 0 w 559"/>
              <a:gd name="T3" fmla="*/ 1772 h 1772"/>
              <a:gd name="T4" fmla="*/ 559 w 559"/>
              <a:gd name="T5" fmla="*/ 1772 h 1772"/>
            </a:gdLst>
            <a:ahLst/>
            <a:cxnLst>
              <a:cxn ang="0">
                <a:pos x="T0" y="T1"/>
              </a:cxn>
              <a:cxn ang="0">
                <a:pos x="T2" y="T3"/>
              </a:cxn>
              <a:cxn ang="0">
                <a:pos x="T4" y="T5"/>
              </a:cxn>
            </a:cxnLst>
            <a:rect l="0" t="0" r="r" b="b"/>
            <a:pathLst>
              <a:path w="559" h="1772">
                <a:moveTo>
                  <a:pt x="1" y="0"/>
                </a:moveTo>
                <a:lnTo>
                  <a:pt x="0" y="1772"/>
                </a:lnTo>
                <a:lnTo>
                  <a:pt x="559" y="1772"/>
                </a:lnTo>
              </a:path>
            </a:pathLst>
          </a:custGeom>
          <a:noFill/>
          <a:ln w="19050" cap="flat" cmpd="sng">
            <a:solidFill>
              <a:schemeClr val="tx1"/>
            </a:solidFill>
            <a:prstDash val="solid"/>
            <a:round/>
            <a:headEnd type="none" w="sm" len="sm"/>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42" name="Freeform 10"/>
          <p:cNvSpPr>
            <a:spLocks noChangeAspect="1"/>
          </p:cNvSpPr>
          <p:nvPr/>
        </p:nvSpPr>
        <p:spPr bwMode="auto">
          <a:xfrm>
            <a:off x="4833938" y="1581151"/>
            <a:ext cx="366712" cy="2911475"/>
          </a:xfrm>
          <a:custGeom>
            <a:avLst/>
            <a:gdLst>
              <a:gd name="T0" fmla="*/ 261 w 261"/>
              <a:gd name="T1" fmla="*/ 0 h 2075"/>
              <a:gd name="T2" fmla="*/ 0 w 261"/>
              <a:gd name="T3" fmla="*/ 1397 h 2075"/>
              <a:gd name="T4" fmla="*/ 0 w 261"/>
              <a:gd name="T5" fmla="*/ 1694 h 2075"/>
              <a:gd name="T6" fmla="*/ 261 w 261"/>
              <a:gd name="T7" fmla="*/ 2075 h 2075"/>
              <a:gd name="T8" fmla="*/ 261 w 261"/>
              <a:gd name="T9" fmla="*/ 0 h 2075"/>
            </a:gdLst>
            <a:ahLst/>
            <a:cxnLst>
              <a:cxn ang="0">
                <a:pos x="T0" y="T1"/>
              </a:cxn>
              <a:cxn ang="0">
                <a:pos x="T2" y="T3"/>
              </a:cxn>
              <a:cxn ang="0">
                <a:pos x="T4" y="T5"/>
              </a:cxn>
              <a:cxn ang="0">
                <a:pos x="T6" y="T7"/>
              </a:cxn>
              <a:cxn ang="0">
                <a:pos x="T8" y="T9"/>
              </a:cxn>
            </a:cxnLst>
            <a:rect l="0" t="0" r="r" b="b"/>
            <a:pathLst>
              <a:path w="261" h="2075">
                <a:moveTo>
                  <a:pt x="261" y="0"/>
                </a:moveTo>
                <a:lnTo>
                  <a:pt x="0" y="1397"/>
                </a:lnTo>
                <a:lnTo>
                  <a:pt x="0" y="1694"/>
                </a:lnTo>
                <a:lnTo>
                  <a:pt x="261" y="2075"/>
                </a:lnTo>
                <a:lnTo>
                  <a:pt x="261" y="0"/>
                </a:lnTo>
                <a:close/>
              </a:path>
            </a:pathLst>
          </a:custGeom>
          <a:gradFill rotWithShape="0">
            <a:gsLst>
              <a:gs pos="0">
                <a:srgbClr val="FFFFFF"/>
              </a:gs>
              <a:gs pos="100000">
                <a:srgbClr val="FFFFFF">
                  <a:gamma/>
                  <a:shade val="46275"/>
                  <a:invGamma/>
                </a:srgbClr>
              </a:gs>
            </a:gsLst>
            <a:lin ang="0" scaled="1"/>
          </a:gra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43" name="Rectangle 11"/>
          <p:cNvSpPr>
            <a:spLocks noChangeAspect="1" noChangeArrowheads="1"/>
          </p:cNvSpPr>
          <p:nvPr/>
        </p:nvSpPr>
        <p:spPr bwMode="auto">
          <a:xfrm>
            <a:off x="5200651" y="1571625"/>
            <a:ext cx="2208213" cy="2921000"/>
          </a:xfrm>
          <a:prstGeom prst="rect">
            <a:avLst/>
          </a:prstGeom>
          <a:solidFill>
            <a:srgbClr val="EAEAEA"/>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44" name="Freeform 12"/>
          <p:cNvSpPr>
            <a:spLocks noChangeAspect="1"/>
          </p:cNvSpPr>
          <p:nvPr/>
        </p:nvSpPr>
        <p:spPr bwMode="auto">
          <a:xfrm>
            <a:off x="5438776" y="2035176"/>
            <a:ext cx="836613" cy="163513"/>
          </a:xfrm>
          <a:custGeom>
            <a:avLst/>
            <a:gdLst>
              <a:gd name="T0" fmla="*/ 0 w 597"/>
              <a:gd name="T1" fmla="*/ 0 h 117"/>
              <a:gd name="T2" fmla="*/ 450 w 597"/>
              <a:gd name="T3" fmla="*/ 0 h 117"/>
              <a:gd name="T4" fmla="*/ 597 w 597"/>
              <a:gd name="T5" fmla="*/ 117 h 117"/>
              <a:gd name="T6" fmla="*/ 117 w 597"/>
              <a:gd name="T7" fmla="*/ 117 h 117"/>
              <a:gd name="T8" fmla="*/ 0 w 597"/>
              <a:gd name="T9" fmla="*/ 0 h 117"/>
            </a:gdLst>
            <a:ahLst/>
            <a:cxnLst>
              <a:cxn ang="0">
                <a:pos x="T0" y="T1"/>
              </a:cxn>
              <a:cxn ang="0">
                <a:pos x="T2" y="T3"/>
              </a:cxn>
              <a:cxn ang="0">
                <a:pos x="T4" y="T5"/>
              </a:cxn>
              <a:cxn ang="0">
                <a:pos x="T6" y="T7"/>
              </a:cxn>
              <a:cxn ang="0">
                <a:pos x="T8" y="T9"/>
              </a:cxn>
            </a:cxnLst>
            <a:rect l="0" t="0" r="r" b="b"/>
            <a:pathLst>
              <a:path w="597" h="117">
                <a:moveTo>
                  <a:pt x="0" y="0"/>
                </a:moveTo>
                <a:lnTo>
                  <a:pt x="450" y="0"/>
                </a:lnTo>
                <a:lnTo>
                  <a:pt x="597" y="117"/>
                </a:lnTo>
                <a:lnTo>
                  <a:pt x="117" y="117"/>
                </a:lnTo>
                <a:lnTo>
                  <a:pt x="0" y="0"/>
                </a:lnTo>
                <a:close/>
              </a:path>
            </a:pathLst>
          </a:custGeom>
          <a:solidFill>
            <a:srgbClr val="FFFFFF"/>
          </a:solid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45" name="Freeform 13" descr="Dark downward diagonal"/>
          <p:cNvSpPr>
            <a:spLocks noChangeAspect="1"/>
          </p:cNvSpPr>
          <p:nvPr/>
        </p:nvSpPr>
        <p:spPr bwMode="auto">
          <a:xfrm>
            <a:off x="5438776" y="2035175"/>
            <a:ext cx="163513" cy="2355850"/>
          </a:xfrm>
          <a:custGeom>
            <a:avLst/>
            <a:gdLst>
              <a:gd name="T0" fmla="*/ 0 w 117"/>
              <a:gd name="T1" fmla="*/ 0 h 1680"/>
              <a:gd name="T2" fmla="*/ 0 w 117"/>
              <a:gd name="T3" fmla="*/ 1650 h 1680"/>
              <a:gd name="T4" fmla="*/ 12 w 117"/>
              <a:gd name="T5" fmla="*/ 1680 h 1680"/>
              <a:gd name="T6" fmla="*/ 117 w 117"/>
              <a:gd name="T7" fmla="*/ 117 h 1680"/>
              <a:gd name="T8" fmla="*/ 0 w 117"/>
              <a:gd name="T9" fmla="*/ 0 h 1680"/>
            </a:gdLst>
            <a:ahLst/>
            <a:cxnLst>
              <a:cxn ang="0">
                <a:pos x="T0" y="T1"/>
              </a:cxn>
              <a:cxn ang="0">
                <a:pos x="T2" y="T3"/>
              </a:cxn>
              <a:cxn ang="0">
                <a:pos x="T4" y="T5"/>
              </a:cxn>
              <a:cxn ang="0">
                <a:pos x="T6" y="T7"/>
              </a:cxn>
              <a:cxn ang="0">
                <a:pos x="T8" y="T9"/>
              </a:cxn>
            </a:cxnLst>
            <a:rect l="0" t="0" r="r" b="b"/>
            <a:pathLst>
              <a:path w="117" h="1680">
                <a:moveTo>
                  <a:pt x="0" y="0"/>
                </a:moveTo>
                <a:lnTo>
                  <a:pt x="0" y="1650"/>
                </a:lnTo>
                <a:lnTo>
                  <a:pt x="12" y="1680"/>
                </a:lnTo>
                <a:lnTo>
                  <a:pt x="117" y="117"/>
                </a:lnTo>
                <a:lnTo>
                  <a:pt x="0" y="0"/>
                </a:lnTo>
                <a:close/>
              </a:path>
            </a:pathLst>
          </a:custGeom>
          <a:pattFill prst="dkDnDiag">
            <a:fgClr>
              <a:srgbClr val="000000"/>
            </a:fgClr>
            <a:bgClr>
              <a:schemeClr val="bg1"/>
            </a:bgClr>
          </a:patt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46" name="Freeform 14" descr="Dark horizontal"/>
          <p:cNvSpPr>
            <a:spLocks noChangeAspect="1"/>
          </p:cNvSpPr>
          <p:nvPr/>
        </p:nvSpPr>
        <p:spPr bwMode="auto">
          <a:xfrm>
            <a:off x="5454651" y="2198688"/>
            <a:ext cx="817563" cy="2197100"/>
          </a:xfrm>
          <a:custGeom>
            <a:avLst/>
            <a:gdLst>
              <a:gd name="T0" fmla="*/ 105 w 582"/>
              <a:gd name="T1" fmla="*/ 0 h 1566"/>
              <a:gd name="T2" fmla="*/ 582 w 582"/>
              <a:gd name="T3" fmla="*/ 0 h 1566"/>
              <a:gd name="T4" fmla="*/ 45 w 582"/>
              <a:gd name="T5" fmla="*/ 1566 h 1566"/>
              <a:gd name="T6" fmla="*/ 0 w 582"/>
              <a:gd name="T7" fmla="*/ 1566 h 1566"/>
              <a:gd name="T8" fmla="*/ 105 w 582"/>
              <a:gd name="T9" fmla="*/ 0 h 1566"/>
            </a:gdLst>
            <a:ahLst/>
            <a:cxnLst>
              <a:cxn ang="0">
                <a:pos x="T0" y="T1"/>
              </a:cxn>
              <a:cxn ang="0">
                <a:pos x="T2" y="T3"/>
              </a:cxn>
              <a:cxn ang="0">
                <a:pos x="T4" y="T5"/>
              </a:cxn>
              <a:cxn ang="0">
                <a:pos x="T6" y="T7"/>
              </a:cxn>
              <a:cxn ang="0">
                <a:pos x="T8" y="T9"/>
              </a:cxn>
            </a:cxnLst>
            <a:rect l="0" t="0" r="r" b="b"/>
            <a:pathLst>
              <a:path w="582" h="1566">
                <a:moveTo>
                  <a:pt x="105" y="0"/>
                </a:moveTo>
                <a:lnTo>
                  <a:pt x="582" y="0"/>
                </a:lnTo>
                <a:lnTo>
                  <a:pt x="45" y="1566"/>
                </a:lnTo>
                <a:lnTo>
                  <a:pt x="0" y="1566"/>
                </a:lnTo>
                <a:lnTo>
                  <a:pt x="105" y="0"/>
                </a:lnTo>
                <a:close/>
              </a:path>
            </a:pathLst>
          </a:custGeom>
          <a:pattFill prst="dkHorz">
            <a:fgClr>
              <a:srgbClr val="000000"/>
            </a:fgClr>
            <a:bgClr>
              <a:schemeClr val="bg1"/>
            </a:bgClr>
          </a:pattFill>
          <a:ln w="12700" cap="flat"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47" name="Text Box 15"/>
          <p:cNvSpPr txBox="1">
            <a:spLocks noChangeAspect="1" noChangeArrowheads="1"/>
          </p:cNvSpPr>
          <p:nvPr/>
        </p:nvSpPr>
        <p:spPr bwMode="auto">
          <a:xfrm>
            <a:off x="5605464" y="4252913"/>
            <a:ext cx="752475"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-10 volts</a:t>
            </a:r>
          </a:p>
        </p:txBody>
      </p:sp>
      <p:sp>
        <p:nvSpPr>
          <p:cNvPr id="69648" name="Text Box 16"/>
          <p:cNvSpPr txBox="1">
            <a:spLocks noChangeAspect="1" noChangeArrowheads="1"/>
          </p:cNvSpPr>
          <p:nvPr/>
        </p:nvSpPr>
        <p:spPr bwMode="auto">
          <a:xfrm>
            <a:off x="6432550" y="1962150"/>
            <a:ext cx="7937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10 volts</a:t>
            </a:r>
          </a:p>
        </p:txBody>
      </p:sp>
      <p:sp>
        <p:nvSpPr>
          <p:cNvPr id="69649" name="Line 17"/>
          <p:cNvSpPr>
            <a:spLocks noChangeAspect="1" noChangeShapeType="1"/>
          </p:cNvSpPr>
          <p:nvPr/>
        </p:nvSpPr>
        <p:spPr bwMode="auto">
          <a:xfrm flipH="1">
            <a:off x="5983288" y="2193926"/>
            <a:ext cx="747712" cy="2087563"/>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0" name="Text Box 18"/>
          <p:cNvSpPr txBox="1">
            <a:spLocks noChangeAspect="1" noChangeArrowheads="1"/>
          </p:cNvSpPr>
          <p:nvPr/>
        </p:nvSpPr>
        <p:spPr bwMode="auto">
          <a:xfrm>
            <a:off x="6400801" y="3030539"/>
            <a:ext cx="1006475" cy="9925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32,768 levels at 10 volts (full signal)</a:t>
            </a:r>
          </a:p>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328 levels at 0.1volt (1% of full signal)</a:t>
            </a:r>
          </a:p>
        </p:txBody>
      </p:sp>
      <p:sp>
        <p:nvSpPr>
          <p:cNvPr id="69651" name="Text Box 19"/>
          <p:cNvSpPr txBox="1">
            <a:spLocks noChangeAspect="1" noChangeArrowheads="1"/>
          </p:cNvSpPr>
          <p:nvPr/>
        </p:nvSpPr>
        <p:spPr bwMode="auto">
          <a:xfrm>
            <a:off x="5411789" y="1604963"/>
            <a:ext cx="1716087" cy="397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16 bit resolution</a:t>
            </a:r>
          </a:p>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(15-bits for 0 - 10 volts)</a:t>
            </a:r>
          </a:p>
        </p:txBody>
      </p:sp>
      <p:sp>
        <p:nvSpPr>
          <p:cNvPr id="69652" name="Freeform 20"/>
          <p:cNvSpPr>
            <a:spLocks noChangeAspect="1"/>
          </p:cNvSpPr>
          <p:nvPr/>
        </p:nvSpPr>
        <p:spPr bwMode="auto">
          <a:xfrm>
            <a:off x="7448551" y="5076826"/>
            <a:ext cx="1306513" cy="347663"/>
          </a:xfrm>
          <a:custGeom>
            <a:avLst/>
            <a:gdLst>
              <a:gd name="T0" fmla="*/ 0 w 931"/>
              <a:gd name="T1" fmla="*/ 247 h 247"/>
              <a:gd name="T2" fmla="*/ 931 w 931"/>
              <a:gd name="T3" fmla="*/ 247 h 247"/>
              <a:gd name="T4" fmla="*/ 931 w 931"/>
              <a:gd name="T5" fmla="*/ 0 h 247"/>
            </a:gdLst>
            <a:ahLst/>
            <a:cxnLst>
              <a:cxn ang="0">
                <a:pos x="T0" y="T1"/>
              </a:cxn>
              <a:cxn ang="0">
                <a:pos x="T2" y="T3"/>
              </a:cxn>
              <a:cxn ang="0">
                <a:pos x="T4" y="T5"/>
              </a:cxn>
            </a:cxnLst>
            <a:rect l="0" t="0" r="r" b="b"/>
            <a:pathLst>
              <a:path w="931" h="247">
                <a:moveTo>
                  <a:pt x="0" y="247"/>
                </a:moveTo>
                <a:lnTo>
                  <a:pt x="931" y="247"/>
                </a:lnTo>
                <a:lnTo>
                  <a:pt x="931" y="0"/>
                </a:lnTo>
              </a:path>
            </a:pathLst>
          </a:custGeom>
          <a:noFill/>
          <a:ln w="19050" cap="flat" cmpd="sng">
            <a:solidFill>
              <a:schemeClr val="tx1"/>
            </a:solidFill>
            <a:prstDash val="solid"/>
            <a:round/>
            <a:headEnd type="none" w="sm" len="sm"/>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3" name="Line 21"/>
          <p:cNvSpPr>
            <a:spLocks noChangeAspect="1" noChangeShapeType="1"/>
          </p:cNvSpPr>
          <p:nvPr/>
        </p:nvSpPr>
        <p:spPr bwMode="auto">
          <a:xfrm flipV="1">
            <a:off x="8745539" y="2947989"/>
            <a:ext cx="1587" cy="682625"/>
          </a:xfrm>
          <a:prstGeom prst="line">
            <a:avLst/>
          </a:prstGeom>
          <a:noFill/>
          <a:ln w="1905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4" name="Rectangle 22"/>
          <p:cNvSpPr>
            <a:spLocks noChangeAspect="1" noChangeArrowheads="1"/>
          </p:cNvSpPr>
          <p:nvPr/>
        </p:nvSpPr>
        <p:spPr bwMode="auto">
          <a:xfrm>
            <a:off x="7773989" y="3498850"/>
            <a:ext cx="1951037" cy="1574800"/>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55" name="Text Box 23"/>
          <p:cNvSpPr txBox="1">
            <a:spLocks noChangeAspect="1" noChangeArrowheads="1"/>
          </p:cNvSpPr>
          <p:nvPr/>
        </p:nvSpPr>
        <p:spPr bwMode="auto">
          <a:xfrm>
            <a:off x="8058151" y="5453063"/>
            <a:ext cx="157797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Avg. volts / measurement zone</a:t>
            </a:r>
          </a:p>
        </p:txBody>
      </p:sp>
      <p:sp>
        <p:nvSpPr>
          <p:cNvPr id="69656" name="Text Box 24"/>
          <p:cNvSpPr txBox="1">
            <a:spLocks noChangeAspect="1" noChangeArrowheads="1"/>
          </p:cNvSpPr>
          <p:nvPr/>
        </p:nvSpPr>
        <p:spPr bwMode="auto">
          <a:xfrm>
            <a:off x="7578725" y="5202238"/>
            <a:ext cx="1150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PrecisionNet</a:t>
            </a:r>
          </a:p>
        </p:txBody>
      </p:sp>
      <p:sp>
        <p:nvSpPr>
          <p:cNvPr id="69657" name="Text Box 25"/>
          <p:cNvSpPr txBox="1">
            <a:spLocks noChangeAspect="1" noChangeArrowheads="1"/>
          </p:cNvSpPr>
          <p:nvPr/>
        </p:nvSpPr>
        <p:spPr bwMode="auto">
          <a:xfrm>
            <a:off x="8693150" y="2940050"/>
            <a:ext cx="128905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Eng Units / measurement zone</a:t>
            </a:r>
          </a:p>
        </p:txBody>
      </p:sp>
      <p:grpSp>
        <p:nvGrpSpPr>
          <p:cNvPr id="69658" name="Group 26"/>
          <p:cNvGrpSpPr>
            <a:grpSpLocks noChangeAspect="1"/>
          </p:cNvGrpSpPr>
          <p:nvPr/>
        </p:nvGrpSpPr>
        <p:grpSpPr bwMode="auto">
          <a:xfrm>
            <a:off x="7773989" y="1562101"/>
            <a:ext cx="1951037" cy="1395413"/>
            <a:chOff x="3917" y="678"/>
            <a:chExt cx="1391" cy="995"/>
          </a:xfrm>
        </p:grpSpPr>
        <p:sp>
          <p:nvSpPr>
            <p:cNvPr id="69659" name="Rectangle 27"/>
            <p:cNvSpPr>
              <a:spLocks noChangeAspect="1" noChangeArrowheads="1"/>
            </p:cNvSpPr>
            <p:nvPr/>
          </p:nvSpPr>
          <p:spPr bwMode="auto">
            <a:xfrm>
              <a:off x="3917" y="678"/>
              <a:ext cx="1391" cy="995"/>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60" name="Text Box 28"/>
            <p:cNvSpPr txBox="1">
              <a:spLocks noChangeAspect="1" noChangeArrowheads="1"/>
            </p:cNvSpPr>
            <p:nvPr/>
          </p:nvSpPr>
          <p:spPr bwMode="auto">
            <a:xfrm>
              <a:off x="3935" y="690"/>
              <a:ext cx="1356"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“Now” Measurement Zone Profile</a:t>
              </a:r>
            </a:p>
          </p:txBody>
        </p:sp>
        <p:sp>
          <p:nvSpPr>
            <p:cNvPr id="69661" name="AutoShape 29"/>
            <p:cNvSpPr>
              <a:spLocks noChangeAspect="1" noChangeArrowheads="1"/>
            </p:cNvSpPr>
            <p:nvPr/>
          </p:nvSpPr>
          <p:spPr bwMode="auto">
            <a:xfrm>
              <a:off x="4027" y="995"/>
              <a:ext cx="1171" cy="579"/>
            </a:xfrm>
            <a:prstGeom prst="roundRect">
              <a:avLst>
                <a:gd name="adj" fmla="val 16667"/>
              </a:avLst>
            </a:prstGeom>
            <a:solidFill>
              <a:schemeClr val="tx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69662" name="Group 30"/>
            <p:cNvGrpSpPr>
              <a:grpSpLocks noChangeAspect="1"/>
            </p:cNvGrpSpPr>
            <p:nvPr/>
          </p:nvGrpSpPr>
          <p:grpSpPr bwMode="auto">
            <a:xfrm>
              <a:off x="4038" y="1214"/>
              <a:ext cx="1150" cy="113"/>
              <a:chOff x="4031" y="1186"/>
              <a:chExt cx="1150" cy="113"/>
            </a:xfrm>
          </p:grpSpPr>
          <p:sp>
            <p:nvSpPr>
              <p:cNvPr id="69663" name="Line 31"/>
              <p:cNvSpPr>
                <a:spLocks noChangeAspect="1" noChangeShapeType="1"/>
              </p:cNvSpPr>
              <p:nvPr/>
            </p:nvSpPr>
            <p:spPr bwMode="auto">
              <a:xfrm>
                <a:off x="4031" y="1242"/>
                <a:ext cx="1150" cy="0"/>
              </a:xfrm>
              <a:prstGeom prst="line">
                <a:avLst/>
              </a:prstGeom>
              <a:noFill/>
              <a:ln w="1905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64" name="Freeform 32"/>
              <p:cNvSpPr>
                <a:spLocks noChangeAspect="1"/>
              </p:cNvSpPr>
              <p:nvPr/>
            </p:nvSpPr>
            <p:spPr bwMode="auto">
              <a:xfrm>
                <a:off x="4031" y="1186"/>
                <a:ext cx="1129" cy="113"/>
              </a:xfrm>
              <a:custGeom>
                <a:avLst/>
                <a:gdLst>
                  <a:gd name="T0" fmla="*/ 0 w 1129"/>
                  <a:gd name="T1" fmla="*/ 0 h 113"/>
                  <a:gd name="T2" fmla="*/ 91 w 1129"/>
                  <a:gd name="T3" fmla="*/ 113 h 113"/>
                  <a:gd name="T4" fmla="*/ 127 w 1129"/>
                  <a:gd name="T5" fmla="*/ 56 h 113"/>
                  <a:gd name="T6" fmla="*/ 190 w 1129"/>
                  <a:gd name="T7" fmla="*/ 99 h 113"/>
                  <a:gd name="T8" fmla="*/ 282 w 1129"/>
                  <a:gd name="T9" fmla="*/ 35 h 113"/>
                  <a:gd name="T10" fmla="*/ 402 w 1129"/>
                  <a:gd name="T11" fmla="*/ 92 h 113"/>
                  <a:gd name="T12" fmla="*/ 437 w 1129"/>
                  <a:gd name="T13" fmla="*/ 14 h 113"/>
                  <a:gd name="T14" fmla="*/ 529 w 1129"/>
                  <a:gd name="T15" fmla="*/ 21 h 113"/>
                  <a:gd name="T16" fmla="*/ 621 w 1129"/>
                  <a:gd name="T17" fmla="*/ 99 h 113"/>
                  <a:gd name="T18" fmla="*/ 663 w 1129"/>
                  <a:gd name="T19" fmla="*/ 21 h 113"/>
                  <a:gd name="T20" fmla="*/ 720 w 1129"/>
                  <a:gd name="T21" fmla="*/ 42 h 113"/>
                  <a:gd name="T22" fmla="*/ 818 w 1129"/>
                  <a:gd name="T23" fmla="*/ 35 h 113"/>
                  <a:gd name="T24" fmla="*/ 875 w 1129"/>
                  <a:gd name="T25" fmla="*/ 14 h 113"/>
                  <a:gd name="T26" fmla="*/ 945 w 1129"/>
                  <a:gd name="T27" fmla="*/ 70 h 113"/>
                  <a:gd name="T28" fmla="*/ 1044 w 1129"/>
                  <a:gd name="T29" fmla="*/ 92 h 113"/>
                  <a:gd name="T30" fmla="*/ 1129 w 1129"/>
                  <a:gd name="T31" fmla="*/ 2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9" h="113">
                    <a:moveTo>
                      <a:pt x="0" y="0"/>
                    </a:moveTo>
                    <a:lnTo>
                      <a:pt x="91" y="113"/>
                    </a:lnTo>
                    <a:lnTo>
                      <a:pt x="127" y="56"/>
                    </a:lnTo>
                    <a:lnTo>
                      <a:pt x="190" y="99"/>
                    </a:lnTo>
                    <a:lnTo>
                      <a:pt x="282" y="35"/>
                    </a:lnTo>
                    <a:lnTo>
                      <a:pt x="402" y="92"/>
                    </a:lnTo>
                    <a:lnTo>
                      <a:pt x="437" y="14"/>
                    </a:lnTo>
                    <a:lnTo>
                      <a:pt x="529" y="21"/>
                    </a:lnTo>
                    <a:lnTo>
                      <a:pt x="621" y="99"/>
                    </a:lnTo>
                    <a:lnTo>
                      <a:pt x="663" y="21"/>
                    </a:lnTo>
                    <a:lnTo>
                      <a:pt x="720" y="42"/>
                    </a:lnTo>
                    <a:lnTo>
                      <a:pt x="818" y="35"/>
                    </a:lnTo>
                    <a:lnTo>
                      <a:pt x="875" y="14"/>
                    </a:lnTo>
                    <a:lnTo>
                      <a:pt x="945" y="70"/>
                    </a:lnTo>
                    <a:lnTo>
                      <a:pt x="1044" y="92"/>
                    </a:lnTo>
                    <a:lnTo>
                      <a:pt x="1129" y="21"/>
                    </a:lnTo>
                  </a:path>
                </a:pathLst>
              </a:custGeom>
              <a:noFill/>
              <a:ln w="19050" cap="flat" cmpd="sng">
                <a:solidFill>
                  <a:srgbClr val="00CC00"/>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69665" name="Text Box 33"/>
          <p:cNvSpPr txBox="1">
            <a:spLocks noChangeAspect="1" noChangeArrowheads="1"/>
          </p:cNvSpPr>
          <p:nvPr/>
        </p:nvSpPr>
        <p:spPr bwMode="auto">
          <a:xfrm rot="-5400000">
            <a:off x="7708901" y="4231759"/>
            <a:ext cx="8255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Eng Units / Meas. Zone</a:t>
            </a:r>
          </a:p>
        </p:txBody>
      </p:sp>
      <p:sp>
        <p:nvSpPr>
          <p:cNvPr id="69666" name="Text Box 34"/>
          <p:cNvSpPr txBox="1">
            <a:spLocks noChangeAspect="1" noChangeArrowheads="1"/>
          </p:cNvSpPr>
          <p:nvPr/>
        </p:nvSpPr>
        <p:spPr bwMode="auto">
          <a:xfrm>
            <a:off x="8382000" y="4829175"/>
            <a:ext cx="10366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Volts</a:t>
            </a:r>
          </a:p>
        </p:txBody>
      </p:sp>
      <p:sp>
        <p:nvSpPr>
          <p:cNvPr id="69667" name="Freeform 35"/>
          <p:cNvSpPr>
            <a:spLocks noChangeAspect="1"/>
          </p:cNvSpPr>
          <p:nvPr/>
        </p:nvSpPr>
        <p:spPr bwMode="auto">
          <a:xfrm>
            <a:off x="8429625" y="4048125"/>
            <a:ext cx="958850" cy="692150"/>
          </a:xfrm>
          <a:custGeom>
            <a:avLst/>
            <a:gdLst>
              <a:gd name="T0" fmla="*/ 0 w 684"/>
              <a:gd name="T1" fmla="*/ 0 h 494"/>
              <a:gd name="T2" fmla="*/ 0 w 684"/>
              <a:gd name="T3" fmla="*/ 494 h 494"/>
              <a:gd name="T4" fmla="*/ 684 w 684"/>
              <a:gd name="T5" fmla="*/ 494 h 494"/>
            </a:gdLst>
            <a:ahLst/>
            <a:cxnLst>
              <a:cxn ang="0">
                <a:pos x="T0" y="T1"/>
              </a:cxn>
              <a:cxn ang="0">
                <a:pos x="T2" y="T3"/>
              </a:cxn>
              <a:cxn ang="0">
                <a:pos x="T4" y="T5"/>
              </a:cxn>
            </a:cxnLst>
            <a:rect l="0" t="0" r="r" b="b"/>
            <a:pathLst>
              <a:path w="684" h="494">
                <a:moveTo>
                  <a:pt x="0" y="0"/>
                </a:moveTo>
                <a:lnTo>
                  <a:pt x="0" y="494"/>
                </a:lnTo>
                <a:lnTo>
                  <a:pt x="684" y="494"/>
                </a:lnTo>
              </a:path>
            </a:pathLst>
          </a:custGeom>
          <a:noFill/>
          <a:ln w="1905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68" name="Arc 36"/>
          <p:cNvSpPr>
            <a:spLocks noChangeAspect="1"/>
          </p:cNvSpPr>
          <p:nvPr/>
        </p:nvSpPr>
        <p:spPr bwMode="auto">
          <a:xfrm flipH="1" flipV="1">
            <a:off x="8478839" y="4087814"/>
            <a:ext cx="841375" cy="5556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chemeClr val="tx1"/>
            </a:solidFill>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69" name="Freeform 37"/>
          <p:cNvSpPr>
            <a:spLocks noChangeAspect="1"/>
          </p:cNvSpPr>
          <p:nvPr/>
        </p:nvSpPr>
        <p:spPr bwMode="auto">
          <a:xfrm>
            <a:off x="8429625" y="4475164"/>
            <a:ext cx="285750" cy="255587"/>
          </a:xfrm>
          <a:custGeom>
            <a:avLst/>
            <a:gdLst>
              <a:gd name="T0" fmla="*/ 0 w 204"/>
              <a:gd name="T1" fmla="*/ 0 h 183"/>
              <a:gd name="T2" fmla="*/ 204 w 204"/>
              <a:gd name="T3" fmla="*/ 0 h 183"/>
              <a:gd name="T4" fmla="*/ 204 w 204"/>
              <a:gd name="T5" fmla="*/ 183 h 183"/>
            </a:gdLst>
            <a:ahLst/>
            <a:cxnLst>
              <a:cxn ang="0">
                <a:pos x="T0" y="T1"/>
              </a:cxn>
              <a:cxn ang="0">
                <a:pos x="T2" y="T3"/>
              </a:cxn>
              <a:cxn ang="0">
                <a:pos x="T4" y="T5"/>
              </a:cxn>
            </a:cxnLst>
            <a:rect l="0" t="0" r="r" b="b"/>
            <a:pathLst>
              <a:path w="204" h="183">
                <a:moveTo>
                  <a:pt x="0" y="0"/>
                </a:moveTo>
                <a:lnTo>
                  <a:pt x="204" y="0"/>
                </a:lnTo>
                <a:lnTo>
                  <a:pt x="204" y="183"/>
                </a:lnTo>
              </a:path>
            </a:pathLst>
          </a:custGeom>
          <a:noFill/>
          <a:ln w="127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70" name="Text Box 38"/>
          <p:cNvSpPr txBox="1">
            <a:spLocks noChangeAspect="1" noChangeArrowheads="1"/>
          </p:cNvSpPr>
          <p:nvPr/>
        </p:nvSpPr>
        <p:spPr bwMode="auto">
          <a:xfrm>
            <a:off x="7791451" y="3609976"/>
            <a:ext cx="19018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1000" b="0" i="0" u="none" strike="noStrike" kern="1200" cap="none" spc="0" normalizeH="0" baseline="0" noProof="0">
                <a:ln>
                  <a:noFill/>
                </a:ln>
                <a:solidFill>
                  <a:srgbClr val="000000"/>
                </a:solidFill>
                <a:effectLst/>
                <a:uLnTx/>
                <a:uFillTx/>
                <a:latin typeface="Arial" charset="0"/>
                <a:ea typeface="+mn-ea"/>
                <a:cs typeface="+mn-cs"/>
              </a:rPr>
              <a:t>Da Vinci Application Server</a:t>
            </a:r>
          </a:p>
        </p:txBody>
      </p:sp>
      <p:sp>
        <p:nvSpPr>
          <p:cNvPr id="69671" name="Rectangle 39"/>
          <p:cNvSpPr>
            <a:spLocks noChangeAspect="1" noChangeArrowheads="1"/>
          </p:cNvSpPr>
          <p:nvPr/>
        </p:nvSpPr>
        <p:spPr bwMode="auto">
          <a:xfrm>
            <a:off x="5073651" y="4781551"/>
            <a:ext cx="2486025" cy="1266825"/>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72" name="Text Box 40"/>
          <p:cNvSpPr txBox="1">
            <a:spLocks noChangeAspect="1" noChangeArrowheads="1"/>
          </p:cNvSpPr>
          <p:nvPr/>
        </p:nvSpPr>
        <p:spPr bwMode="auto">
          <a:xfrm>
            <a:off x="5054601" y="4797425"/>
            <a:ext cx="254476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Precision Measurement Processor</a:t>
            </a:r>
          </a:p>
        </p:txBody>
      </p:sp>
      <p:sp>
        <p:nvSpPr>
          <p:cNvPr id="69673" name="Text Box 41"/>
          <p:cNvSpPr txBox="1">
            <a:spLocks noChangeAspect="1" noChangeArrowheads="1"/>
          </p:cNvSpPr>
          <p:nvPr/>
        </p:nvSpPr>
        <p:spPr bwMode="auto">
          <a:xfrm>
            <a:off x="5453064" y="5014913"/>
            <a:ext cx="172402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Samples allocation to measurement zones</a:t>
            </a:r>
          </a:p>
        </p:txBody>
      </p:sp>
      <p:grpSp>
        <p:nvGrpSpPr>
          <p:cNvPr id="69674" name="Group 42"/>
          <p:cNvGrpSpPr>
            <a:grpSpLocks noChangeAspect="1"/>
          </p:cNvGrpSpPr>
          <p:nvPr/>
        </p:nvGrpSpPr>
        <p:grpSpPr bwMode="auto">
          <a:xfrm>
            <a:off x="5314951" y="5614988"/>
            <a:ext cx="2003425" cy="317500"/>
            <a:chOff x="2164" y="3368"/>
            <a:chExt cx="1428" cy="226"/>
          </a:xfrm>
        </p:grpSpPr>
        <p:sp>
          <p:nvSpPr>
            <p:cNvPr id="69675" name="Rectangle 43"/>
            <p:cNvSpPr>
              <a:spLocks noChangeAspect="1" noChangeArrowheads="1"/>
            </p:cNvSpPr>
            <p:nvPr/>
          </p:nvSpPr>
          <p:spPr bwMode="auto">
            <a:xfrm>
              <a:off x="2165" y="3454"/>
              <a:ext cx="277" cy="134"/>
            </a:xfrm>
            <a:prstGeom prst="rect">
              <a:avLst/>
            </a:prstGeom>
            <a:solidFill>
              <a:srgbClr val="FF33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76" name="Rectangle 44"/>
            <p:cNvSpPr>
              <a:spLocks noChangeAspect="1" noChangeArrowheads="1"/>
            </p:cNvSpPr>
            <p:nvPr/>
          </p:nvSpPr>
          <p:spPr bwMode="auto">
            <a:xfrm>
              <a:off x="2448" y="3411"/>
              <a:ext cx="283" cy="177"/>
            </a:xfrm>
            <a:prstGeom prst="rect">
              <a:avLst/>
            </a:prstGeom>
            <a:solidFill>
              <a:srgbClr val="FF33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77" name="Rectangle 45"/>
            <p:cNvSpPr>
              <a:spLocks noChangeAspect="1" noChangeArrowheads="1"/>
            </p:cNvSpPr>
            <p:nvPr/>
          </p:nvSpPr>
          <p:spPr bwMode="auto">
            <a:xfrm>
              <a:off x="2736" y="3454"/>
              <a:ext cx="283" cy="134"/>
            </a:xfrm>
            <a:prstGeom prst="rect">
              <a:avLst/>
            </a:prstGeom>
            <a:solidFill>
              <a:srgbClr val="FF33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78" name="Rectangle 46"/>
            <p:cNvSpPr>
              <a:spLocks noChangeAspect="1" noChangeArrowheads="1"/>
            </p:cNvSpPr>
            <p:nvPr/>
          </p:nvSpPr>
          <p:spPr bwMode="auto">
            <a:xfrm>
              <a:off x="3022" y="3489"/>
              <a:ext cx="283" cy="99"/>
            </a:xfrm>
            <a:prstGeom prst="rect">
              <a:avLst/>
            </a:prstGeom>
            <a:solidFill>
              <a:srgbClr val="FF33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79" name="Rectangle 47"/>
            <p:cNvSpPr>
              <a:spLocks noChangeAspect="1" noChangeArrowheads="1"/>
            </p:cNvSpPr>
            <p:nvPr/>
          </p:nvSpPr>
          <p:spPr bwMode="auto">
            <a:xfrm>
              <a:off x="3305" y="3461"/>
              <a:ext cx="286" cy="127"/>
            </a:xfrm>
            <a:prstGeom prst="rect">
              <a:avLst/>
            </a:prstGeom>
            <a:solidFill>
              <a:srgbClr val="FF33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80" name="Line 48"/>
            <p:cNvSpPr>
              <a:spLocks noChangeAspect="1" noChangeShapeType="1"/>
            </p:cNvSpPr>
            <p:nvPr/>
          </p:nvSpPr>
          <p:spPr bwMode="auto">
            <a:xfrm>
              <a:off x="2164" y="3368"/>
              <a:ext cx="0" cy="226"/>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81" name="Line 49"/>
            <p:cNvSpPr>
              <a:spLocks noChangeAspect="1" noChangeShapeType="1"/>
            </p:cNvSpPr>
            <p:nvPr/>
          </p:nvSpPr>
          <p:spPr bwMode="auto">
            <a:xfrm>
              <a:off x="2449" y="3368"/>
              <a:ext cx="0" cy="226"/>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82" name="Line 50"/>
            <p:cNvSpPr>
              <a:spLocks noChangeAspect="1" noChangeShapeType="1"/>
            </p:cNvSpPr>
            <p:nvPr/>
          </p:nvSpPr>
          <p:spPr bwMode="auto">
            <a:xfrm>
              <a:off x="2735" y="3368"/>
              <a:ext cx="0" cy="226"/>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83" name="Line 51"/>
            <p:cNvSpPr>
              <a:spLocks noChangeAspect="1" noChangeShapeType="1"/>
            </p:cNvSpPr>
            <p:nvPr/>
          </p:nvSpPr>
          <p:spPr bwMode="auto">
            <a:xfrm>
              <a:off x="3020" y="3368"/>
              <a:ext cx="0" cy="226"/>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84" name="Line 52"/>
            <p:cNvSpPr>
              <a:spLocks noChangeAspect="1" noChangeShapeType="1"/>
            </p:cNvSpPr>
            <p:nvPr/>
          </p:nvSpPr>
          <p:spPr bwMode="auto">
            <a:xfrm>
              <a:off x="3306" y="3368"/>
              <a:ext cx="0" cy="226"/>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85" name="Line 53"/>
            <p:cNvSpPr>
              <a:spLocks noChangeAspect="1" noChangeShapeType="1"/>
            </p:cNvSpPr>
            <p:nvPr/>
          </p:nvSpPr>
          <p:spPr bwMode="auto">
            <a:xfrm>
              <a:off x="3592" y="3368"/>
              <a:ext cx="0" cy="226"/>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69686" name="Text Box 54"/>
          <p:cNvSpPr txBox="1">
            <a:spLocks noChangeAspect="1" noChangeArrowheads="1"/>
          </p:cNvSpPr>
          <p:nvPr/>
        </p:nvSpPr>
        <p:spPr bwMode="auto">
          <a:xfrm>
            <a:off x="3759201" y="2846388"/>
            <a:ext cx="1069975" cy="230832"/>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Anti-alias filter</a:t>
            </a:r>
          </a:p>
        </p:txBody>
      </p:sp>
      <p:sp>
        <p:nvSpPr>
          <p:cNvPr id="69687" name="Text Box 55"/>
          <p:cNvSpPr txBox="1">
            <a:spLocks noChangeAspect="1" noChangeArrowheads="1"/>
          </p:cNvSpPr>
          <p:nvPr/>
        </p:nvSpPr>
        <p:spPr bwMode="auto">
          <a:xfrm>
            <a:off x="3759201" y="3543301"/>
            <a:ext cx="1069975" cy="377825"/>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lang="en-US" altLang="de-DE" sz="900">
                <a:solidFill>
                  <a:srgbClr val="000000"/>
                </a:solidFill>
                <a:latin typeface="Arial" charset="0"/>
              </a:rPr>
              <a:t>4</a:t>
            </a: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000 samples / sec</a:t>
            </a:r>
          </a:p>
        </p:txBody>
      </p:sp>
      <p:sp>
        <p:nvSpPr>
          <p:cNvPr id="69688" name="Line 56"/>
          <p:cNvSpPr>
            <a:spLocks noChangeAspect="1" noChangeShapeType="1"/>
          </p:cNvSpPr>
          <p:nvPr/>
        </p:nvSpPr>
        <p:spPr bwMode="auto">
          <a:xfrm>
            <a:off x="5329239" y="5649914"/>
            <a:ext cx="376237" cy="1587"/>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89" name="Text Box 57"/>
          <p:cNvSpPr txBox="1">
            <a:spLocks noChangeAspect="1" noChangeArrowheads="1"/>
          </p:cNvSpPr>
          <p:nvPr/>
        </p:nvSpPr>
        <p:spPr bwMode="auto">
          <a:xfrm>
            <a:off x="5140325" y="5394325"/>
            <a:ext cx="769938"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de-DE" sz="900" b="0" i="0" u="none" strike="noStrike" kern="1200" cap="none" spc="0" normalizeH="0" baseline="0" noProof="0">
                <a:ln>
                  <a:noFill/>
                </a:ln>
                <a:solidFill>
                  <a:srgbClr val="000000"/>
                </a:solidFill>
                <a:effectLst/>
                <a:uLnTx/>
                <a:uFillTx/>
                <a:latin typeface="Arial" charset="0"/>
                <a:ea typeface="+mn-ea"/>
                <a:cs typeface="+mn-cs"/>
              </a:rPr>
              <a:t>2 - 5 mm</a:t>
            </a:r>
          </a:p>
        </p:txBody>
      </p:sp>
      <p:sp>
        <p:nvSpPr>
          <p:cNvPr id="69690" name="AutoShape 58"/>
          <p:cNvSpPr>
            <a:spLocks noChangeArrowheads="1"/>
          </p:cNvSpPr>
          <p:nvPr/>
        </p:nvSpPr>
        <p:spPr bwMode="auto">
          <a:xfrm rot="-16221588">
            <a:off x="3571876" y="1552576"/>
            <a:ext cx="1036637" cy="87471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alpha val="50000"/>
            </a:scheme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de-AT"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91" name="Text Box 59"/>
          <p:cNvSpPr txBox="1">
            <a:spLocks noChangeAspect="1" noChangeArrowheads="1"/>
          </p:cNvSpPr>
          <p:nvPr/>
        </p:nvSpPr>
        <p:spPr bwMode="auto">
          <a:xfrm>
            <a:off x="2286001" y="1447801"/>
            <a:ext cx="1382713" cy="409575"/>
          </a:xfrm>
          <a:prstGeom prst="rect">
            <a:avLst/>
          </a:prstGeom>
          <a:solidFill>
            <a:srgbClr val="FFFF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2713" indent="-112713">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marL="112713" marR="0" lvl="0" indent="-112713" algn="ctr" defTabSz="457200" rtl="0" eaLnBrk="0" fontAlgn="base" latinLnBrk="0" hangingPunct="0">
              <a:lnSpc>
                <a:spcPct val="100000"/>
              </a:lnSpc>
              <a:spcBef>
                <a:spcPct val="0"/>
              </a:spcBef>
              <a:spcAft>
                <a:spcPct val="0"/>
              </a:spcAft>
              <a:buClrTx/>
              <a:buSzTx/>
              <a:buFontTx/>
              <a:buNone/>
              <a:tabLst/>
              <a:defRPr/>
            </a:pPr>
            <a:r>
              <a:rPr kumimoji="0" lang="en-US" altLang="de-DE"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Precision Sensor analogue outputs</a:t>
            </a:r>
            <a:endParaRPr kumimoji="0" lang="en-US" altLang="de-DE" sz="9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5550406"/>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PMP</a:t>
            </a:r>
          </a:p>
        </p:txBody>
      </p:sp>
      <p:sp>
        <p:nvSpPr>
          <p:cNvPr id="3" name="Slide Number Placeholder 2"/>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9814D0C-58DA-754D-96DF-668AE432F1BF}" type="slidenum">
              <a:rPr kumimoji="0" lang="en-US" sz="1100" b="1" i="0" u="none" strike="noStrike" kern="1200" cap="none" spc="0" normalizeH="0" baseline="0" noProof="0" smtClean="0">
                <a:ln>
                  <a:noFill/>
                </a:ln>
                <a:solidFill>
                  <a:srgbClr val="FFFFFF"/>
                </a:solidFill>
                <a:effectLst/>
                <a:uLnTx/>
                <a:uFillTx/>
                <a:latin typeface="Arial"/>
                <a:ea typeface="+mn-ea"/>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1100" b="1" i="0" u="none" strike="noStrike" kern="1200" cap="none" spc="0" normalizeH="0" baseline="0" noProof="0" dirty="0">
              <a:ln>
                <a:noFill/>
              </a:ln>
              <a:solidFill>
                <a:srgbClr val="FFFFFF"/>
              </a:solidFill>
              <a:effectLst/>
              <a:uLnTx/>
              <a:uFillTx/>
              <a:latin typeface="Arial"/>
              <a:ea typeface="+mn-ea"/>
            </a:endParaRPr>
          </a:p>
        </p:txBody>
      </p:sp>
      <p:sp>
        <p:nvSpPr>
          <p:cNvPr id="4" name="Content Placeholder 3"/>
          <p:cNvSpPr>
            <a:spLocks noGrp="1"/>
          </p:cNvSpPr>
          <p:nvPr>
            <p:ph sz="quarter" idx="12"/>
          </p:nvPr>
        </p:nvSpPr>
        <p:spPr/>
        <p:txBody>
          <a:bodyPr/>
          <a:lstStyle/>
          <a:p>
            <a:r>
              <a:rPr lang="en-US" dirty="0"/>
              <a:t>Next generation scanner interface</a:t>
            </a:r>
          </a:p>
          <a:p>
            <a:pPr lvl="1"/>
            <a:r>
              <a:rPr lang="en-US" dirty="0"/>
              <a:t>Utilizes Honeywell’s multipurpose Ethernet Data Acquisition I/O board</a:t>
            </a:r>
            <a:br>
              <a:rPr lang="en-US" dirty="0"/>
            </a:br>
            <a:r>
              <a:rPr lang="en-US" dirty="0"/>
              <a:t>which was developed for the Experion MX Q4000-80 scanner</a:t>
            </a:r>
          </a:p>
          <a:p>
            <a:pPr lvl="1"/>
            <a:r>
              <a:rPr lang="en-US" dirty="0"/>
              <a:t>Avoids commercial computing hardware to extend supportable lifespan</a:t>
            </a:r>
          </a:p>
          <a:p>
            <a:endParaRPr lang="en-US" dirty="0"/>
          </a:p>
          <a:p>
            <a:r>
              <a:rPr lang="en-US" dirty="0"/>
              <a:t>Supports current (except Q4000-80), and most legacy, scanners and</a:t>
            </a:r>
            <a:br>
              <a:rPr lang="en-US" dirty="0"/>
            </a:br>
            <a:r>
              <a:rPr lang="en-US" dirty="0"/>
              <a:t>sensors </a:t>
            </a:r>
          </a:p>
          <a:p>
            <a:endParaRPr lang="en-US" dirty="0"/>
          </a:p>
          <a:p>
            <a:r>
              <a:rPr lang="en-US" dirty="0"/>
              <a:t>Drop in replacement for legacy internal and remote PMPs with </a:t>
            </a:r>
            <a:br>
              <a:rPr lang="en-US" dirty="0"/>
            </a:br>
            <a:r>
              <a:rPr lang="en-US" dirty="0"/>
              <a:t>obsolete electronics</a:t>
            </a:r>
          </a:p>
          <a:p>
            <a:pPr lvl="1"/>
            <a:r>
              <a:rPr lang="en-US" dirty="0"/>
              <a:t>Avoids labor intensive, high risk, “box of parts” upgrade</a:t>
            </a:r>
            <a:br>
              <a:rPr lang="en-US" dirty="0"/>
            </a:br>
            <a:r>
              <a:rPr lang="en-US" dirty="0"/>
              <a:t>from ISA to PCI</a:t>
            </a:r>
          </a:p>
          <a:p>
            <a:endParaRPr lang="en-US" dirty="0"/>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8805071" y="3525889"/>
            <a:ext cx="2388127" cy="2937971"/>
          </a:xfrm>
          <a:prstGeom prst="rect">
            <a:avLst/>
          </a:prstGeom>
        </p:spPr>
      </p:pic>
      <p:pic>
        <p:nvPicPr>
          <p:cNvPr id="6" name="Picture 5"/>
          <p:cNvPicPr>
            <a:picLocks noChangeAspect="1"/>
          </p:cNvPicPr>
          <p:nvPr/>
        </p:nvPicPr>
        <p:blipFill>
          <a:blip r:embed="rId3"/>
          <a:stretch>
            <a:fillRect/>
          </a:stretch>
        </p:blipFill>
        <p:spPr>
          <a:xfrm>
            <a:off x="9189509" y="239164"/>
            <a:ext cx="1619250" cy="3124200"/>
          </a:xfrm>
          <a:prstGeom prst="rect">
            <a:avLst/>
          </a:prstGeom>
        </p:spPr>
      </p:pic>
    </p:spTree>
    <p:extLst>
      <p:ext uri="{BB962C8B-B14F-4D97-AF65-F5344CB8AC3E}">
        <p14:creationId xmlns:p14="http://schemas.microsoft.com/office/powerpoint/2010/main" val="2050848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Rectangle 11"/>
          <p:cNvSpPr>
            <a:spLocks noGrp="1" noChangeArrowheads="1"/>
          </p:cNvSpPr>
          <p:nvPr>
            <p:ph type="title"/>
          </p:nvPr>
        </p:nvSpPr>
        <p:spPr>
          <a:xfrm>
            <a:off x="927049" y="401638"/>
            <a:ext cx="8442808" cy="406400"/>
          </a:xfrm>
        </p:spPr>
        <p:txBody>
          <a:bodyPr/>
          <a:lstStyle/>
          <a:p>
            <a:r>
              <a:rPr lang="en-US" altLang="de-DE" dirty="0"/>
              <a:t>Q4000 Scanner over 6m Web Width</a:t>
            </a:r>
          </a:p>
        </p:txBody>
      </p:sp>
      <p:pic>
        <p:nvPicPr>
          <p:cNvPr id="4" name="Picture 3"/>
          <p:cNvPicPr>
            <a:picLocks noChangeAspect="1"/>
          </p:cNvPicPr>
          <p:nvPr/>
        </p:nvPicPr>
        <p:blipFill>
          <a:blip r:embed="rId3"/>
          <a:stretch>
            <a:fillRect/>
          </a:stretch>
        </p:blipFill>
        <p:spPr>
          <a:xfrm>
            <a:off x="3264372" y="1417982"/>
            <a:ext cx="1887752" cy="4018146"/>
          </a:xfrm>
          <a:prstGeom prst="rect">
            <a:avLst/>
          </a:prstGeom>
        </p:spPr>
      </p:pic>
    </p:spTree>
    <p:extLst>
      <p:ext uri="{BB962C8B-B14F-4D97-AF65-F5344CB8AC3E}">
        <p14:creationId xmlns:p14="http://schemas.microsoft.com/office/powerpoint/2010/main" val="3477124245"/>
      </p:ext>
    </p:extLst>
  </p:cSld>
  <p:clrMapOvr>
    <a:masterClrMapping/>
  </p:clrMapOvr>
  <p:transition spd="med">
    <p:wipe dir="r"/>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4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2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HON_Honeywell PPT Template 16X9_V43 potx (1)">
  <a:themeElements>
    <a:clrScheme name="HON">
      <a:dk1>
        <a:srgbClr val="707070"/>
      </a:dk1>
      <a:lt1>
        <a:srgbClr val="FFFFFF"/>
      </a:lt1>
      <a:dk2>
        <a:srgbClr val="E1261C"/>
      </a:dk2>
      <a:lt2>
        <a:srgbClr val="000000"/>
      </a:lt2>
      <a:accent1>
        <a:srgbClr val="FFC627"/>
      </a:accent1>
      <a:accent2>
        <a:srgbClr val="F37021"/>
      </a:accent2>
      <a:accent3>
        <a:srgbClr val="1792E5"/>
      </a:accent3>
      <a:accent4>
        <a:srgbClr val="FFFFFF"/>
      </a:accent4>
      <a:accent5>
        <a:srgbClr val="FFFFFF"/>
      </a:accent5>
      <a:accent6>
        <a:srgbClr val="FFFFFF"/>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893E7C-C64B-48A0-AE6C-701139BAEC6A}" vid="{6CAFCD13-3A25-4721-919D-81C3F78750BB}"/>
    </a:ext>
  </a:extLst>
</a:theme>
</file>

<file path=ppt/theme/theme10.xml><?xml version="1.0" encoding="utf-8"?>
<a:theme xmlns:a="http://schemas.openxmlformats.org/drawingml/2006/main" name="1_Honeywell">
  <a:themeElements>
    <a:clrScheme name="Honeywell">
      <a:dk1>
        <a:sysClr val="windowText" lastClr="000000"/>
      </a:dk1>
      <a:lt1>
        <a:sysClr val="window" lastClr="FFFFFF"/>
      </a:lt1>
      <a:dk2>
        <a:srgbClr val="0069AA"/>
      </a:dk2>
      <a:lt2>
        <a:srgbClr val="EE3124"/>
      </a:lt2>
      <a:accent1>
        <a:srgbClr val="387C2B"/>
      </a:accent1>
      <a:accent2>
        <a:srgbClr val="CFD4D8"/>
      </a:accent2>
      <a:accent3>
        <a:srgbClr val="0096D6"/>
      </a:accent3>
      <a:accent4>
        <a:srgbClr val="9FA617"/>
      </a:accent4>
      <a:accent5>
        <a:srgbClr val="6A737B"/>
      </a:accent5>
      <a:accent6>
        <a:srgbClr val="D39D60"/>
      </a:accent6>
      <a:hlink>
        <a:srgbClr val="0069AA"/>
      </a:hlink>
      <a:folHlink>
        <a:srgbClr val="6A737B"/>
      </a:folHlink>
    </a:clrScheme>
    <a:fontScheme name="Honeywel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Honeywell Theme">
  <a:themeElements>
    <a:clrScheme name="HON">
      <a:dk1>
        <a:srgbClr val="707070"/>
      </a:dk1>
      <a:lt1>
        <a:srgbClr val="FFFFFF"/>
      </a:lt1>
      <a:dk2>
        <a:srgbClr val="E1261C"/>
      </a:dk2>
      <a:lt2>
        <a:srgbClr val="000000"/>
      </a:lt2>
      <a:accent1>
        <a:srgbClr val="FFC627"/>
      </a:accent1>
      <a:accent2>
        <a:srgbClr val="F37021"/>
      </a:accent2>
      <a:accent3>
        <a:srgbClr val="1792E5"/>
      </a:accent3>
      <a:accent4>
        <a:srgbClr val="FFFFFF"/>
      </a:accent4>
      <a:accent5>
        <a:srgbClr val="FFFFFF"/>
      </a:accent5>
      <a:accent6>
        <a:srgbClr val="FFFFFF"/>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893E7C-C64B-48A0-AE6C-701139BAEC6A}" vid="{97AF6BF6-F2E8-447B-B082-0414A206BCBA}"/>
    </a:ext>
  </a:extLst>
</a:theme>
</file>

<file path=ppt/theme/theme12.xml><?xml version="1.0" encoding="utf-8"?>
<a:theme xmlns:a="http://schemas.openxmlformats.org/drawingml/2006/main" name="Honeywell PP Template 16x9 format_4.30.2014">
  <a:themeElements>
    <a:clrScheme name="Custom 1">
      <a:dk1>
        <a:srgbClr val="000000"/>
      </a:dk1>
      <a:lt1>
        <a:srgbClr val="FFFFFF"/>
      </a:lt1>
      <a:dk2>
        <a:srgbClr val="000000"/>
      </a:dk2>
      <a:lt2>
        <a:srgbClr val="FFFFFF"/>
      </a:lt2>
      <a:accent1>
        <a:srgbClr val="EE3124"/>
      </a:accent1>
      <a:accent2>
        <a:srgbClr val="C4C4C4"/>
      </a:accent2>
      <a:accent3>
        <a:srgbClr val="7F7F7F"/>
      </a:accent3>
      <a:accent4>
        <a:srgbClr val="3E6BEA"/>
      </a:accent4>
      <a:accent5>
        <a:srgbClr val="D8D8D8"/>
      </a:accent5>
      <a:accent6>
        <a:srgbClr val="000072"/>
      </a:accent6>
      <a:hlink>
        <a:srgbClr val="FF00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HON_Honeywell PPT Template 16X9_V43 potx (1)">
  <a:themeElements>
    <a:clrScheme name="HON">
      <a:dk1>
        <a:srgbClr val="707070"/>
      </a:dk1>
      <a:lt1>
        <a:srgbClr val="FFFFFF"/>
      </a:lt1>
      <a:dk2>
        <a:srgbClr val="E1261C"/>
      </a:dk2>
      <a:lt2>
        <a:srgbClr val="000000"/>
      </a:lt2>
      <a:accent1>
        <a:srgbClr val="FFC627"/>
      </a:accent1>
      <a:accent2>
        <a:srgbClr val="F37021"/>
      </a:accent2>
      <a:accent3>
        <a:srgbClr val="1792E5"/>
      </a:accent3>
      <a:accent4>
        <a:srgbClr val="FFFFFF"/>
      </a:accent4>
      <a:accent5>
        <a:srgbClr val="FFFFFF"/>
      </a:accent5>
      <a:accent6>
        <a:srgbClr val="FFFFFF"/>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893E7C-C64B-48A0-AE6C-701139BAEC6A}" vid="{D5616454-852D-4DFE-AC3D-A494C535E6ED}"/>
    </a:ext>
  </a:extLst>
</a:theme>
</file>

<file path=ppt/theme/theme3.xml><?xml version="1.0" encoding="utf-8"?>
<a:theme xmlns:a="http://schemas.openxmlformats.org/drawingml/2006/main" name="Honeywell Single Image Cover">
  <a:themeElements>
    <a:clrScheme name="HON">
      <a:dk1>
        <a:srgbClr val="707070"/>
      </a:dk1>
      <a:lt1>
        <a:srgbClr val="FFFFFF"/>
      </a:lt1>
      <a:dk2>
        <a:srgbClr val="E1261C"/>
      </a:dk2>
      <a:lt2>
        <a:srgbClr val="000000"/>
      </a:lt2>
      <a:accent1>
        <a:srgbClr val="FFC627"/>
      </a:accent1>
      <a:accent2>
        <a:srgbClr val="F37021"/>
      </a:accent2>
      <a:accent3>
        <a:srgbClr val="1792E5"/>
      </a:accent3>
      <a:accent4>
        <a:srgbClr val="FFFFFF"/>
      </a:accent4>
      <a:accent5>
        <a:srgbClr val="FFFFFF"/>
      </a:accent5>
      <a:accent6>
        <a:srgbClr val="FFFFFF"/>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893E7C-C64B-48A0-AE6C-701139BAEC6A}" vid="{AA79726D-6329-41C3-8377-630B7F0E6D19}"/>
    </a:ext>
  </a:extLst>
</a:theme>
</file>

<file path=ppt/theme/theme4.xml><?xml version="1.0" encoding="utf-8"?>
<a:theme xmlns:a="http://schemas.openxmlformats.org/drawingml/2006/main" name="Honeywell Theme">
  <a:themeElements>
    <a:clrScheme name="HON">
      <a:dk1>
        <a:srgbClr val="707070"/>
      </a:dk1>
      <a:lt1>
        <a:srgbClr val="FFFFFF"/>
      </a:lt1>
      <a:dk2>
        <a:srgbClr val="E1261C"/>
      </a:dk2>
      <a:lt2>
        <a:srgbClr val="000000"/>
      </a:lt2>
      <a:accent1>
        <a:srgbClr val="FFC627"/>
      </a:accent1>
      <a:accent2>
        <a:srgbClr val="F37021"/>
      </a:accent2>
      <a:accent3>
        <a:srgbClr val="1792E5"/>
      </a:accent3>
      <a:accent4>
        <a:srgbClr val="FFFFFF"/>
      </a:accent4>
      <a:accent5>
        <a:srgbClr val="FFFFFF"/>
      </a:accent5>
      <a:accent6>
        <a:srgbClr val="FFFFFF"/>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893E7C-C64B-48A0-AE6C-701139BAEC6A}" vid="{317D921E-F893-4052-BF62-19362CB65AC5}"/>
    </a:ext>
  </a:extLst>
</a:theme>
</file>

<file path=ppt/theme/theme5.xml><?xml version="1.0" encoding="utf-8"?>
<a:theme xmlns:a="http://schemas.openxmlformats.org/drawingml/2006/main" name="2_Honeywell Theme">
  <a:themeElements>
    <a:clrScheme name="HON">
      <a:dk1>
        <a:srgbClr val="707070"/>
      </a:dk1>
      <a:lt1>
        <a:srgbClr val="FFFFFF"/>
      </a:lt1>
      <a:dk2>
        <a:srgbClr val="E1261C"/>
      </a:dk2>
      <a:lt2>
        <a:srgbClr val="000000"/>
      </a:lt2>
      <a:accent1>
        <a:srgbClr val="FFC627"/>
      </a:accent1>
      <a:accent2>
        <a:srgbClr val="F37021"/>
      </a:accent2>
      <a:accent3>
        <a:srgbClr val="1792E5"/>
      </a:accent3>
      <a:accent4>
        <a:srgbClr val="FFFFFF"/>
      </a:accent4>
      <a:accent5>
        <a:srgbClr val="FFFFFF"/>
      </a:accent5>
      <a:accent6>
        <a:srgbClr val="FFFFFF"/>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48893E7C-C64B-48A0-AE6C-701139BAEC6A}" vid="{97AF6BF6-F2E8-447B-B082-0414A206BCBA}"/>
    </a:ext>
  </a:extLst>
</a:theme>
</file>

<file path=ppt/theme/theme6.xml><?xml version="1.0" encoding="utf-8"?>
<a:theme xmlns:a="http://schemas.openxmlformats.org/drawingml/2006/main" name="1_Honeywell Theme">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pPr>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lgn="ctr">
          <a:defRPr dirty="0" smtClean="0">
            <a:solidFill>
              <a:schemeClr val="accent3"/>
            </a:solidFill>
          </a:defRPr>
        </a:defPPr>
      </a:lstStyle>
      <a:style>
        <a:lnRef idx="2">
          <a:schemeClr val="accent3"/>
        </a:lnRef>
        <a:fillRef idx="1">
          <a:schemeClr val="lt1"/>
        </a:fillRef>
        <a:effectRef idx="0">
          <a:schemeClr val="accent3"/>
        </a:effectRef>
        <a:fontRef idx="minor">
          <a:schemeClr val="dk1"/>
        </a:fontRef>
      </a:style>
    </a:spDef>
    <a:lnDef>
      <a:spPr>
        <a:ln w="12700" cmpd="sng">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6" id="{73FDE494-8B1D-4D88-80B0-A69F347B606A}" vid="{058B3932-1797-4B68-A1B1-85E50FEDE3FB}"/>
    </a:ext>
  </a:extLst>
</a:theme>
</file>

<file path=ppt/theme/theme7.xml><?xml version="1.0" encoding="utf-8"?>
<a:theme xmlns:a="http://schemas.openxmlformats.org/drawingml/2006/main" name="1_Honeywell Single Image Cover">
  <a:themeElements>
    <a:clrScheme name="Colors - Honeywell's Brand">
      <a:dk1>
        <a:srgbClr val="000000"/>
      </a:dk1>
      <a:lt1>
        <a:srgbClr val="FFFFFF"/>
      </a:lt1>
      <a:dk2>
        <a:srgbClr val="E1261C"/>
      </a:dk2>
      <a:lt2>
        <a:srgbClr val="FFFFFF"/>
      </a:lt2>
      <a:accent1>
        <a:srgbClr val="E1261C"/>
      </a:accent1>
      <a:accent2>
        <a:srgbClr val="FFC627"/>
      </a:accent2>
      <a:accent3>
        <a:srgbClr val="707070"/>
      </a:accent3>
      <a:accent4>
        <a:srgbClr val="F37021"/>
      </a:accent4>
      <a:accent5>
        <a:srgbClr val="1792E5"/>
      </a:accent5>
      <a:accent6>
        <a:srgbClr val="000000"/>
      </a:accent6>
      <a:hlink>
        <a:srgbClr val="707070"/>
      </a:hlink>
      <a:folHlink>
        <a:srgbClr val="E1261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cmpd="sng">
          <a:solidFill>
            <a:srgbClr val="7F7F7F"/>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oneywell PPT Template 16X9 Wide V3.6" id="{73FDE494-8B1D-4D88-80B0-A69F347B606A}" vid="{CA153059-6B70-40A3-8D13-FA41F6E7C73D}"/>
    </a:ext>
  </a:extLst>
</a:theme>
</file>

<file path=ppt/theme/theme8.xml><?xml version="1.0" encoding="utf-8"?>
<a:theme xmlns:a="http://schemas.openxmlformats.org/drawingml/2006/main" name="Honeywell">
  <a:themeElements>
    <a:clrScheme name="Honeywell">
      <a:dk1>
        <a:sysClr val="windowText" lastClr="000000"/>
      </a:dk1>
      <a:lt1>
        <a:sysClr val="window" lastClr="FFFFFF"/>
      </a:lt1>
      <a:dk2>
        <a:srgbClr val="0069AA"/>
      </a:dk2>
      <a:lt2>
        <a:srgbClr val="EE3124"/>
      </a:lt2>
      <a:accent1>
        <a:srgbClr val="387C2B"/>
      </a:accent1>
      <a:accent2>
        <a:srgbClr val="CFD4D8"/>
      </a:accent2>
      <a:accent3>
        <a:srgbClr val="0096D6"/>
      </a:accent3>
      <a:accent4>
        <a:srgbClr val="9FA617"/>
      </a:accent4>
      <a:accent5>
        <a:srgbClr val="6A737B"/>
      </a:accent5>
      <a:accent6>
        <a:srgbClr val="D39D60"/>
      </a:accent6>
      <a:hlink>
        <a:srgbClr val="0069AA"/>
      </a:hlink>
      <a:folHlink>
        <a:srgbClr val="6A737B"/>
      </a:folHlink>
    </a:clrScheme>
    <a:fontScheme name="Honeywel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Design">
  <a:themeElements>
    <a:clrScheme name="">
      <a:dk1>
        <a:srgbClr val="000000"/>
      </a:dk1>
      <a:lt1>
        <a:srgbClr val="FFFFFF"/>
      </a:lt1>
      <a:dk2>
        <a:srgbClr val="FFFFFF"/>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spAutoFit/>
      </a:bodyPr>
      <a:lstStyle>
        <a:defPPr marL="0" marR="0" indent="0" algn="ctr" defTabSz="914400" rtl="0" eaLnBrk="0" fontAlgn="base" latinLnBrk="0" hangingPunct="0">
          <a:lnSpc>
            <a:spcPct val="110000"/>
          </a:lnSpc>
          <a:spcBef>
            <a:spcPct val="0"/>
          </a:spcBef>
          <a:spcAft>
            <a:spcPct val="0"/>
          </a:spcAft>
          <a:buClrTx/>
          <a:buSzTx/>
          <a:buFontTx/>
          <a:buNone/>
          <a:tabLst/>
          <a:defRPr kumimoji="0" lang="en-US" altLang="de-DE" sz="16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488" tIns="44450" rIns="90488" bIns="44450" numCol="1" anchor="t" anchorCtr="0" compatLnSpc="1">
        <a:prstTxWarp prst="textNoShape">
          <a:avLst/>
        </a:prstTxWarp>
        <a:spAutoFit/>
      </a:bodyPr>
      <a:lstStyle>
        <a:defPPr marL="0" marR="0" indent="0" algn="ctr" defTabSz="914400" rtl="0" eaLnBrk="0" fontAlgn="base" latinLnBrk="0" hangingPunct="0">
          <a:lnSpc>
            <a:spcPct val="110000"/>
          </a:lnSpc>
          <a:spcBef>
            <a:spcPct val="0"/>
          </a:spcBef>
          <a:spcAft>
            <a:spcPct val="0"/>
          </a:spcAft>
          <a:buClrTx/>
          <a:buSzTx/>
          <a:buFontTx/>
          <a:buNone/>
          <a:tabLst/>
          <a:defRPr kumimoji="0" lang="en-US" altLang="de-DE" sz="16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EB125E098E7F49A0205A16AC239CE8" ma:contentTypeVersion="0" ma:contentTypeDescription="Create a new document." ma:contentTypeScope="" ma:versionID="73d8c0722a46478c40824ebff996163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711268-4532-4FB9-8196-23D231793A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D2F97E6-7246-4D3F-A6BE-BC3C155E1C5B}">
  <ds:schemaRefs>
    <ds:schemaRef ds:uri="http://www.w3.org/2001/XMLSchema"/>
    <ds:schemaRef ds:uri="http://www.boldonjames.com/2008/01/sie/internal/label"/>
  </ds:schemaRefs>
</ds:datastoreItem>
</file>

<file path=customXml/itemProps3.xml><?xml version="1.0" encoding="utf-8"?>
<ds:datastoreItem xmlns:ds="http://schemas.openxmlformats.org/officeDocument/2006/customXml" ds:itemID="{7B3FB1CA-469E-4324-9C07-766BF09E0FD9}">
  <ds:schemaRefs>
    <ds:schemaRef ds:uri="http://schemas.microsoft.com/office/2006/documentManagement/types"/>
    <ds:schemaRef ds:uri="http://purl.org/dc/terms/"/>
    <ds:schemaRef ds:uri="http://schemas.microsoft.com/office/2006/metadata/propertie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Honeywell PPT Template 16x9 V45 P2</Template>
  <TotalTime>94</TotalTime>
  <Words>4897</Words>
  <Application>Microsoft Office PowerPoint</Application>
  <PresentationFormat>Widescreen</PresentationFormat>
  <Paragraphs>1142</Paragraphs>
  <Slides>58</Slides>
  <Notes>37</Notes>
  <HiddenSlides>0</HiddenSlides>
  <MMClips>0</MMClips>
  <ScaleCrop>false</ScaleCrop>
  <HeadingPairs>
    <vt:vector size="8" baseType="variant">
      <vt:variant>
        <vt:lpstr>Fonts Used</vt:lpstr>
      </vt:variant>
      <vt:variant>
        <vt:i4>16</vt:i4>
      </vt:variant>
      <vt:variant>
        <vt:lpstr>Theme</vt:lpstr>
      </vt:variant>
      <vt:variant>
        <vt:i4>12</vt:i4>
      </vt:variant>
      <vt:variant>
        <vt:lpstr>Embedded OLE Servers</vt:lpstr>
      </vt:variant>
      <vt:variant>
        <vt:i4>3</vt:i4>
      </vt:variant>
      <vt:variant>
        <vt:lpstr>Slide Titles</vt:lpstr>
      </vt:variant>
      <vt:variant>
        <vt:i4>58</vt:i4>
      </vt:variant>
    </vt:vector>
  </HeadingPairs>
  <TitlesOfParts>
    <vt:vector size="89" baseType="lpstr">
      <vt:lpstr>Arial</vt:lpstr>
      <vt:lpstr>Arial</vt:lpstr>
      <vt:lpstr>Calibri</vt:lpstr>
      <vt:lpstr>Courier New</vt:lpstr>
      <vt:lpstr>Franklin Gothic Heavy</vt:lpstr>
      <vt:lpstr>Helvetica 55 Roman</vt:lpstr>
      <vt:lpstr>Helvetica Neue</vt:lpstr>
      <vt:lpstr>HelveticaNeue BoldCond</vt:lpstr>
      <vt:lpstr>HelveticaNeue-Bold</vt:lpstr>
      <vt:lpstr>HelveticaNeue-Light</vt:lpstr>
      <vt:lpstr>HelveticaNeue-Thin</vt:lpstr>
      <vt:lpstr>HelveticaNeue-UltraLight</vt:lpstr>
      <vt:lpstr>Monotype Sorts</vt:lpstr>
      <vt:lpstr>Symbol</vt:lpstr>
      <vt:lpstr>Times New Roman</vt:lpstr>
      <vt:lpstr>Wingdings</vt:lpstr>
      <vt:lpstr>HON_Honeywell PPT Template 16X9_V43 potx (1)</vt:lpstr>
      <vt:lpstr>1_HON_Honeywell PPT Template 16X9_V43 potx (1)</vt:lpstr>
      <vt:lpstr>Honeywell Single Image Cover</vt:lpstr>
      <vt:lpstr>Honeywell Theme</vt:lpstr>
      <vt:lpstr>2_Honeywell Theme</vt:lpstr>
      <vt:lpstr>1_Honeywell Theme</vt:lpstr>
      <vt:lpstr>1_Honeywell Single Image Cover</vt:lpstr>
      <vt:lpstr>Honeywell</vt:lpstr>
      <vt:lpstr>Default Design</vt:lpstr>
      <vt:lpstr>1_Honeywell</vt:lpstr>
      <vt:lpstr>3_Honeywell Theme</vt:lpstr>
      <vt:lpstr>Honeywell PP Template 16x9 format_4.30.2014</vt:lpstr>
      <vt:lpstr>think-cell Slide</vt:lpstr>
      <vt:lpstr>Artwork</vt:lpstr>
      <vt:lpstr>Visio</vt:lpstr>
      <vt:lpstr>PowerPoint Presentation</vt:lpstr>
      <vt:lpstr>References past 10 years</vt:lpstr>
      <vt:lpstr>Experion MX Overview</vt:lpstr>
      <vt:lpstr>Scanners</vt:lpstr>
      <vt:lpstr>Precision Platform 4022 up to 6m Web Width</vt:lpstr>
      <vt:lpstr>EnviroPak Sensor Enclosure</vt:lpstr>
      <vt:lpstr>Precision Data Acquisition &amp; Signal Processing</vt:lpstr>
      <vt:lpstr>Universal PMP</vt:lpstr>
      <vt:lpstr>Q4000 Scanner over 6m Web Width</vt:lpstr>
      <vt:lpstr>Experion MX – Integrated Measurement System</vt:lpstr>
      <vt:lpstr>Experion MX – Profile Accuracy</vt:lpstr>
      <vt:lpstr>Experion MX – Minimizing Life Cycle Costs</vt:lpstr>
      <vt:lpstr>PowerPoint Presentation</vt:lpstr>
      <vt:lpstr>Basis Weight Sensor Introduction</vt:lpstr>
      <vt:lpstr>High Flux Geometry (HFG) Principles</vt:lpstr>
      <vt:lpstr>Full-Range Standardization</vt:lpstr>
      <vt:lpstr>PowerPoint Presentation</vt:lpstr>
      <vt:lpstr>Principle of Measurement</vt:lpstr>
      <vt:lpstr>Double Resonance</vt:lpstr>
      <vt:lpstr>Insensitive to Absorption</vt:lpstr>
      <vt:lpstr>Specifications</vt:lpstr>
      <vt:lpstr>Features and Benefits</vt:lpstr>
      <vt:lpstr>PowerPoint Presentation</vt:lpstr>
      <vt:lpstr>Pre Dryer Moisture MD</vt:lpstr>
      <vt:lpstr> Q4215-61 Color Measurement Introduction</vt:lpstr>
      <vt:lpstr>Measured variables</vt:lpstr>
      <vt:lpstr> Q4215 Color Measurement</vt:lpstr>
      <vt:lpstr>Experion MX SW </vt:lpstr>
      <vt:lpstr>Experion MX Application SW</vt:lpstr>
      <vt:lpstr>Experion MX Application SW Display Examples</vt:lpstr>
      <vt:lpstr>Advanced Color Map</vt:lpstr>
      <vt:lpstr>Profile Spectrum</vt:lpstr>
      <vt:lpstr>   Alarm Handling</vt:lpstr>
      <vt:lpstr>HTML5 Web Displays </vt:lpstr>
      <vt:lpstr>HTML5 Web Displays</vt:lpstr>
      <vt:lpstr>HTML5: Four Control Template Example</vt:lpstr>
      <vt:lpstr>HTML5: Four Control Template Example</vt:lpstr>
      <vt:lpstr>Extended History</vt:lpstr>
      <vt:lpstr>Extended History</vt:lpstr>
      <vt:lpstr>Historical Data Analysis: Color Map</vt:lpstr>
      <vt:lpstr>Integrated Displays: Trend, MIS, Export Data</vt:lpstr>
      <vt:lpstr>MD Controls </vt:lpstr>
      <vt:lpstr>Typical Pulp Dryer machine  QCS MD Control</vt:lpstr>
      <vt:lpstr>Slice Lip/Dilution Control ProFlow II </vt:lpstr>
      <vt:lpstr>What is ProFlow?</vt:lpstr>
      <vt:lpstr>New ProFlow  Design</vt:lpstr>
      <vt:lpstr>Adaptive Alignment </vt:lpstr>
      <vt:lpstr>Adaptive Alignement  Features</vt:lpstr>
      <vt:lpstr>Identification</vt:lpstr>
      <vt:lpstr>Picketing due to Misalignment</vt:lpstr>
      <vt:lpstr>Devronizer Steambox </vt:lpstr>
      <vt:lpstr>Steambox and Hot Pressing Theory</vt:lpstr>
      <vt:lpstr>Devronizer Operation</vt:lpstr>
      <vt:lpstr>Devronizer Features</vt:lpstr>
      <vt:lpstr>XP10 Actuator – Ultimate Reliability</vt:lpstr>
      <vt:lpstr>Devronizer System With Intelligent IDP Control</vt:lpstr>
      <vt:lpstr>Devronizer Benefits</vt:lpstr>
      <vt:lpstr>Q&amp;A</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Aqualizer MX technical sales presentation</dc:title>
  <dc:subject>New Aqualizer MX</dc:subject>
  <dc:creator>Franz.Vytiska@honeywell.com</dc:creator>
  <cp:lastModifiedBy>Johann Resl</cp:lastModifiedBy>
  <cp:revision>471</cp:revision>
  <cp:lastPrinted>2025-08-23T10:17:07Z</cp:lastPrinted>
  <dcterms:created xsi:type="dcterms:W3CDTF">2018-08-16T09:43:26Z</dcterms:created>
  <dcterms:modified xsi:type="dcterms:W3CDTF">2025-08-26T02:51:24Z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32119aae-57f2-4d7d-a307-88f2055e1be6 </vt:lpwstr>
  </property>
  <property fmtid="{D5CDD505-2E9C-101B-9397-08002B2CF9AE}" pid="3" name="bjSaver">
    <vt:lpwstr>C6yyvslE/cipFLfbT8VtR7D11cRej5tm</vt:lpwstr>
  </property>
  <property fmtid="{D5CDD505-2E9C-101B-9397-08002B2CF9AE}" pid="4" name="bjDocumentLabelXML">
    <vt:lpwstr>&lt;?xml version="1.0" encoding="us-ascii"?&gt;&lt;sisl xmlns:xsi="http://www.w3.org/2001/XMLSchema-instance" xmlns:xsd="http://www.w3.org/2001/XMLSchema" sislVersion="0" policy="bf276872-af07-4968-a71d-1c83e80bd0bf" xmlns="http://www.boldonjames.com/2008/01/sie/i</vt:lpwstr>
  </property>
  <property fmtid="{D5CDD505-2E9C-101B-9397-08002B2CF9AE}" pid="5" name="bjDocumentLabelXML-0">
    <vt:lpwstr>nternal/label"&gt;&lt;element uid="id_protectivemarking_protect" value="" /&gt;&lt;/sisl&gt;</vt:lpwstr>
  </property>
  <property fmtid="{D5CDD505-2E9C-101B-9397-08002B2CF9AE}" pid="6" name="bjDocumentSecurityLabel">
    <vt:lpwstr>Honeywell Internal</vt:lpwstr>
  </property>
  <property fmtid="{D5CDD505-2E9C-101B-9397-08002B2CF9AE}" pid="7" name="BJClassification">
    <vt:lpwstr>Honeywell Internal</vt:lpwstr>
  </property>
  <property fmtid="{D5CDD505-2E9C-101B-9397-08002B2CF9AE}" pid="8" name="MSIP_Label_d546e5e1-5d42-4630-bacd-c69bfdcbd5e8_Enabled">
    <vt:lpwstr>true</vt:lpwstr>
  </property>
  <property fmtid="{D5CDD505-2E9C-101B-9397-08002B2CF9AE}" pid="9" name="MSIP_Label_d546e5e1-5d42-4630-bacd-c69bfdcbd5e8_SetDate">
    <vt:lpwstr>2021-12-25T10:32:06Z</vt:lpwstr>
  </property>
  <property fmtid="{D5CDD505-2E9C-101B-9397-08002B2CF9AE}" pid="10" name="MSIP_Label_d546e5e1-5d42-4630-bacd-c69bfdcbd5e8_Method">
    <vt:lpwstr>Standard</vt:lpwstr>
  </property>
  <property fmtid="{D5CDD505-2E9C-101B-9397-08002B2CF9AE}" pid="11" name="MSIP_Label_d546e5e1-5d42-4630-bacd-c69bfdcbd5e8_Name">
    <vt:lpwstr>d546e5e1-5d42-4630-bacd-c69bfdcbd5e8</vt:lpwstr>
  </property>
  <property fmtid="{D5CDD505-2E9C-101B-9397-08002B2CF9AE}" pid="12" name="MSIP_Label_d546e5e1-5d42-4630-bacd-c69bfdcbd5e8_SiteId">
    <vt:lpwstr>96ece526-9c7d-48b0-8daf-8b93c90a5d18</vt:lpwstr>
  </property>
  <property fmtid="{D5CDD505-2E9C-101B-9397-08002B2CF9AE}" pid="13" name="MSIP_Label_d546e5e1-5d42-4630-bacd-c69bfdcbd5e8_ActionId">
    <vt:lpwstr>cd570e60-7987-4f50-9676-ab114ab07264</vt:lpwstr>
  </property>
  <property fmtid="{D5CDD505-2E9C-101B-9397-08002B2CF9AE}" pid="14" name="MSIP_Label_d546e5e1-5d42-4630-bacd-c69bfdcbd5e8_ContentBits">
    <vt:lpwstr>0</vt:lpwstr>
  </property>
  <property fmtid="{D5CDD505-2E9C-101B-9397-08002B2CF9AE}" pid="15" name="SmartTag">
    <vt:lpwstr>4</vt:lpwstr>
  </property>
</Properties>
</file>